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59" r:id="rId5"/>
    <p:sldId id="288" r:id="rId6"/>
    <p:sldId id="264" r:id="rId7"/>
    <p:sldId id="268" r:id="rId8"/>
    <p:sldId id="272" r:id="rId9"/>
    <p:sldId id="260" r:id="rId10"/>
    <p:sldId id="275" r:id="rId11"/>
    <p:sldId id="276" r:id="rId12"/>
    <p:sldId id="278" r:id="rId13"/>
    <p:sldId id="287" r:id="rId14"/>
    <p:sldId id="283" r:id="rId15"/>
    <p:sldId id="284" r:id="rId16"/>
    <p:sldId id="285" r:id="rId17"/>
    <p:sldId id="279" r:id="rId18"/>
    <p:sldId id="271"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959"/>
    <a:srgbClr val="FF6060"/>
    <a:srgbClr val="3B9DB8"/>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658AF5-093A-45E8-A8BA-1D363C1A129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265969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58AF5-093A-45E8-A8BA-1D363C1A129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187323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58AF5-093A-45E8-A8BA-1D363C1A129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177025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58AF5-093A-45E8-A8BA-1D363C1A129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29809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658AF5-093A-45E8-A8BA-1D363C1A129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427693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658AF5-093A-45E8-A8BA-1D363C1A129B}" type="datetimeFigureOut">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380415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658AF5-093A-45E8-A8BA-1D363C1A129B}" type="datetimeFigureOut">
              <a:rPr lang="en-GB" smtClean="0"/>
              <a:t>20/10/2021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67793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658AF5-093A-45E8-A8BA-1D363C1A129B}" type="datetimeFigureOut">
              <a:rPr lang="en-GB" smtClean="0"/>
              <a:t>20/10/2021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304688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58AF5-093A-45E8-A8BA-1D363C1A129B}" type="datetimeFigureOut">
              <a:rPr lang="en-GB" smtClean="0"/>
              <a:t>20/10/2021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120855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658AF5-093A-45E8-A8BA-1D363C1A129B}" type="datetimeFigureOut">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268227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658AF5-093A-45E8-A8BA-1D363C1A129B}" type="datetimeFigureOut">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34BC0-1EE9-491C-83BC-B2D4800049F2}" type="slidenum">
              <a:rPr lang="en-GB" smtClean="0"/>
              <a:t>‹#›</a:t>
            </a:fld>
            <a:endParaRPr lang="en-GB"/>
          </a:p>
        </p:txBody>
      </p:sp>
    </p:spTree>
    <p:extLst>
      <p:ext uri="{BB962C8B-B14F-4D97-AF65-F5344CB8AC3E}">
        <p14:creationId xmlns:p14="http://schemas.microsoft.com/office/powerpoint/2010/main" val="60771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58AF5-093A-45E8-A8BA-1D363C1A129B}" type="datetimeFigureOut">
              <a:rPr lang="en-GB" smtClean="0"/>
              <a:t>20/10/2021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34BC0-1EE9-491C-83BC-B2D4800049F2}" type="slidenum">
              <a:rPr lang="en-GB" smtClean="0"/>
              <a:t>‹#›</a:t>
            </a:fld>
            <a:endParaRPr lang="en-GB"/>
          </a:p>
        </p:txBody>
      </p:sp>
    </p:spTree>
    <p:extLst>
      <p:ext uri="{BB962C8B-B14F-4D97-AF65-F5344CB8AC3E}">
        <p14:creationId xmlns:p14="http://schemas.microsoft.com/office/powerpoint/2010/main" val="1591764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1.png"/><Relationship Id="rId7" Type="http://schemas.openxmlformats.org/officeDocument/2006/relationships/image" Target="../media/image44.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530081"/>
            <a:ext cx="11255086" cy="737610"/>
          </a:xfrm>
        </p:spPr>
        <p:txBody>
          <a:bodyPr>
            <a:normAutofit fontScale="90000"/>
          </a:bodyPr>
          <a:lstStyle/>
          <a:p>
            <a:r>
              <a:rPr lang="en-GB" dirty="0">
                <a:solidFill>
                  <a:srgbClr val="FF5050"/>
                </a:solidFill>
                <a:latin typeface="Capture it" panose="02000500000000000000" pitchFamily="2" charset="0"/>
              </a:rPr>
              <a:t>What is a Little Trooper?</a:t>
            </a:r>
          </a:p>
        </p:txBody>
      </p:sp>
      <p:sp>
        <p:nvSpPr>
          <p:cNvPr id="3" name="Subtitle 2"/>
          <p:cNvSpPr>
            <a:spLocks noGrp="1"/>
          </p:cNvSpPr>
          <p:nvPr>
            <p:ph type="subTitle" idx="1"/>
          </p:nvPr>
        </p:nvSpPr>
        <p:spPr>
          <a:xfrm>
            <a:off x="1025236" y="1471901"/>
            <a:ext cx="9144000" cy="1655762"/>
          </a:xfrm>
        </p:spPr>
        <p:txBody>
          <a:bodyPr/>
          <a:lstStyle/>
          <a:p>
            <a:r>
              <a:rPr lang="en-GB" i="1" dirty="0"/>
              <a:t>Someone who handles adversity well</a:t>
            </a:r>
          </a:p>
          <a:p>
            <a:endParaRPr lang="en-GB" i="1" dirty="0"/>
          </a:p>
          <a:p>
            <a:r>
              <a:rPr lang="en-GB" i="1" dirty="0"/>
              <a:t>Courageous, persistent person</a:t>
            </a:r>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TextBox 4"/>
          <p:cNvSpPr txBox="1"/>
          <p:nvPr/>
        </p:nvSpPr>
        <p:spPr>
          <a:xfrm>
            <a:off x="2161309" y="3647209"/>
            <a:ext cx="8146472" cy="1200329"/>
          </a:xfrm>
          <a:prstGeom prst="rect">
            <a:avLst/>
          </a:prstGeom>
          <a:noFill/>
        </p:spPr>
        <p:txBody>
          <a:bodyPr wrap="square" rtlCol="0">
            <a:spAutoFit/>
          </a:bodyPr>
          <a:lstStyle/>
          <a:p>
            <a:pPr algn="ctr"/>
            <a:r>
              <a:rPr lang="en-GB" sz="3600" b="1" dirty="0"/>
              <a:t>All children of our British Armed Forces personnel are Little Troopers</a:t>
            </a:r>
          </a:p>
        </p:txBody>
      </p:sp>
    </p:spTree>
    <p:extLst>
      <p:ext uri="{BB962C8B-B14F-4D97-AF65-F5344CB8AC3E}">
        <p14:creationId xmlns:p14="http://schemas.microsoft.com/office/powerpoint/2010/main" val="112199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80026-DCE7-4A9E-847E-5A0D61267E3C}"/>
              </a:ext>
            </a:extLst>
          </p:cNvPr>
          <p:cNvSpPr/>
          <p:nvPr/>
        </p:nvSpPr>
        <p:spPr>
          <a:xfrm>
            <a:off x="118140" y="389151"/>
            <a:ext cx="10371082" cy="646331"/>
          </a:xfrm>
          <a:prstGeom prst="rect">
            <a:avLst/>
          </a:prstGeom>
        </p:spPr>
        <p:txBody>
          <a:bodyPr wrap="square">
            <a:spAutoFit/>
          </a:bodyPr>
          <a:lstStyle/>
          <a:p>
            <a:r>
              <a:rPr lang="en-GB" sz="3600" dirty="0">
                <a:solidFill>
                  <a:srgbClr val="FF5050"/>
                </a:solidFill>
                <a:latin typeface="Capture it" panose="02000500000000000000" pitchFamily="2" charset="0"/>
                <a:ea typeface="+mj-ea"/>
                <a:cs typeface="+mj-cs"/>
              </a:rPr>
              <a:t>Information Sheets</a:t>
            </a:r>
          </a:p>
        </p:txBody>
      </p:sp>
      <p:sp>
        <p:nvSpPr>
          <p:cNvPr id="5" name="TextBox 4">
            <a:extLst>
              <a:ext uri="{FF2B5EF4-FFF2-40B4-BE49-F238E27FC236}">
                <a16:creationId xmlns:a16="http://schemas.microsoft.com/office/drawing/2014/main" id="{1C6A18C6-1386-4FDB-8CA7-EA9F245B39F3}"/>
              </a:ext>
            </a:extLst>
          </p:cNvPr>
          <p:cNvSpPr txBox="1"/>
          <p:nvPr/>
        </p:nvSpPr>
        <p:spPr>
          <a:xfrm>
            <a:off x="200886" y="5246454"/>
            <a:ext cx="5385843" cy="1200329"/>
          </a:xfrm>
          <a:prstGeom prst="rect">
            <a:avLst/>
          </a:prstGeom>
          <a:noFill/>
          <a:ln w="28575">
            <a:solidFill>
              <a:schemeClr val="tx1"/>
            </a:solidFill>
          </a:ln>
        </p:spPr>
        <p:txBody>
          <a:bodyPr wrap="square" rtlCol="0">
            <a:spAutoFit/>
          </a:bodyPr>
          <a:lstStyle/>
          <a:p>
            <a:pPr marL="285750" indent="-285750">
              <a:buFontTx/>
              <a:buChar char="-"/>
            </a:pPr>
            <a:r>
              <a:rPr lang="en-GB" dirty="0"/>
              <a:t>Making the forms available in school</a:t>
            </a:r>
          </a:p>
          <a:p>
            <a:pPr marL="285750" indent="-285750">
              <a:buFontTx/>
              <a:buChar char="-"/>
            </a:pPr>
            <a:r>
              <a:rPr lang="en-GB" dirty="0"/>
              <a:t>Appreciating if forms come in</a:t>
            </a:r>
          </a:p>
          <a:p>
            <a:pPr marL="285750" indent="-285750">
              <a:buFontTx/>
              <a:buChar char="-"/>
            </a:pPr>
            <a:r>
              <a:rPr lang="en-GB" dirty="0"/>
              <a:t>Asking at parents evening about separation periods</a:t>
            </a:r>
          </a:p>
          <a:p>
            <a:pPr marL="285750" indent="-285750">
              <a:buFontTx/>
              <a:buChar char="-"/>
            </a:pPr>
            <a:r>
              <a:rPr lang="en-GB" dirty="0"/>
              <a:t>Recognising the challenges faced, lack of roots etc</a:t>
            </a:r>
          </a:p>
        </p:txBody>
      </p:sp>
      <p:pic>
        <p:nvPicPr>
          <p:cNvPr id="8" name="Picture 7">
            <a:extLst>
              <a:ext uri="{FF2B5EF4-FFF2-40B4-BE49-F238E27FC236}">
                <a16:creationId xmlns:a16="http://schemas.microsoft.com/office/drawing/2014/main" id="{4FF2DA1E-F88C-4E78-9460-885A0A6D7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1559" y="5055938"/>
            <a:ext cx="2354316" cy="1664964"/>
          </a:xfrm>
          <a:prstGeom prst="rect">
            <a:avLst/>
          </a:prstGeom>
        </p:spPr>
      </p:pic>
      <p:sp>
        <p:nvSpPr>
          <p:cNvPr id="10" name="Rectangle: Rounded Corners 9">
            <a:extLst>
              <a:ext uri="{FF2B5EF4-FFF2-40B4-BE49-F238E27FC236}">
                <a16:creationId xmlns:a16="http://schemas.microsoft.com/office/drawing/2014/main" id="{B2DE66DB-9F6A-46D3-AE42-89CEA99C3333}"/>
              </a:ext>
            </a:extLst>
          </p:cNvPr>
          <p:cNvSpPr/>
          <p:nvPr/>
        </p:nvSpPr>
        <p:spPr>
          <a:xfrm>
            <a:off x="200886" y="1724236"/>
            <a:ext cx="3414278" cy="2826554"/>
          </a:xfrm>
          <a:prstGeom prst="round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u="sng" dirty="0">
                <a:solidFill>
                  <a:schemeClr val="tx1"/>
                </a:solidFill>
              </a:rPr>
              <a:t>Parent &amp; School sheets</a:t>
            </a:r>
          </a:p>
          <a:p>
            <a:pPr algn="ctr"/>
            <a:endParaRPr lang="en-GB" sz="2800" b="1" dirty="0">
              <a:solidFill>
                <a:schemeClr val="tx1"/>
              </a:solidFill>
            </a:endParaRPr>
          </a:p>
          <a:p>
            <a:pPr algn="ctr"/>
            <a:r>
              <a:rPr lang="en-GB" sz="2000" b="1" dirty="0">
                <a:solidFill>
                  <a:schemeClr val="tx1"/>
                </a:solidFill>
              </a:rPr>
              <a:t>Term Time absence</a:t>
            </a:r>
          </a:p>
          <a:p>
            <a:pPr algn="ctr"/>
            <a:r>
              <a:rPr lang="en-GB" sz="2000" b="1" dirty="0">
                <a:solidFill>
                  <a:schemeClr val="tx1"/>
                </a:solidFill>
              </a:rPr>
              <a:t>Service Pupil Premium</a:t>
            </a:r>
          </a:p>
          <a:p>
            <a:pPr algn="ctr"/>
            <a:r>
              <a:rPr lang="en-GB" sz="2000" b="1" dirty="0">
                <a:solidFill>
                  <a:schemeClr val="tx1"/>
                </a:solidFill>
              </a:rPr>
              <a:t>Challenges faced</a:t>
            </a:r>
          </a:p>
          <a:p>
            <a:pPr algn="ctr"/>
            <a:r>
              <a:rPr lang="en-GB" sz="2000" b="1" dirty="0">
                <a:solidFill>
                  <a:schemeClr val="tx1"/>
                </a:solidFill>
              </a:rPr>
              <a:t>Transition</a:t>
            </a:r>
          </a:p>
          <a:p>
            <a:pPr algn="ctr"/>
            <a:r>
              <a:rPr lang="en-GB" sz="2000" b="1" dirty="0">
                <a:solidFill>
                  <a:schemeClr val="tx1"/>
                </a:solidFill>
              </a:rPr>
              <a:t>Separation</a:t>
            </a:r>
          </a:p>
        </p:txBody>
      </p:sp>
      <p:pic>
        <p:nvPicPr>
          <p:cNvPr id="3" name="Picture 2">
            <a:extLst>
              <a:ext uri="{FF2B5EF4-FFF2-40B4-BE49-F238E27FC236}">
                <a16:creationId xmlns:a16="http://schemas.microsoft.com/office/drawing/2014/main" id="{831D60ED-0F15-473D-B58E-518999DC3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417" y="1154097"/>
            <a:ext cx="2111914" cy="2987336"/>
          </a:xfrm>
          <a:prstGeom prst="rect">
            <a:avLst/>
          </a:prstGeom>
        </p:spPr>
      </p:pic>
      <p:pic>
        <p:nvPicPr>
          <p:cNvPr id="12" name="Picture 11">
            <a:extLst>
              <a:ext uri="{FF2B5EF4-FFF2-40B4-BE49-F238E27FC236}">
                <a16:creationId xmlns:a16="http://schemas.microsoft.com/office/drawing/2014/main" id="{E4193CCF-BFC7-4609-B3E7-1F448CCE65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3021">
            <a:off x="5861631" y="2964685"/>
            <a:ext cx="2588899" cy="3662039"/>
          </a:xfrm>
          <a:prstGeom prst="rect">
            <a:avLst/>
          </a:prstGeom>
        </p:spPr>
      </p:pic>
      <p:pic>
        <p:nvPicPr>
          <p:cNvPr id="14" name="Picture 13">
            <a:extLst>
              <a:ext uri="{FF2B5EF4-FFF2-40B4-BE49-F238E27FC236}">
                <a16:creationId xmlns:a16="http://schemas.microsoft.com/office/drawing/2014/main" id="{9C8D4B4D-EE4F-48A4-A178-FA091A90DD8A}"/>
              </a:ext>
            </a:extLst>
          </p:cNvPr>
          <p:cNvPicPr>
            <a:picLocks noChangeAspect="1"/>
          </p:cNvPicPr>
          <p:nvPr/>
        </p:nvPicPr>
        <p:blipFill rotWithShape="1">
          <a:blip r:embed="rId5"/>
          <a:srcRect l="19150" t="16433" r="19321" b="5730"/>
          <a:stretch/>
        </p:blipFill>
        <p:spPr>
          <a:xfrm>
            <a:off x="7386222" y="88270"/>
            <a:ext cx="4021584" cy="2861670"/>
          </a:xfrm>
          <a:prstGeom prst="rect">
            <a:avLst/>
          </a:prstGeom>
        </p:spPr>
      </p:pic>
      <p:sp>
        <p:nvSpPr>
          <p:cNvPr id="15" name="Rectangle 14">
            <a:extLst>
              <a:ext uri="{FF2B5EF4-FFF2-40B4-BE49-F238E27FC236}">
                <a16:creationId xmlns:a16="http://schemas.microsoft.com/office/drawing/2014/main" id="{A33059CF-8B4A-4F16-B579-48A12F9FFFF3}"/>
              </a:ext>
            </a:extLst>
          </p:cNvPr>
          <p:cNvSpPr/>
          <p:nvPr/>
        </p:nvSpPr>
        <p:spPr>
          <a:xfrm>
            <a:off x="9072575" y="3041378"/>
            <a:ext cx="2833294" cy="1754326"/>
          </a:xfrm>
          <a:prstGeom prst="rect">
            <a:avLst/>
          </a:prstGeom>
        </p:spPr>
        <p:txBody>
          <a:bodyPr wrap="square">
            <a:spAutoFit/>
          </a:bodyPr>
          <a:lstStyle/>
          <a:p>
            <a:r>
              <a:rPr lang="en-GB" sz="3600" dirty="0">
                <a:solidFill>
                  <a:srgbClr val="FF5050"/>
                </a:solidFill>
                <a:latin typeface="Capture it" panose="02000500000000000000" pitchFamily="2" charset="0"/>
                <a:ea typeface="+mj-ea"/>
                <a:cs typeface="+mj-cs"/>
              </a:rPr>
              <a:t>Additional needs resources</a:t>
            </a:r>
          </a:p>
        </p:txBody>
      </p:sp>
    </p:spTree>
    <p:extLst>
      <p:ext uri="{BB962C8B-B14F-4D97-AF65-F5344CB8AC3E}">
        <p14:creationId xmlns:p14="http://schemas.microsoft.com/office/powerpoint/2010/main" val="421840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71A7-BB9B-40E9-A118-CA887D90C1C0}"/>
              </a:ext>
            </a:extLst>
          </p:cNvPr>
          <p:cNvSpPr>
            <a:spLocks noGrp="1"/>
          </p:cNvSpPr>
          <p:nvPr>
            <p:ph type="title"/>
          </p:nvPr>
        </p:nvSpPr>
        <p:spPr>
          <a:xfrm>
            <a:off x="617483" y="-42034"/>
            <a:ext cx="10515600" cy="1325563"/>
          </a:xfrm>
        </p:spPr>
        <p:txBody>
          <a:bodyPr/>
          <a:lstStyle/>
          <a:p>
            <a:pPr algn="ctr"/>
            <a:r>
              <a:rPr lang="en-GB" dirty="0">
                <a:solidFill>
                  <a:srgbClr val="FF5050"/>
                </a:solidFill>
                <a:latin typeface="Capture it" panose="02000500000000000000" pitchFamily="2" charset="0"/>
              </a:rPr>
              <a:t>Recommended Reads</a:t>
            </a:r>
            <a:endParaRPr lang="en-GB" dirty="0">
              <a:latin typeface="Capture it" panose="02000500000000000000" pitchFamily="2" charset="0"/>
            </a:endParaRPr>
          </a:p>
        </p:txBody>
      </p:sp>
      <p:pic>
        <p:nvPicPr>
          <p:cNvPr id="4" name="Picture 3">
            <a:extLst>
              <a:ext uri="{FF2B5EF4-FFF2-40B4-BE49-F238E27FC236}">
                <a16:creationId xmlns:a16="http://schemas.microsoft.com/office/drawing/2014/main" id="{37862F8F-2769-4151-9220-92A5A9496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5" name="Picture 4">
            <a:extLst>
              <a:ext uri="{FF2B5EF4-FFF2-40B4-BE49-F238E27FC236}">
                <a16:creationId xmlns:a16="http://schemas.microsoft.com/office/drawing/2014/main" id="{A6C92218-6D7E-45A5-A253-38C97AF62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1559" y="5055938"/>
            <a:ext cx="2354316" cy="1664964"/>
          </a:xfrm>
          <a:prstGeom prst="rect">
            <a:avLst/>
          </a:prstGeom>
        </p:spPr>
      </p:pic>
      <p:pic>
        <p:nvPicPr>
          <p:cNvPr id="8" name="Picture 7">
            <a:extLst>
              <a:ext uri="{FF2B5EF4-FFF2-40B4-BE49-F238E27FC236}">
                <a16:creationId xmlns:a16="http://schemas.microsoft.com/office/drawing/2014/main" id="{B314B636-1254-4DD6-A058-E25EC0C0B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385" y="1056290"/>
            <a:ext cx="4106038" cy="3413236"/>
          </a:xfrm>
          <a:prstGeom prst="rect">
            <a:avLst/>
          </a:prstGeom>
        </p:spPr>
      </p:pic>
      <p:pic>
        <p:nvPicPr>
          <p:cNvPr id="16" name="Picture 15">
            <a:extLst>
              <a:ext uri="{FF2B5EF4-FFF2-40B4-BE49-F238E27FC236}">
                <a16:creationId xmlns:a16="http://schemas.microsoft.com/office/drawing/2014/main" id="{B029EC34-7801-4DA2-B475-234551C69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57" y="1056290"/>
            <a:ext cx="3862552" cy="3862552"/>
          </a:xfrm>
          <a:prstGeom prst="rect">
            <a:avLst/>
          </a:prstGeom>
        </p:spPr>
      </p:pic>
      <p:pic>
        <p:nvPicPr>
          <p:cNvPr id="14" name="Picture 13">
            <a:extLst>
              <a:ext uri="{FF2B5EF4-FFF2-40B4-BE49-F238E27FC236}">
                <a16:creationId xmlns:a16="http://schemas.microsoft.com/office/drawing/2014/main" id="{0FCF72D2-EC17-47BD-A831-53E257A710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79549">
            <a:off x="3139083" y="1283237"/>
            <a:ext cx="2663065" cy="2918321"/>
          </a:xfrm>
          <a:prstGeom prst="rect">
            <a:avLst/>
          </a:prstGeom>
        </p:spPr>
      </p:pic>
      <p:pic>
        <p:nvPicPr>
          <p:cNvPr id="6" name="Picture 5">
            <a:extLst>
              <a:ext uri="{FF2B5EF4-FFF2-40B4-BE49-F238E27FC236}">
                <a16:creationId xmlns:a16="http://schemas.microsoft.com/office/drawing/2014/main" id="{5398C126-6C98-4EF8-A7AD-40E18FED40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15264">
            <a:off x="5043420" y="3150535"/>
            <a:ext cx="3165176" cy="3371946"/>
          </a:xfrm>
          <a:prstGeom prst="rect">
            <a:avLst/>
          </a:prstGeom>
        </p:spPr>
      </p:pic>
    </p:spTree>
    <p:extLst>
      <p:ext uri="{BB962C8B-B14F-4D97-AF65-F5344CB8AC3E}">
        <p14:creationId xmlns:p14="http://schemas.microsoft.com/office/powerpoint/2010/main" val="108748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530081"/>
            <a:ext cx="11718378" cy="737610"/>
          </a:xfrm>
        </p:spPr>
        <p:txBody>
          <a:bodyPr>
            <a:normAutofit fontScale="90000"/>
          </a:bodyPr>
          <a:lstStyle/>
          <a:p>
            <a:r>
              <a:rPr lang="en-GB" dirty="0">
                <a:solidFill>
                  <a:srgbClr val="FF5050"/>
                </a:solidFill>
                <a:latin typeface="Capture it" panose="02000500000000000000" pitchFamily="2" charset="0"/>
              </a:rPr>
              <a:t>Primary school packs</a:t>
            </a:r>
          </a:p>
        </p:txBody>
      </p:sp>
      <p:sp>
        <p:nvSpPr>
          <p:cNvPr id="3" name="Subtitle 2"/>
          <p:cNvSpPr>
            <a:spLocks noGrp="1"/>
          </p:cNvSpPr>
          <p:nvPr>
            <p:ph type="subTitle" idx="1"/>
          </p:nvPr>
        </p:nvSpPr>
        <p:spPr>
          <a:xfrm>
            <a:off x="1025236" y="1471901"/>
            <a:ext cx="9144000" cy="1655762"/>
          </a:xfrm>
        </p:spPr>
        <p:txBody>
          <a:bodyPr/>
          <a:lstStyle/>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 y="5693100"/>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7" name="Picture 6">
            <a:extLst>
              <a:ext uri="{FF2B5EF4-FFF2-40B4-BE49-F238E27FC236}">
                <a16:creationId xmlns:a16="http://schemas.microsoft.com/office/drawing/2014/main" id="{5F0D0460-DDB0-4498-B02D-B18FE0EBE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1559" y="5055938"/>
            <a:ext cx="2354316" cy="1664964"/>
          </a:xfrm>
          <a:prstGeom prst="rect">
            <a:avLst/>
          </a:prstGeom>
        </p:spPr>
      </p:pic>
      <p:pic>
        <p:nvPicPr>
          <p:cNvPr id="6" name="Picture 5">
            <a:extLst>
              <a:ext uri="{FF2B5EF4-FFF2-40B4-BE49-F238E27FC236}">
                <a16:creationId xmlns:a16="http://schemas.microsoft.com/office/drawing/2014/main" id="{CBAF7D0B-48BB-4C1E-AAD5-B0A722A0FB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8855">
            <a:off x="5011969" y="2025043"/>
            <a:ext cx="2547755" cy="1698863"/>
          </a:xfrm>
          <a:prstGeom prst="rect">
            <a:avLst/>
          </a:prstGeom>
        </p:spPr>
      </p:pic>
      <p:sp>
        <p:nvSpPr>
          <p:cNvPr id="9" name="TextBox 8">
            <a:extLst>
              <a:ext uri="{FF2B5EF4-FFF2-40B4-BE49-F238E27FC236}">
                <a16:creationId xmlns:a16="http://schemas.microsoft.com/office/drawing/2014/main" id="{13432CDD-295B-48BE-BC54-9AA7D2827D65}"/>
              </a:ext>
            </a:extLst>
          </p:cNvPr>
          <p:cNvSpPr txBox="1"/>
          <p:nvPr/>
        </p:nvSpPr>
        <p:spPr>
          <a:xfrm>
            <a:off x="96253" y="1166842"/>
            <a:ext cx="5265860" cy="3046988"/>
          </a:xfrm>
          <a:prstGeom prst="rect">
            <a:avLst/>
          </a:prstGeom>
          <a:noFill/>
        </p:spPr>
        <p:txBody>
          <a:bodyPr wrap="square" rtlCol="0">
            <a:spAutoFit/>
          </a:bodyPr>
          <a:lstStyle/>
          <a:p>
            <a:pPr marL="285750" indent="-285750">
              <a:buFont typeface="Wingdings" panose="05000000000000000000" pitchFamily="2" charset="2"/>
              <a:buChar char="q"/>
            </a:pPr>
            <a:r>
              <a:rPr lang="en-GB" sz="1200" dirty="0"/>
              <a:t>Schools booklet</a:t>
            </a:r>
          </a:p>
          <a:p>
            <a:pPr marL="285750" indent="-285750">
              <a:buFont typeface="Wingdings" panose="05000000000000000000" pitchFamily="2" charset="2"/>
              <a:buChar char="q"/>
            </a:pPr>
            <a:endParaRPr lang="en-GB" sz="1200" dirty="0"/>
          </a:p>
          <a:p>
            <a:pPr marL="285750" indent="-285750">
              <a:buFont typeface="Wingdings" panose="05000000000000000000" pitchFamily="2" charset="2"/>
              <a:buChar char="q"/>
            </a:pPr>
            <a:r>
              <a:rPr lang="en-GB" sz="1200" dirty="0"/>
              <a:t>USB – Loaded with Role Play Props, Certificate templates, Forms, Separation Diary</a:t>
            </a:r>
          </a:p>
          <a:p>
            <a:pPr marL="285750" indent="-285750">
              <a:buFont typeface="Wingdings" panose="05000000000000000000" pitchFamily="2" charset="2"/>
              <a:buChar char="q"/>
            </a:pPr>
            <a:endParaRPr lang="en-GB" sz="1200" dirty="0"/>
          </a:p>
          <a:p>
            <a:pPr marL="285750" indent="-285750">
              <a:buFont typeface="Wingdings" panose="05000000000000000000" pitchFamily="2" charset="2"/>
              <a:buChar char="q"/>
            </a:pPr>
            <a:r>
              <a:rPr lang="en-GB" sz="1200" dirty="0"/>
              <a:t>Activity Sheets – Bingo, Military life timeline, Poppy, Memory Jar</a:t>
            </a:r>
          </a:p>
          <a:p>
            <a:pPr marL="285750" indent="-285750">
              <a:buFont typeface="Wingdings" panose="05000000000000000000" pitchFamily="2" charset="2"/>
              <a:buChar char="q"/>
            </a:pPr>
            <a:endParaRPr lang="en-GB" sz="1200" dirty="0"/>
          </a:p>
          <a:p>
            <a:pPr marL="285750" indent="-285750">
              <a:buFont typeface="Wingdings" panose="05000000000000000000" pitchFamily="2" charset="2"/>
              <a:buChar char="q"/>
            </a:pPr>
            <a:r>
              <a:rPr lang="en-GB" sz="1200" dirty="0"/>
              <a:t>Lesson plans – 2 x Literacy 4 x Maths</a:t>
            </a:r>
          </a:p>
          <a:p>
            <a:pPr marL="285750" indent="-285750">
              <a:buFont typeface="Wingdings" panose="05000000000000000000" pitchFamily="2" charset="2"/>
              <a:buChar char="q"/>
            </a:pPr>
            <a:endParaRPr lang="en-GB" sz="1200" dirty="0"/>
          </a:p>
          <a:p>
            <a:pPr marL="285750" indent="-285750">
              <a:buFont typeface="Wingdings" panose="05000000000000000000" pitchFamily="2" charset="2"/>
              <a:buChar char="q"/>
            </a:pPr>
            <a:r>
              <a:rPr lang="en-GB" sz="1200" dirty="0"/>
              <a:t>Role Play plans – RAF, Army &amp; Royal Navy</a:t>
            </a:r>
          </a:p>
          <a:p>
            <a:pPr marL="285750" indent="-285750">
              <a:buFont typeface="Wingdings" panose="05000000000000000000" pitchFamily="2" charset="2"/>
              <a:buChar char="q"/>
            </a:pPr>
            <a:endParaRPr lang="en-GB" sz="1200" dirty="0"/>
          </a:p>
          <a:p>
            <a:pPr marL="285750" indent="-285750">
              <a:buFont typeface="Wingdings" panose="05000000000000000000" pitchFamily="2" charset="2"/>
              <a:buChar char="q"/>
            </a:pPr>
            <a:r>
              <a:rPr lang="en-GB" sz="1200" dirty="0"/>
              <a:t>Circle Time scenarios – x 5</a:t>
            </a:r>
          </a:p>
          <a:p>
            <a:pPr marL="285750" indent="-285750">
              <a:buFont typeface="Wingdings" panose="05000000000000000000" pitchFamily="2" charset="2"/>
              <a:buChar char="q"/>
            </a:pPr>
            <a:endParaRPr lang="en-GB" sz="1200" dirty="0"/>
          </a:p>
          <a:p>
            <a:pPr marL="285750" indent="-285750">
              <a:buFont typeface="Wingdings" panose="05000000000000000000" pitchFamily="2" charset="2"/>
              <a:buChar char="q"/>
            </a:pPr>
            <a:r>
              <a:rPr lang="en-GB" sz="1200" dirty="0"/>
              <a:t>Little Trooper Board – Maps, Stickers, Poem, Location Cards (and template)</a:t>
            </a:r>
          </a:p>
          <a:p>
            <a:pPr marL="285750" indent="-285750">
              <a:buFont typeface="Wingdings" panose="05000000000000000000" pitchFamily="2" charset="2"/>
              <a:buChar char="q"/>
            </a:pPr>
            <a:endParaRPr lang="en-GB" sz="1200" dirty="0"/>
          </a:p>
          <a:p>
            <a:pPr marL="285750" indent="-285750">
              <a:buFont typeface="Wingdings" panose="05000000000000000000" pitchFamily="2" charset="2"/>
              <a:buChar char="q"/>
            </a:pPr>
            <a:r>
              <a:rPr lang="en-GB" sz="1200" dirty="0"/>
              <a:t>Short Story – written by published author Tom Palmer</a:t>
            </a:r>
          </a:p>
        </p:txBody>
      </p:sp>
      <p:sp>
        <p:nvSpPr>
          <p:cNvPr id="10" name="Rectangle: Rounded Corners 9">
            <a:extLst>
              <a:ext uri="{FF2B5EF4-FFF2-40B4-BE49-F238E27FC236}">
                <a16:creationId xmlns:a16="http://schemas.microsoft.com/office/drawing/2014/main" id="{4E8CA03B-2D66-456F-A7F8-779E9D72C4A6}"/>
              </a:ext>
            </a:extLst>
          </p:cNvPr>
          <p:cNvSpPr/>
          <p:nvPr/>
        </p:nvSpPr>
        <p:spPr>
          <a:xfrm>
            <a:off x="2483834" y="4340148"/>
            <a:ext cx="1688670" cy="510443"/>
          </a:xfrm>
          <a:prstGeom prst="roundRect">
            <a:avLst/>
          </a:prstGeom>
          <a:solidFill>
            <a:schemeClr val="bg2">
              <a:lumMod val="90000"/>
            </a:scheme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i="1" dirty="0"/>
              <a:t>One pack supports up to 25 children</a:t>
            </a:r>
          </a:p>
        </p:txBody>
      </p:sp>
      <p:sp>
        <p:nvSpPr>
          <p:cNvPr id="5" name="TextBox 4">
            <a:extLst>
              <a:ext uri="{FF2B5EF4-FFF2-40B4-BE49-F238E27FC236}">
                <a16:creationId xmlns:a16="http://schemas.microsoft.com/office/drawing/2014/main" id="{22011988-1E99-4779-8D03-981C7A5DF9BB}"/>
              </a:ext>
            </a:extLst>
          </p:cNvPr>
          <p:cNvSpPr txBox="1"/>
          <p:nvPr/>
        </p:nvSpPr>
        <p:spPr>
          <a:xfrm>
            <a:off x="247650" y="4418040"/>
            <a:ext cx="2097350" cy="369332"/>
          </a:xfrm>
          <a:prstGeom prst="rect">
            <a:avLst/>
          </a:prstGeom>
          <a:noFill/>
        </p:spPr>
        <p:txBody>
          <a:bodyPr wrap="square" rtlCol="0">
            <a:spAutoFit/>
          </a:bodyPr>
          <a:lstStyle/>
          <a:p>
            <a:r>
              <a:rPr lang="en-GB" dirty="0">
                <a:solidFill>
                  <a:srgbClr val="FF5050"/>
                </a:solidFill>
                <a:latin typeface="Capture it" panose="02000500000000000000" pitchFamily="2" charset="0"/>
                <a:ea typeface="+mj-ea"/>
                <a:cs typeface="+mj-cs"/>
              </a:rPr>
              <a:t>RESOURCE PACK</a:t>
            </a:r>
          </a:p>
        </p:txBody>
      </p:sp>
      <p:sp>
        <p:nvSpPr>
          <p:cNvPr id="8" name="TextBox 7">
            <a:extLst>
              <a:ext uri="{FF2B5EF4-FFF2-40B4-BE49-F238E27FC236}">
                <a16:creationId xmlns:a16="http://schemas.microsoft.com/office/drawing/2014/main" id="{797647A2-35D6-4A99-8464-7ADD1632E290}"/>
              </a:ext>
            </a:extLst>
          </p:cNvPr>
          <p:cNvSpPr txBox="1"/>
          <p:nvPr/>
        </p:nvSpPr>
        <p:spPr>
          <a:xfrm>
            <a:off x="7890908" y="1471901"/>
            <a:ext cx="3064137" cy="3139321"/>
          </a:xfrm>
          <a:prstGeom prst="rect">
            <a:avLst/>
          </a:prstGeom>
          <a:noFill/>
        </p:spPr>
        <p:txBody>
          <a:bodyPr wrap="square" rtlCol="0">
            <a:spAutoFit/>
          </a:bodyPr>
          <a:lstStyle/>
          <a:p>
            <a:pPr marL="171450" indent="-171450">
              <a:buFont typeface="Wingdings" panose="05000000000000000000" pitchFamily="2" charset="2"/>
              <a:buChar char="q"/>
            </a:pPr>
            <a:r>
              <a:rPr lang="en-GB" sz="1200" dirty="0"/>
              <a:t> Intro booklet</a:t>
            </a:r>
          </a:p>
          <a:p>
            <a:pPr marL="171450" indent="-171450">
              <a:buFont typeface="Wingdings" panose="05000000000000000000" pitchFamily="2" charset="2"/>
              <a:buChar char="q"/>
            </a:pPr>
            <a:r>
              <a:rPr lang="en-GB" sz="1200" dirty="0"/>
              <a:t>USB (loaded with 32 documents)</a:t>
            </a:r>
          </a:p>
          <a:p>
            <a:pPr marL="171450" indent="-171450">
              <a:buFont typeface="Wingdings" panose="05000000000000000000" pitchFamily="2" charset="2"/>
              <a:buChar char="q"/>
            </a:pPr>
            <a:r>
              <a:rPr lang="en-GB" sz="1200" dirty="0"/>
              <a:t> A1 Map</a:t>
            </a:r>
          </a:p>
          <a:p>
            <a:pPr marL="171450" indent="-171450">
              <a:buFont typeface="Wingdings" panose="05000000000000000000" pitchFamily="2" charset="2"/>
              <a:buChar char="q"/>
            </a:pPr>
            <a:r>
              <a:rPr lang="en-GB" sz="1200" dirty="0"/>
              <a:t>Stickers</a:t>
            </a:r>
          </a:p>
          <a:p>
            <a:pPr marL="171450" indent="-171450">
              <a:buFont typeface="Wingdings" panose="05000000000000000000" pitchFamily="2" charset="2"/>
              <a:buChar char="q"/>
            </a:pPr>
            <a:r>
              <a:rPr lang="en-GB" sz="1200" dirty="0"/>
              <a:t>Bingo calling cards in pouch</a:t>
            </a:r>
          </a:p>
          <a:p>
            <a:pPr marL="171450" indent="-171450">
              <a:buFont typeface="Wingdings" panose="05000000000000000000" pitchFamily="2" charset="2"/>
              <a:buChar char="q"/>
            </a:pPr>
            <a:r>
              <a:rPr lang="en-GB" sz="1200" dirty="0"/>
              <a:t>Floor Cards</a:t>
            </a:r>
          </a:p>
          <a:p>
            <a:pPr marL="171450" indent="-171450">
              <a:buFont typeface="Wingdings" panose="05000000000000000000" pitchFamily="2" charset="2"/>
              <a:buChar char="q"/>
            </a:pPr>
            <a:r>
              <a:rPr lang="en-GB" sz="1200" dirty="0"/>
              <a:t>Charade Cards</a:t>
            </a:r>
          </a:p>
          <a:p>
            <a:endParaRPr lang="en-GB" sz="1200" dirty="0"/>
          </a:p>
          <a:p>
            <a:r>
              <a:rPr lang="en-GB" sz="1200" dirty="0"/>
              <a:t>Session 1 – Mindfulness</a:t>
            </a:r>
            <a:br>
              <a:rPr lang="en-GB" sz="1200" dirty="0"/>
            </a:br>
            <a:r>
              <a:rPr lang="en-GB" sz="1200" dirty="0"/>
              <a:t>Session 2 – Belonging/Identity</a:t>
            </a:r>
            <a:br>
              <a:rPr lang="en-GB" sz="1200" dirty="0"/>
            </a:br>
            <a:r>
              <a:rPr lang="en-GB" sz="1200" dirty="0"/>
              <a:t>Session 3 – Creative Writing</a:t>
            </a:r>
            <a:br>
              <a:rPr lang="en-GB" sz="1200" dirty="0"/>
            </a:br>
            <a:r>
              <a:rPr lang="en-GB" sz="1200" dirty="0"/>
              <a:t>Session 4 – Separation/Deployment</a:t>
            </a:r>
            <a:br>
              <a:rPr lang="en-GB" sz="1200" dirty="0"/>
            </a:br>
            <a:r>
              <a:rPr lang="en-GB" sz="1200" dirty="0"/>
              <a:t>Session 5 – Superhero’s</a:t>
            </a:r>
            <a:br>
              <a:rPr lang="en-GB" sz="1200" dirty="0"/>
            </a:br>
            <a:r>
              <a:rPr lang="en-GB" sz="1200" dirty="0"/>
              <a:t>Session 6 – Change</a:t>
            </a:r>
            <a:br>
              <a:rPr lang="en-GB" sz="1200" dirty="0"/>
            </a:br>
            <a:r>
              <a:rPr lang="en-GB" sz="1200" dirty="0"/>
              <a:t>Session 7 – This is Me</a:t>
            </a:r>
          </a:p>
          <a:p>
            <a:endParaRPr lang="en-GB" dirty="0"/>
          </a:p>
        </p:txBody>
      </p:sp>
      <p:sp>
        <p:nvSpPr>
          <p:cNvPr id="12" name="TextBox 11">
            <a:extLst>
              <a:ext uri="{FF2B5EF4-FFF2-40B4-BE49-F238E27FC236}">
                <a16:creationId xmlns:a16="http://schemas.microsoft.com/office/drawing/2014/main" id="{1969035F-81AE-433C-BE7F-FF27910634BE}"/>
              </a:ext>
            </a:extLst>
          </p:cNvPr>
          <p:cNvSpPr txBox="1"/>
          <p:nvPr/>
        </p:nvSpPr>
        <p:spPr>
          <a:xfrm>
            <a:off x="8256872" y="4481259"/>
            <a:ext cx="3824727" cy="369332"/>
          </a:xfrm>
          <a:prstGeom prst="rect">
            <a:avLst/>
          </a:prstGeom>
          <a:noFill/>
        </p:spPr>
        <p:txBody>
          <a:bodyPr wrap="square" rtlCol="0">
            <a:spAutoFit/>
          </a:bodyPr>
          <a:lstStyle/>
          <a:p>
            <a:r>
              <a:rPr lang="en-GB" dirty="0">
                <a:solidFill>
                  <a:srgbClr val="FF5050"/>
                </a:solidFill>
                <a:latin typeface="Capture it" panose="02000500000000000000" pitchFamily="2" charset="0"/>
                <a:ea typeface="+mj-ea"/>
                <a:cs typeface="+mj-cs"/>
              </a:rPr>
              <a:t>WELLBEING COURSE TEMPLATE</a:t>
            </a:r>
          </a:p>
        </p:txBody>
      </p:sp>
      <p:pic>
        <p:nvPicPr>
          <p:cNvPr id="14" name="Picture 13">
            <a:extLst>
              <a:ext uri="{FF2B5EF4-FFF2-40B4-BE49-F238E27FC236}">
                <a16:creationId xmlns:a16="http://schemas.microsoft.com/office/drawing/2014/main" id="{1CBBD6B4-69BA-4818-811D-6E8A863F5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16347">
            <a:off x="6106535" y="4635795"/>
            <a:ext cx="2176281" cy="1913344"/>
          </a:xfrm>
          <a:prstGeom prst="rect">
            <a:avLst/>
          </a:prstGeom>
        </p:spPr>
      </p:pic>
    </p:spTree>
    <p:extLst>
      <p:ext uri="{BB962C8B-B14F-4D97-AF65-F5344CB8AC3E}">
        <p14:creationId xmlns:p14="http://schemas.microsoft.com/office/powerpoint/2010/main" val="172747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86D980-5B33-4778-8AF0-C720D50363A0}"/>
              </a:ext>
            </a:extLst>
          </p:cNvPr>
          <p:cNvSpPr txBox="1">
            <a:spLocks/>
          </p:cNvSpPr>
          <p:nvPr/>
        </p:nvSpPr>
        <p:spPr>
          <a:xfrm>
            <a:off x="0" y="161151"/>
            <a:ext cx="11718378" cy="7376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5050"/>
                </a:solidFill>
                <a:latin typeface="Capture it" panose="02000500000000000000" pitchFamily="2" charset="0"/>
              </a:rPr>
              <a:t>Primary school virtual roadshow</a:t>
            </a:r>
          </a:p>
        </p:txBody>
      </p:sp>
      <p:pic>
        <p:nvPicPr>
          <p:cNvPr id="12" name="Picture 11">
            <a:extLst>
              <a:ext uri="{FF2B5EF4-FFF2-40B4-BE49-F238E27FC236}">
                <a16:creationId xmlns:a16="http://schemas.microsoft.com/office/drawing/2014/main" id="{47D7D970-DC0A-4406-9C08-07E500F3B15F}"/>
              </a:ext>
            </a:extLst>
          </p:cNvPr>
          <p:cNvPicPr>
            <a:picLocks noChangeAspect="1"/>
          </p:cNvPicPr>
          <p:nvPr/>
        </p:nvPicPr>
        <p:blipFill rotWithShape="1">
          <a:blip r:embed="rId2"/>
          <a:srcRect l="10995" t="19547" r="50558" b="7729"/>
          <a:stretch/>
        </p:blipFill>
        <p:spPr>
          <a:xfrm>
            <a:off x="3877600" y="1679568"/>
            <a:ext cx="4687410" cy="4987391"/>
          </a:xfrm>
          <a:prstGeom prst="rect">
            <a:avLst/>
          </a:prstGeom>
        </p:spPr>
      </p:pic>
      <p:pic>
        <p:nvPicPr>
          <p:cNvPr id="14" name="Picture 13" descr="A picture containing person&#10;&#10;Description automatically generated">
            <a:extLst>
              <a:ext uri="{FF2B5EF4-FFF2-40B4-BE49-F238E27FC236}">
                <a16:creationId xmlns:a16="http://schemas.microsoft.com/office/drawing/2014/main" id="{F7549DCC-77EA-4238-AD0C-BDA8DFF1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458" y="4469859"/>
            <a:ext cx="3295650" cy="2197100"/>
          </a:xfrm>
          <a:prstGeom prst="rect">
            <a:avLst/>
          </a:prstGeom>
        </p:spPr>
      </p:pic>
      <p:pic>
        <p:nvPicPr>
          <p:cNvPr id="16" name="Picture 15" descr="A picture containing floor, indoor, chair, cluttered&#10;&#10;Description automatically generated">
            <a:extLst>
              <a:ext uri="{FF2B5EF4-FFF2-40B4-BE49-F238E27FC236}">
                <a16:creationId xmlns:a16="http://schemas.microsoft.com/office/drawing/2014/main" id="{E0F5C8DB-F852-464E-A8D8-C305A04C27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223" b="7729"/>
          <a:stretch/>
        </p:blipFill>
        <p:spPr>
          <a:xfrm>
            <a:off x="8918028" y="1267691"/>
            <a:ext cx="3048000" cy="3049966"/>
          </a:xfrm>
          <a:prstGeom prst="rect">
            <a:avLst/>
          </a:prstGeom>
        </p:spPr>
      </p:pic>
      <p:pic>
        <p:nvPicPr>
          <p:cNvPr id="18" name="Picture 17" descr="A picture containing text, person, table, sitting&#10;&#10;Description automatically generated">
            <a:extLst>
              <a:ext uri="{FF2B5EF4-FFF2-40B4-BE49-F238E27FC236}">
                <a16:creationId xmlns:a16="http://schemas.microsoft.com/office/drawing/2014/main" id="{E0B4D900-2BE0-4E33-987D-9D684809BF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276" b="39028"/>
          <a:stretch/>
        </p:blipFill>
        <p:spPr>
          <a:xfrm>
            <a:off x="171782" y="4722012"/>
            <a:ext cx="3352800" cy="1692794"/>
          </a:xfrm>
          <a:prstGeom prst="rect">
            <a:avLst/>
          </a:prstGeom>
        </p:spPr>
      </p:pic>
      <p:sp>
        <p:nvSpPr>
          <p:cNvPr id="19" name="TextBox 18">
            <a:extLst>
              <a:ext uri="{FF2B5EF4-FFF2-40B4-BE49-F238E27FC236}">
                <a16:creationId xmlns:a16="http://schemas.microsoft.com/office/drawing/2014/main" id="{8C145904-2FF2-4BB6-96AA-92A688D48C41}"/>
              </a:ext>
            </a:extLst>
          </p:cNvPr>
          <p:cNvSpPr txBox="1"/>
          <p:nvPr/>
        </p:nvSpPr>
        <p:spPr>
          <a:xfrm>
            <a:off x="3877600" y="769664"/>
            <a:ext cx="6105524" cy="923330"/>
          </a:xfrm>
          <a:prstGeom prst="rect">
            <a:avLst/>
          </a:prstGeom>
          <a:noFill/>
        </p:spPr>
        <p:txBody>
          <a:bodyPr wrap="square">
            <a:spAutoFit/>
          </a:bodyPr>
          <a:lstStyle/>
          <a:p>
            <a:r>
              <a:rPr lang="en-GB" b="1" dirty="0"/>
              <a:t>Over 3400 military children took part</a:t>
            </a:r>
          </a:p>
          <a:p>
            <a:endParaRPr lang="en-GB" b="1" dirty="0"/>
          </a:p>
          <a:p>
            <a:r>
              <a:rPr lang="en-GB" b="1" dirty="0"/>
              <a:t>Now available via our website to replicate</a:t>
            </a:r>
            <a:endParaRPr lang="en-GB" dirty="0"/>
          </a:p>
        </p:txBody>
      </p:sp>
      <p:pic>
        <p:nvPicPr>
          <p:cNvPr id="3" name="Picture 2" descr="Logo, company name&#10;&#10;Description automatically generated">
            <a:extLst>
              <a:ext uri="{FF2B5EF4-FFF2-40B4-BE49-F238E27FC236}">
                <a16:creationId xmlns:a16="http://schemas.microsoft.com/office/drawing/2014/main" id="{91B7EBE3-8F4C-4977-9EC7-DA34B1C441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67121">
            <a:off x="517182" y="1075569"/>
            <a:ext cx="3005162" cy="3005162"/>
          </a:xfrm>
          <a:prstGeom prst="rect">
            <a:avLst/>
          </a:prstGeom>
        </p:spPr>
      </p:pic>
    </p:spTree>
    <p:extLst>
      <p:ext uri="{BB962C8B-B14F-4D97-AF65-F5344CB8AC3E}">
        <p14:creationId xmlns:p14="http://schemas.microsoft.com/office/powerpoint/2010/main" val="271225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267C-525B-4CBA-A092-FD964F3FF07D}"/>
              </a:ext>
            </a:extLst>
          </p:cNvPr>
          <p:cNvSpPr>
            <a:spLocks noGrp="1"/>
          </p:cNvSpPr>
          <p:nvPr>
            <p:ph type="title"/>
          </p:nvPr>
        </p:nvSpPr>
        <p:spPr>
          <a:xfrm>
            <a:off x="227798" y="184150"/>
            <a:ext cx="10515600" cy="1325563"/>
          </a:xfrm>
        </p:spPr>
        <p:txBody>
          <a:bodyPr/>
          <a:lstStyle/>
          <a:p>
            <a:r>
              <a:rPr lang="en-GB" sz="4400" dirty="0">
                <a:solidFill>
                  <a:srgbClr val="FF5050"/>
                </a:solidFill>
                <a:latin typeface="Capture it" panose="02000500000000000000" pitchFamily="2" charset="0"/>
              </a:rPr>
              <a:t>New secondary resources</a:t>
            </a:r>
            <a:endParaRPr lang="en-GB" dirty="0"/>
          </a:p>
        </p:txBody>
      </p:sp>
      <p:pic>
        <p:nvPicPr>
          <p:cNvPr id="7" name="Picture 6">
            <a:extLst>
              <a:ext uri="{FF2B5EF4-FFF2-40B4-BE49-F238E27FC236}">
                <a16:creationId xmlns:a16="http://schemas.microsoft.com/office/drawing/2014/main" id="{374FDFE4-D79C-41A9-9FFC-6A48B9760573}"/>
              </a:ext>
            </a:extLst>
          </p:cNvPr>
          <p:cNvPicPr>
            <a:picLocks noChangeAspect="1"/>
          </p:cNvPicPr>
          <p:nvPr/>
        </p:nvPicPr>
        <p:blipFill rotWithShape="1">
          <a:blip r:embed="rId2"/>
          <a:srcRect l="11875" t="26111" r="12500" b="12917"/>
          <a:stretch/>
        </p:blipFill>
        <p:spPr>
          <a:xfrm>
            <a:off x="5485598" y="1016795"/>
            <a:ext cx="6573854" cy="2981324"/>
          </a:xfrm>
          <a:prstGeom prst="rect">
            <a:avLst/>
          </a:prstGeom>
        </p:spPr>
      </p:pic>
      <p:pic>
        <p:nvPicPr>
          <p:cNvPr id="9" name="Picture 8">
            <a:extLst>
              <a:ext uri="{FF2B5EF4-FFF2-40B4-BE49-F238E27FC236}">
                <a16:creationId xmlns:a16="http://schemas.microsoft.com/office/drawing/2014/main" id="{FBA47D1D-745D-4240-8E6B-CE9DB82D90A9}"/>
              </a:ext>
            </a:extLst>
          </p:cNvPr>
          <p:cNvPicPr>
            <a:picLocks noChangeAspect="1"/>
          </p:cNvPicPr>
          <p:nvPr/>
        </p:nvPicPr>
        <p:blipFill rotWithShape="1">
          <a:blip r:embed="rId3"/>
          <a:srcRect l="12500" t="22014" r="13359" b="20417"/>
          <a:stretch/>
        </p:blipFill>
        <p:spPr>
          <a:xfrm>
            <a:off x="227798" y="3505200"/>
            <a:ext cx="5526678" cy="2413918"/>
          </a:xfrm>
          <a:prstGeom prst="rect">
            <a:avLst/>
          </a:prstGeom>
        </p:spPr>
      </p:pic>
      <p:pic>
        <p:nvPicPr>
          <p:cNvPr id="11" name="Picture 10">
            <a:extLst>
              <a:ext uri="{FF2B5EF4-FFF2-40B4-BE49-F238E27FC236}">
                <a16:creationId xmlns:a16="http://schemas.microsoft.com/office/drawing/2014/main" id="{5B745701-E13B-4973-9E49-0BE164E92421}"/>
              </a:ext>
            </a:extLst>
          </p:cNvPr>
          <p:cNvPicPr>
            <a:picLocks noChangeAspect="1"/>
          </p:cNvPicPr>
          <p:nvPr/>
        </p:nvPicPr>
        <p:blipFill rotWithShape="1">
          <a:blip r:embed="rId4"/>
          <a:srcRect l="12031" t="28332" r="26094" b="21251"/>
          <a:stretch/>
        </p:blipFill>
        <p:spPr>
          <a:xfrm>
            <a:off x="6038565" y="4247358"/>
            <a:ext cx="5695950" cy="2610642"/>
          </a:xfrm>
          <a:prstGeom prst="rect">
            <a:avLst/>
          </a:prstGeom>
        </p:spPr>
      </p:pic>
      <p:sp>
        <p:nvSpPr>
          <p:cNvPr id="13" name="TextBox 12">
            <a:extLst>
              <a:ext uri="{FF2B5EF4-FFF2-40B4-BE49-F238E27FC236}">
                <a16:creationId xmlns:a16="http://schemas.microsoft.com/office/drawing/2014/main" id="{5E583087-A5B9-4161-9675-692B5F7469FB}"/>
              </a:ext>
            </a:extLst>
          </p:cNvPr>
          <p:cNvSpPr txBox="1"/>
          <p:nvPr/>
        </p:nvSpPr>
        <p:spPr>
          <a:xfrm>
            <a:off x="476944" y="1742193"/>
            <a:ext cx="6105524" cy="1200329"/>
          </a:xfrm>
          <a:prstGeom prst="rect">
            <a:avLst/>
          </a:prstGeom>
          <a:noFill/>
        </p:spPr>
        <p:txBody>
          <a:bodyPr wrap="square">
            <a:spAutoFit/>
          </a:bodyPr>
          <a:lstStyle/>
          <a:p>
            <a:r>
              <a:rPr lang="en-GB" b="1" dirty="0"/>
              <a:t>Resource Hub</a:t>
            </a:r>
          </a:p>
          <a:p>
            <a:r>
              <a:rPr lang="en-GB" dirty="0"/>
              <a:t>	- Resources for Schools</a:t>
            </a:r>
          </a:p>
          <a:p>
            <a:r>
              <a:rPr lang="en-GB" dirty="0"/>
              <a:t>	- Resources for use with military children</a:t>
            </a:r>
          </a:p>
          <a:p>
            <a:r>
              <a:rPr lang="en-GB" dirty="0"/>
              <a:t>	- Forces Life Club</a:t>
            </a:r>
          </a:p>
        </p:txBody>
      </p:sp>
    </p:spTree>
    <p:extLst>
      <p:ext uri="{BB962C8B-B14F-4D97-AF65-F5344CB8AC3E}">
        <p14:creationId xmlns:p14="http://schemas.microsoft.com/office/powerpoint/2010/main" val="391788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267C-525B-4CBA-A092-FD964F3FF07D}"/>
              </a:ext>
            </a:extLst>
          </p:cNvPr>
          <p:cNvSpPr>
            <a:spLocks noGrp="1"/>
          </p:cNvSpPr>
          <p:nvPr>
            <p:ph type="title"/>
          </p:nvPr>
        </p:nvSpPr>
        <p:spPr>
          <a:xfrm>
            <a:off x="227798" y="184150"/>
            <a:ext cx="10515600" cy="1325563"/>
          </a:xfrm>
        </p:spPr>
        <p:txBody>
          <a:bodyPr/>
          <a:lstStyle/>
          <a:p>
            <a:r>
              <a:rPr lang="en-GB" sz="4400" dirty="0">
                <a:solidFill>
                  <a:srgbClr val="FF5050"/>
                </a:solidFill>
                <a:latin typeface="Capture it" panose="02000500000000000000" pitchFamily="2" charset="0"/>
              </a:rPr>
              <a:t>New secondary resources</a:t>
            </a:r>
            <a:endParaRPr lang="en-GB" dirty="0"/>
          </a:p>
        </p:txBody>
      </p:sp>
      <p:sp>
        <p:nvSpPr>
          <p:cNvPr id="13" name="TextBox 12">
            <a:extLst>
              <a:ext uri="{FF2B5EF4-FFF2-40B4-BE49-F238E27FC236}">
                <a16:creationId xmlns:a16="http://schemas.microsoft.com/office/drawing/2014/main" id="{5E583087-A5B9-4161-9675-692B5F7469FB}"/>
              </a:ext>
            </a:extLst>
          </p:cNvPr>
          <p:cNvSpPr txBox="1"/>
          <p:nvPr/>
        </p:nvSpPr>
        <p:spPr>
          <a:xfrm>
            <a:off x="947460" y="1509713"/>
            <a:ext cx="10515600" cy="1754326"/>
          </a:xfrm>
          <a:prstGeom prst="rect">
            <a:avLst/>
          </a:prstGeom>
          <a:noFill/>
        </p:spPr>
        <p:txBody>
          <a:bodyPr wrap="square">
            <a:spAutoFit/>
          </a:bodyPr>
          <a:lstStyle/>
          <a:p>
            <a:r>
              <a:rPr lang="en-GB" b="1" dirty="0"/>
              <a:t>Wellbeing Course </a:t>
            </a:r>
          </a:p>
          <a:p>
            <a:r>
              <a:rPr lang="en-GB" dirty="0"/>
              <a:t>	- Free to schools</a:t>
            </a:r>
          </a:p>
          <a:p>
            <a:r>
              <a:rPr lang="en-GB" dirty="0"/>
              <a:t>	- 6 week course template</a:t>
            </a:r>
          </a:p>
          <a:p>
            <a:r>
              <a:rPr lang="en-GB" dirty="0"/>
              <a:t>	- USB loaded with all resources required – </a:t>
            </a:r>
            <a:r>
              <a:rPr lang="en-GB" dirty="0" err="1"/>
              <a:t>powerpoints</a:t>
            </a:r>
            <a:r>
              <a:rPr lang="en-GB" dirty="0"/>
              <a:t>, facilitator notes, activity sheets</a:t>
            </a:r>
          </a:p>
          <a:p>
            <a:endParaRPr lang="en-GB" dirty="0"/>
          </a:p>
          <a:p>
            <a:r>
              <a:rPr lang="en-GB" dirty="0"/>
              <a:t>Request course via our website</a:t>
            </a:r>
          </a:p>
        </p:txBody>
      </p:sp>
      <p:pic>
        <p:nvPicPr>
          <p:cNvPr id="4" name="Picture 3" descr="A picture containing text, businesscard&#10;&#10;Description automatically generated">
            <a:extLst>
              <a:ext uri="{FF2B5EF4-FFF2-40B4-BE49-F238E27FC236}">
                <a16:creationId xmlns:a16="http://schemas.microsoft.com/office/drawing/2014/main" id="{98D324EF-C389-453C-8791-FE0D577516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52" t="15534" r="20700" b="29838"/>
          <a:stretch/>
        </p:blipFill>
        <p:spPr>
          <a:xfrm>
            <a:off x="7625918" y="3111623"/>
            <a:ext cx="4083730" cy="3746377"/>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5294FD09-4C36-4F37-8DD6-E77069CC8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30" y="3196076"/>
            <a:ext cx="5510076" cy="3577470"/>
          </a:xfrm>
          <a:prstGeom prst="rect">
            <a:avLst/>
          </a:prstGeom>
        </p:spPr>
      </p:pic>
    </p:spTree>
    <p:extLst>
      <p:ext uri="{BB962C8B-B14F-4D97-AF65-F5344CB8AC3E}">
        <p14:creationId xmlns:p14="http://schemas.microsoft.com/office/powerpoint/2010/main" val="213689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267C-525B-4CBA-A092-FD964F3FF07D}"/>
              </a:ext>
            </a:extLst>
          </p:cNvPr>
          <p:cNvSpPr>
            <a:spLocks noGrp="1"/>
          </p:cNvSpPr>
          <p:nvPr>
            <p:ph type="title"/>
          </p:nvPr>
        </p:nvSpPr>
        <p:spPr>
          <a:xfrm>
            <a:off x="227798" y="184150"/>
            <a:ext cx="10515600" cy="1325563"/>
          </a:xfrm>
        </p:spPr>
        <p:txBody>
          <a:bodyPr/>
          <a:lstStyle/>
          <a:p>
            <a:r>
              <a:rPr lang="en-GB" sz="4400" dirty="0">
                <a:solidFill>
                  <a:srgbClr val="FF5050"/>
                </a:solidFill>
                <a:latin typeface="Capture it" panose="02000500000000000000" pitchFamily="2" charset="0"/>
              </a:rPr>
              <a:t>New secondary resources</a:t>
            </a:r>
            <a:endParaRPr lang="en-GB" dirty="0"/>
          </a:p>
        </p:txBody>
      </p:sp>
      <p:sp>
        <p:nvSpPr>
          <p:cNvPr id="13" name="TextBox 12">
            <a:extLst>
              <a:ext uri="{FF2B5EF4-FFF2-40B4-BE49-F238E27FC236}">
                <a16:creationId xmlns:a16="http://schemas.microsoft.com/office/drawing/2014/main" id="{5E583087-A5B9-4161-9675-692B5F7469FB}"/>
              </a:ext>
            </a:extLst>
          </p:cNvPr>
          <p:cNvSpPr txBox="1"/>
          <p:nvPr/>
        </p:nvSpPr>
        <p:spPr>
          <a:xfrm rot="21271759">
            <a:off x="1642785" y="1235784"/>
            <a:ext cx="4719915" cy="1200329"/>
          </a:xfrm>
          <a:prstGeom prst="rect">
            <a:avLst/>
          </a:prstGeom>
          <a:noFill/>
        </p:spPr>
        <p:txBody>
          <a:bodyPr wrap="square">
            <a:spAutoFit/>
          </a:bodyPr>
          <a:lstStyle/>
          <a:p>
            <a:r>
              <a:rPr lang="en-GB" b="1" dirty="0"/>
              <a:t>SQUAD podcast</a:t>
            </a:r>
          </a:p>
          <a:p>
            <a:r>
              <a:rPr lang="en-GB" dirty="0"/>
              <a:t>	- Free to schools</a:t>
            </a:r>
          </a:p>
          <a:p>
            <a:r>
              <a:rPr lang="en-GB" dirty="0"/>
              <a:t>	- 8 episodes</a:t>
            </a:r>
          </a:p>
          <a:p>
            <a:r>
              <a:rPr lang="en-GB" dirty="0"/>
              <a:t>	- Great to open discussions</a:t>
            </a:r>
          </a:p>
        </p:txBody>
      </p:sp>
      <p:pic>
        <p:nvPicPr>
          <p:cNvPr id="8" name="Picture 7" descr="Diagram&#10;&#10;Description automatically generated">
            <a:extLst>
              <a:ext uri="{FF2B5EF4-FFF2-40B4-BE49-F238E27FC236}">
                <a16:creationId xmlns:a16="http://schemas.microsoft.com/office/drawing/2014/main" id="{EE914157-5065-45F2-9F82-6E78D19DA1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50" t="7822" r="12084" b="13428"/>
          <a:stretch/>
        </p:blipFill>
        <p:spPr>
          <a:xfrm rot="21281928">
            <a:off x="277476" y="2927209"/>
            <a:ext cx="3590925" cy="3688503"/>
          </a:xfrm>
          <a:prstGeom prst="rect">
            <a:avLst/>
          </a:prstGeom>
        </p:spPr>
      </p:pic>
      <p:pic>
        <p:nvPicPr>
          <p:cNvPr id="4" name="Picture 3" descr="A group of people sitting around a table&#10;&#10;Description automatically generated">
            <a:extLst>
              <a:ext uri="{FF2B5EF4-FFF2-40B4-BE49-F238E27FC236}">
                <a16:creationId xmlns:a16="http://schemas.microsoft.com/office/drawing/2014/main" id="{27220D48-70BA-4669-A1DF-94382A122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241" b="8653"/>
          <a:stretch/>
        </p:blipFill>
        <p:spPr>
          <a:xfrm>
            <a:off x="6579141" y="1426537"/>
            <a:ext cx="5045412" cy="2463666"/>
          </a:xfrm>
          <a:prstGeom prst="rect">
            <a:avLst/>
          </a:prstGeom>
        </p:spPr>
      </p:pic>
      <p:pic>
        <p:nvPicPr>
          <p:cNvPr id="7" name="Picture 6" descr="A collage of two people&#10;&#10;Description automatically generated with medium confidence">
            <a:extLst>
              <a:ext uri="{FF2B5EF4-FFF2-40B4-BE49-F238E27FC236}">
                <a16:creationId xmlns:a16="http://schemas.microsoft.com/office/drawing/2014/main" id="{28B6D452-5CED-4617-8B77-09D178A505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5522" y="3441828"/>
            <a:ext cx="3363374" cy="3335854"/>
          </a:xfrm>
          <a:prstGeom prst="rect">
            <a:avLst/>
          </a:prstGeom>
        </p:spPr>
      </p:pic>
    </p:spTree>
    <p:extLst>
      <p:ext uri="{BB962C8B-B14F-4D97-AF65-F5344CB8AC3E}">
        <p14:creationId xmlns:p14="http://schemas.microsoft.com/office/powerpoint/2010/main" val="89731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530081"/>
            <a:ext cx="11255086" cy="737610"/>
          </a:xfrm>
        </p:spPr>
        <p:txBody>
          <a:bodyPr>
            <a:normAutofit fontScale="90000"/>
          </a:bodyPr>
          <a:lstStyle/>
          <a:p>
            <a:r>
              <a:rPr lang="en-GB" dirty="0">
                <a:solidFill>
                  <a:srgbClr val="FF5050"/>
                </a:solidFill>
                <a:latin typeface="Capture it" panose="02000500000000000000" pitchFamily="2" charset="0"/>
              </a:rPr>
              <a:t>What else?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4" name="TextBox 23">
            <a:extLst>
              <a:ext uri="{FF2B5EF4-FFF2-40B4-BE49-F238E27FC236}">
                <a16:creationId xmlns:a16="http://schemas.microsoft.com/office/drawing/2014/main" id="{A541B610-5068-421C-8F79-740480BCA060}"/>
              </a:ext>
            </a:extLst>
          </p:cNvPr>
          <p:cNvSpPr txBox="1"/>
          <p:nvPr/>
        </p:nvSpPr>
        <p:spPr>
          <a:xfrm>
            <a:off x="5439593" y="4137837"/>
            <a:ext cx="2611875" cy="369332"/>
          </a:xfrm>
          <a:prstGeom prst="rect">
            <a:avLst/>
          </a:prstGeom>
          <a:solidFill>
            <a:srgbClr val="FF6060"/>
          </a:solidFill>
        </p:spPr>
        <p:txBody>
          <a:bodyPr wrap="square" rtlCol="0">
            <a:spAutoFit/>
          </a:bodyPr>
          <a:lstStyle/>
          <a:p>
            <a:pPr algn="ctr"/>
            <a:r>
              <a:rPr lang="en-GB" dirty="0">
                <a:latin typeface="Capture it" panose="02000500000000000000" pitchFamily="2" charset="0"/>
              </a:rPr>
              <a:t>Early years outfits</a:t>
            </a:r>
          </a:p>
        </p:txBody>
      </p:sp>
      <p:pic>
        <p:nvPicPr>
          <p:cNvPr id="5" name="Picture 4">
            <a:extLst>
              <a:ext uri="{FF2B5EF4-FFF2-40B4-BE49-F238E27FC236}">
                <a16:creationId xmlns:a16="http://schemas.microsoft.com/office/drawing/2014/main" id="{30E98EC5-9F5F-439E-B984-F76D52837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2992">
            <a:off x="403860" y="715702"/>
            <a:ext cx="3287780" cy="3670268"/>
          </a:xfrm>
          <a:prstGeom prst="rect">
            <a:avLst/>
          </a:prstGeom>
        </p:spPr>
      </p:pic>
      <p:sp>
        <p:nvSpPr>
          <p:cNvPr id="16" name="TextBox 15">
            <a:extLst>
              <a:ext uri="{FF2B5EF4-FFF2-40B4-BE49-F238E27FC236}">
                <a16:creationId xmlns:a16="http://schemas.microsoft.com/office/drawing/2014/main" id="{48C59EFB-C982-49DD-A7AE-12A9DFEC34AB}"/>
              </a:ext>
            </a:extLst>
          </p:cNvPr>
          <p:cNvSpPr txBox="1"/>
          <p:nvPr/>
        </p:nvSpPr>
        <p:spPr>
          <a:xfrm rot="21195630">
            <a:off x="808186" y="4616506"/>
            <a:ext cx="3146378" cy="369332"/>
          </a:xfrm>
          <a:prstGeom prst="rect">
            <a:avLst/>
          </a:prstGeom>
          <a:solidFill>
            <a:srgbClr val="3B9DB8"/>
          </a:solidFill>
        </p:spPr>
        <p:txBody>
          <a:bodyPr wrap="square" rtlCol="0">
            <a:spAutoFit/>
          </a:bodyPr>
          <a:lstStyle/>
          <a:p>
            <a:pPr algn="ctr"/>
            <a:r>
              <a:rPr lang="en-GB" dirty="0">
                <a:latin typeface="Capture it" panose="02000500000000000000" pitchFamily="2" charset="0"/>
              </a:rPr>
              <a:t>Little Troopers Gazette</a:t>
            </a:r>
          </a:p>
        </p:txBody>
      </p:sp>
      <p:pic>
        <p:nvPicPr>
          <p:cNvPr id="8" name="Picture 7">
            <a:extLst>
              <a:ext uri="{FF2B5EF4-FFF2-40B4-BE49-F238E27FC236}">
                <a16:creationId xmlns:a16="http://schemas.microsoft.com/office/drawing/2014/main" id="{464BE003-2FBE-4677-8E49-9471BDB0F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577" y="1334823"/>
            <a:ext cx="4032140" cy="2553992"/>
          </a:xfrm>
          <a:prstGeom prst="rect">
            <a:avLst/>
          </a:prstGeom>
        </p:spPr>
      </p:pic>
      <p:sp>
        <p:nvSpPr>
          <p:cNvPr id="13" name="TextBox 12">
            <a:extLst>
              <a:ext uri="{FF2B5EF4-FFF2-40B4-BE49-F238E27FC236}">
                <a16:creationId xmlns:a16="http://schemas.microsoft.com/office/drawing/2014/main" id="{02609FF4-B402-427B-BD49-ABD3EB749411}"/>
              </a:ext>
            </a:extLst>
          </p:cNvPr>
          <p:cNvSpPr txBox="1"/>
          <p:nvPr/>
        </p:nvSpPr>
        <p:spPr>
          <a:xfrm rot="1588875">
            <a:off x="5917119" y="3001744"/>
            <a:ext cx="2611875" cy="369332"/>
          </a:xfrm>
          <a:prstGeom prst="rect">
            <a:avLst/>
          </a:prstGeom>
          <a:solidFill>
            <a:srgbClr val="3B9DB8"/>
          </a:solidFill>
        </p:spPr>
        <p:txBody>
          <a:bodyPr wrap="square" rtlCol="0">
            <a:spAutoFit/>
          </a:bodyPr>
          <a:lstStyle/>
          <a:p>
            <a:pPr algn="ctr"/>
            <a:r>
              <a:rPr lang="en-GB" dirty="0">
                <a:latin typeface="Capture it" panose="02000500000000000000" pitchFamily="2" charset="0"/>
              </a:rPr>
              <a:t>Separation Pack</a:t>
            </a:r>
          </a:p>
        </p:txBody>
      </p:sp>
      <p:pic>
        <p:nvPicPr>
          <p:cNvPr id="10" name="Picture 9">
            <a:extLst>
              <a:ext uri="{FF2B5EF4-FFF2-40B4-BE49-F238E27FC236}">
                <a16:creationId xmlns:a16="http://schemas.microsoft.com/office/drawing/2014/main" id="{A10D39D6-2650-4505-A7E3-C668F5C768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892" r="16197"/>
          <a:stretch/>
        </p:blipFill>
        <p:spPr>
          <a:xfrm>
            <a:off x="6246973" y="4530539"/>
            <a:ext cx="1361438" cy="2164080"/>
          </a:xfrm>
          <a:prstGeom prst="rect">
            <a:avLst/>
          </a:prstGeom>
        </p:spPr>
      </p:pic>
      <p:pic>
        <p:nvPicPr>
          <p:cNvPr id="14" name="Picture 13">
            <a:extLst>
              <a:ext uri="{FF2B5EF4-FFF2-40B4-BE49-F238E27FC236}">
                <a16:creationId xmlns:a16="http://schemas.microsoft.com/office/drawing/2014/main" id="{11812D69-D723-4E11-8E98-06C14FE09E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436" r="12169"/>
          <a:stretch/>
        </p:blipFill>
        <p:spPr>
          <a:xfrm>
            <a:off x="7707719" y="4530539"/>
            <a:ext cx="1501766" cy="2164080"/>
          </a:xfrm>
          <a:prstGeom prst="rect">
            <a:avLst/>
          </a:prstGeom>
        </p:spPr>
      </p:pic>
      <p:pic>
        <p:nvPicPr>
          <p:cNvPr id="19" name="Picture 18">
            <a:extLst>
              <a:ext uri="{FF2B5EF4-FFF2-40B4-BE49-F238E27FC236}">
                <a16:creationId xmlns:a16="http://schemas.microsoft.com/office/drawing/2014/main" id="{82F061BD-E66E-4392-8BC8-9AE38632058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07" r="4507"/>
          <a:stretch/>
        </p:blipFill>
        <p:spPr>
          <a:xfrm>
            <a:off x="4292083" y="4542920"/>
            <a:ext cx="1969032" cy="2164080"/>
          </a:xfrm>
          <a:prstGeom prst="rect">
            <a:avLst/>
          </a:prstGeom>
        </p:spPr>
      </p:pic>
      <p:pic>
        <p:nvPicPr>
          <p:cNvPr id="26" name="Picture 25">
            <a:extLst>
              <a:ext uri="{FF2B5EF4-FFF2-40B4-BE49-F238E27FC236}">
                <a16:creationId xmlns:a16="http://schemas.microsoft.com/office/drawing/2014/main" id="{EA042066-B915-42E8-A538-25883A0B4F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5956" y="163381"/>
            <a:ext cx="3305941" cy="4674421"/>
          </a:xfrm>
          <a:prstGeom prst="rect">
            <a:avLst/>
          </a:prstGeom>
        </p:spPr>
      </p:pic>
      <p:sp>
        <p:nvSpPr>
          <p:cNvPr id="20" name="TextBox 19">
            <a:extLst>
              <a:ext uri="{FF2B5EF4-FFF2-40B4-BE49-F238E27FC236}">
                <a16:creationId xmlns:a16="http://schemas.microsoft.com/office/drawing/2014/main" id="{D8E0D3E9-36D8-4DCE-8995-F27B22ABA267}"/>
              </a:ext>
            </a:extLst>
          </p:cNvPr>
          <p:cNvSpPr txBox="1"/>
          <p:nvPr/>
        </p:nvSpPr>
        <p:spPr>
          <a:xfrm>
            <a:off x="8329062" y="2540080"/>
            <a:ext cx="2118135" cy="646331"/>
          </a:xfrm>
          <a:prstGeom prst="rect">
            <a:avLst/>
          </a:prstGeom>
          <a:solidFill>
            <a:srgbClr val="FF6060"/>
          </a:solidFill>
        </p:spPr>
        <p:txBody>
          <a:bodyPr wrap="square" rtlCol="0">
            <a:spAutoFit/>
          </a:bodyPr>
          <a:lstStyle/>
          <a:p>
            <a:pPr algn="ctr"/>
            <a:r>
              <a:rPr lang="en-GB" dirty="0">
                <a:latin typeface="Capture it" panose="02000500000000000000" pitchFamily="2" charset="0"/>
              </a:rPr>
              <a:t>Little Troopers Treasures app</a:t>
            </a:r>
          </a:p>
        </p:txBody>
      </p:sp>
    </p:spTree>
    <p:extLst>
      <p:ext uri="{BB962C8B-B14F-4D97-AF65-F5344CB8AC3E}">
        <p14:creationId xmlns:p14="http://schemas.microsoft.com/office/powerpoint/2010/main" val="259503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530081"/>
            <a:ext cx="11255086" cy="737610"/>
          </a:xfrm>
        </p:spPr>
        <p:txBody>
          <a:bodyPr>
            <a:normAutofit fontScale="90000"/>
          </a:bodyPr>
          <a:lstStyle/>
          <a:p>
            <a:r>
              <a:rPr lang="en-GB" dirty="0">
                <a:solidFill>
                  <a:srgbClr val="FF5050"/>
                </a:solidFill>
                <a:latin typeface="Capture it" panose="02000500000000000000" pitchFamily="2" charset="0"/>
              </a:rPr>
              <a:t>The future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3" name="TextBox 2"/>
          <p:cNvSpPr txBox="1"/>
          <p:nvPr/>
        </p:nvSpPr>
        <p:spPr>
          <a:xfrm>
            <a:off x="679738" y="1711575"/>
            <a:ext cx="10390910" cy="3046988"/>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t>Online Toolbox</a:t>
            </a:r>
          </a:p>
          <a:p>
            <a:pPr marL="285750" indent="-285750">
              <a:buFont typeface="Wingdings" panose="05000000000000000000" pitchFamily="2" charset="2"/>
              <a:buChar char="Ø"/>
            </a:pPr>
            <a:endParaRPr lang="en-GB" sz="2400" dirty="0"/>
          </a:p>
          <a:p>
            <a:pPr marL="285750" indent="-285750">
              <a:buFont typeface="Wingdings" panose="05000000000000000000" pitchFamily="2" charset="2"/>
              <a:buChar char="Ø"/>
            </a:pPr>
            <a:r>
              <a:rPr lang="en-GB" sz="2400" dirty="0"/>
              <a:t>Expanding specific teenager support provision</a:t>
            </a:r>
          </a:p>
          <a:p>
            <a:endParaRPr lang="en-GB" sz="2400" dirty="0"/>
          </a:p>
          <a:p>
            <a:pPr marL="285750" indent="-285750">
              <a:buFont typeface="Wingdings" panose="05000000000000000000" pitchFamily="2" charset="2"/>
              <a:buChar char="Ø"/>
            </a:pPr>
            <a:r>
              <a:rPr lang="en-GB" sz="2400" dirty="0"/>
              <a:t> Little Troopers Therapy Programme</a:t>
            </a:r>
          </a:p>
          <a:p>
            <a:pPr marL="285750" indent="-285750">
              <a:buFont typeface="Wingdings" panose="05000000000000000000" pitchFamily="2" charset="2"/>
              <a:buChar char="Ø"/>
            </a:pPr>
            <a:endParaRPr lang="en-GB" sz="2400" dirty="0"/>
          </a:p>
          <a:p>
            <a:pPr marL="285750" indent="-285750">
              <a:buFont typeface="Wingdings" panose="05000000000000000000" pitchFamily="2" charset="2"/>
              <a:buChar char="Ø"/>
            </a:pPr>
            <a:r>
              <a:rPr lang="en-GB" sz="2400" dirty="0"/>
              <a:t>Schools conference series</a:t>
            </a:r>
          </a:p>
          <a:p>
            <a:pPr marL="285750" indent="-285750">
              <a:buFont typeface="Wingdings" panose="05000000000000000000" pitchFamily="2" charset="2"/>
              <a:buChar char="Ø"/>
            </a:pPr>
            <a:endParaRPr lang="en-GB" sz="2400" dirty="0"/>
          </a:p>
        </p:txBody>
      </p:sp>
    </p:spTree>
    <p:extLst>
      <p:ext uri="{BB962C8B-B14F-4D97-AF65-F5344CB8AC3E}">
        <p14:creationId xmlns:p14="http://schemas.microsoft.com/office/powerpoint/2010/main" val="112393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1CD772-CCE1-4BF0-A37C-A9D3E4F37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415" y="671733"/>
            <a:ext cx="6893170" cy="5514534"/>
          </a:xfrm>
          <a:prstGeom prst="rect">
            <a:avLst/>
          </a:prstGeom>
        </p:spPr>
      </p:pic>
    </p:spTree>
    <p:extLst>
      <p:ext uri="{BB962C8B-B14F-4D97-AF65-F5344CB8AC3E}">
        <p14:creationId xmlns:p14="http://schemas.microsoft.com/office/powerpoint/2010/main" val="208743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6216" t="6705" r="28971" b="223"/>
          <a:stretch/>
        </p:blipFill>
        <p:spPr>
          <a:xfrm rot="988921">
            <a:off x="7977254" y="1408841"/>
            <a:ext cx="3376934" cy="5074373"/>
          </a:xfrm>
          <a:prstGeom prst="rect">
            <a:avLst/>
          </a:prstGeom>
        </p:spPr>
      </p:pic>
      <p:sp>
        <p:nvSpPr>
          <p:cNvPr id="2" name="Title 1"/>
          <p:cNvSpPr>
            <a:spLocks noGrp="1"/>
          </p:cNvSpPr>
          <p:nvPr>
            <p:ph type="ctrTitle"/>
          </p:nvPr>
        </p:nvSpPr>
        <p:spPr>
          <a:xfrm>
            <a:off x="247650" y="530081"/>
            <a:ext cx="11255086" cy="737610"/>
          </a:xfrm>
        </p:spPr>
        <p:txBody>
          <a:bodyPr>
            <a:normAutofit fontScale="90000"/>
          </a:bodyPr>
          <a:lstStyle/>
          <a:p>
            <a:r>
              <a:rPr lang="en-GB" dirty="0">
                <a:solidFill>
                  <a:srgbClr val="FF5050"/>
                </a:solidFill>
                <a:latin typeface="Capture it" panose="02000500000000000000" pitchFamily="2" charset="0"/>
              </a:rPr>
              <a:t>Little Troopers the charity</a:t>
            </a:r>
          </a:p>
        </p:txBody>
      </p:sp>
      <p:sp>
        <p:nvSpPr>
          <p:cNvPr id="3" name="Subtitle 2"/>
          <p:cNvSpPr>
            <a:spLocks noGrp="1"/>
          </p:cNvSpPr>
          <p:nvPr>
            <p:ph type="subTitle" idx="1"/>
          </p:nvPr>
        </p:nvSpPr>
        <p:spPr>
          <a:xfrm>
            <a:off x="162791" y="1235458"/>
            <a:ext cx="9144000" cy="4014499"/>
          </a:xfrm>
        </p:spPr>
        <p:txBody>
          <a:bodyPr>
            <a:normAutofit/>
          </a:bodyPr>
          <a:lstStyle/>
          <a:p>
            <a:pPr algn="l">
              <a:lnSpc>
                <a:spcPct val="100000"/>
              </a:lnSpc>
              <a:spcBef>
                <a:spcPts val="0"/>
              </a:spcBef>
            </a:pPr>
            <a:r>
              <a:rPr lang="en-GB" i="1" dirty="0"/>
              <a:t>Founded  originally in 2011</a:t>
            </a:r>
          </a:p>
          <a:p>
            <a:pPr algn="l">
              <a:lnSpc>
                <a:spcPct val="100000"/>
              </a:lnSpc>
              <a:spcBef>
                <a:spcPts val="0"/>
              </a:spcBef>
            </a:pPr>
            <a:endParaRPr lang="en-GB" i="1" dirty="0"/>
          </a:p>
          <a:p>
            <a:pPr algn="l">
              <a:lnSpc>
                <a:spcPct val="100000"/>
              </a:lnSpc>
              <a:spcBef>
                <a:spcPts val="0"/>
              </a:spcBef>
            </a:pPr>
            <a:r>
              <a:rPr lang="en-GB" i="1" dirty="0"/>
              <a:t>Following founder Louise finding a letter her daughter wrote while </a:t>
            </a:r>
          </a:p>
          <a:p>
            <a:pPr algn="l">
              <a:lnSpc>
                <a:spcPct val="100000"/>
              </a:lnSpc>
              <a:spcBef>
                <a:spcPts val="0"/>
              </a:spcBef>
            </a:pPr>
            <a:r>
              <a:rPr lang="en-GB" i="1" dirty="0"/>
              <a:t>her dad was in Afghanistan </a:t>
            </a:r>
          </a:p>
          <a:p>
            <a:pPr algn="l">
              <a:lnSpc>
                <a:spcPct val="100000"/>
              </a:lnSpc>
              <a:spcBef>
                <a:spcPts val="0"/>
              </a:spcBef>
            </a:pPr>
            <a:endParaRPr lang="en-GB" i="1" dirty="0"/>
          </a:p>
          <a:p>
            <a:pPr algn="l">
              <a:lnSpc>
                <a:spcPct val="100000"/>
              </a:lnSpc>
              <a:spcBef>
                <a:spcPts val="0"/>
              </a:spcBef>
            </a:pPr>
            <a:r>
              <a:rPr lang="en-GB" i="1" dirty="0"/>
              <a:t>2021 sees us celebrating our journey and existing for 10 years</a:t>
            </a:r>
          </a:p>
          <a:p>
            <a:pPr algn="l">
              <a:lnSpc>
                <a:spcPct val="100000"/>
              </a:lnSpc>
              <a:spcBef>
                <a:spcPts val="0"/>
              </a:spcBef>
            </a:pPr>
            <a:r>
              <a:rPr lang="en-GB" i="1" dirty="0"/>
              <a:t>supporting all children with one or both parents serving in the</a:t>
            </a:r>
          </a:p>
          <a:p>
            <a:pPr algn="l">
              <a:lnSpc>
                <a:spcPct val="100000"/>
              </a:lnSpc>
              <a:spcBef>
                <a:spcPts val="0"/>
              </a:spcBef>
            </a:pPr>
            <a:r>
              <a:rPr lang="en-GB" i="1" dirty="0"/>
              <a:t>Regular or reserve British Armed Forces, there are over </a:t>
            </a:r>
          </a:p>
          <a:p>
            <a:pPr algn="l">
              <a:lnSpc>
                <a:spcPct val="100000"/>
              </a:lnSpc>
              <a:spcBef>
                <a:spcPts val="0"/>
              </a:spcBef>
            </a:pPr>
            <a:r>
              <a:rPr lang="en-GB" i="1" dirty="0"/>
              <a:t>100,000 military children out there who need us!</a:t>
            </a:r>
          </a:p>
          <a:p>
            <a:pPr algn="l">
              <a:lnSpc>
                <a:spcPct val="100000"/>
              </a:lnSpc>
              <a:spcBef>
                <a:spcPts val="0"/>
              </a:spcBef>
            </a:pPr>
            <a:endParaRPr lang="en-GB" i="1" dirty="0"/>
          </a:p>
          <a:p>
            <a:endParaRPr lang="en-GB" i="1" dirty="0"/>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20467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with low confidence">
            <a:extLst>
              <a:ext uri="{FF2B5EF4-FFF2-40B4-BE49-F238E27FC236}">
                <a16:creationId xmlns:a16="http://schemas.microsoft.com/office/drawing/2014/main" id="{668FE296-646C-408F-A1BC-63449547B0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139" b="14028"/>
          <a:stretch/>
        </p:blipFill>
        <p:spPr>
          <a:xfrm rot="618139">
            <a:off x="8117270" y="4106211"/>
            <a:ext cx="3657600" cy="2225040"/>
          </a:xfrm>
          <a:prstGeom prst="rect">
            <a:avLst/>
          </a:prstGeom>
        </p:spPr>
      </p:pic>
      <p:sp>
        <p:nvSpPr>
          <p:cNvPr id="2" name="Title 1"/>
          <p:cNvSpPr>
            <a:spLocks noGrp="1"/>
          </p:cNvSpPr>
          <p:nvPr>
            <p:ph type="ctrTitle"/>
          </p:nvPr>
        </p:nvSpPr>
        <p:spPr>
          <a:xfrm>
            <a:off x="247650" y="530081"/>
            <a:ext cx="11255086" cy="737610"/>
          </a:xfrm>
        </p:spPr>
        <p:txBody>
          <a:bodyPr>
            <a:normAutofit fontScale="90000"/>
          </a:bodyPr>
          <a:lstStyle/>
          <a:p>
            <a:r>
              <a:rPr lang="en-GB" dirty="0">
                <a:solidFill>
                  <a:srgbClr val="FF5050"/>
                </a:solidFill>
                <a:latin typeface="Capture it" panose="02000500000000000000" pitchFamily="2" charset="0"/>
              </a:rPr>
              <a:t>Our values</a:t>
            </a:r>
          </a:p>
        </p:txBody>
      </p:sp>
      <p:sp>
        <p:nvSpPr>
          <p:cNvPr id="3" name="Subtitle 2"/>
          <p:cNvSpPr>
            <a:spLocks noGrp="1"/>
          </p:cNvSpPr>
          <p:nvPr>
            <p:ph type="subTitle" idx="1"/>
          </p:nvPr>
        </p:nvSpPr>
        <p:spPr>
          <a:xfrm>
            <a:off x="247650" y="1421750"/>
            <a:ext cx="11494495" cy="4014499"/>
          </a:xfrm>
        </p:spPr>
        <p:txBody>
          <a:bodyPr>
            <a:normAutofit/>
          </a:bodyPr>
          <a:lstStyle/>
          <a:p>
            <a:pPr algn="l"/>
            <a:r>
              <a:rPr lang="en-GB" sz="2800" b="1" dirty="0"/>
              <a:t>Inclusion</a:t>
            </a:r>
          </a:p>
          <a:p>
            <a:pPr algn="l"/>
            <a:r>
              <a:rPr lang="en-GB" i="1" dirty="0"/>
              <a:t>Insuring children feel included and in control of any military life hurdle they face</a:t>
            </a:r>
          </a:p>
          <a:p>
            <a:pPr algn="l"/>
            <a:endParaRPr lang="en-GB" i="1" dirty="0"/>
          </a:p>
          <a:p>
            <a:pPr algn="l"/>
            <a:r>
              <a:rPr lang="en-GB" sz="2800" b="1" dirty="0"/>
              <a:t>Recognition</a:t>
            </a:r>
          </a:p>
          <a:p>
            <a:pPr algn="l"/>
            <a:r>
              <a:rPr lang="en-GB" i="1" dirty="0"/>
              <a:t>Recognising that Little Troopers are special and their unique daily challenges are seen</a:t>
            </a:r>
          </a:p>
          <a:p>
            <a:pPr algn="l"/>
            <a:endParaRPr lang="en-GB" i="1" dirty="0"/>
          </a:p>
          <a:p>
            <a:pPr algn="l"/>
            <a:r>
              <a:rPr lang="en-GB" sz="2800" b="1" dirty="0"/>
              <a:t>Celebration</a:t>
            </a:r>
          </a:p>
          <a:p>
            <a:pPr algn="l"/>
            <a:r>
              <a:rPr lang="en-GB" i="1" dirty="0"/>
              <a:t>Celebrating being part of the British Armed Forces community</a:t>
            </a:r>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96548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530081"/>
            <a:ext cx="11255086" cy="737610"/>
          </a:xfrm>
        </p:spPr>
        <p:txBody>
          <a:bodyPr>
            <a:normAutofit fontScale="90000"/>
          </a:bodyPr>
          <a:lstStyle/>
          <a:p>
            <a:r>
              <a:rPr lang="en-GB" dirty="0">
                <a:solidFill>
                  <a:srgbClr val="FF5050"/>
                </a:solidFill>
                <a:latin typeface="Capture it" panose="02000500000000000000" pitchFamily="2" charset="0"/>
              </a:rPr>
              <a:t>Who is supported?</a:t>
            </a:r>
          </a:p>
        </p:txBody>
      </p:sp>
      <p:sp>
        <p:nvSpPr>
          <p:cNvPr id="3" name="Subtitle 2"/>
          <p:cNvSpPr>
            <a:spLocks noGrp="1"/>
          </p:cNvSpPr>
          <p:nvPr>
            <p:ph type="subTitle" idx="1"/>
          </p:nvPr>
        </p:nvSpPr>
        <p:spPr>
          <a:xfrm>
            <a:off x="351693" y="1471901"/>
            <a:ext cx="11441722" cy="2430066"/>
          </a:xfrm>
        </p:spPr>
        <p:txBody>
          <a:bodyPr>
            <a:normAutofit/>
          </a:bodyPr>
          <a:lstStyle/>
          <a:p>
            <a:r>
              <a:rPr lang="en-GB" i="1" dirty="0"/>
              <a:t>Little Troopers is the charity supporting children of our British Armed Forces (there are in excess of 120,000) who can face daily unique challenges due to being a part of a military family; long periods of separation, operational deployments, moving home and school frequently to name a few.</a:t>
            </a:r>
          </a:p>
          <a:p>
            <a:r>
              <a:rPr lang="en-GB" i="1" dirty="0"/>
              <a:t>Children with parent(s) serving in the </a:t>
            </a:r>
            <a:r>
              <a:rPr lang="en-GB" b="1" i="1" dirty="0"/>
              <a:t>regular or reserve </a:t>
            </a:r>
            <a:r>
              <a:rPr lang="en-GB" i="1" dirty="0"/>
              <a:t>British Army, Royal Navy and Royal Air Force is the ONLY eligibility…..rank, location, service, martial status don’t matter</a:t>
            </a:r>
          </a:p>
          <a:p>
            <a:endParaRPr lang="en-GB" i="1" dirty="0"/>
          </a:p>
          <a:p>
            <a:endParaRPr lang="en-GB" i="1" dirty="0"/>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TextBox 4">
            <a:extLst>
              <a:ext uri="{FF2B5EF4-FFF2-40B4-BE49-F238E27FC236}">
                <a16:creationId xmlns:a16="http://schemas.microsoft.com/office/drawing/2014/main" id="{57CDCBBD-72D6-4710-B6FD-9BD79475D766}"/>
              </a:ext>
            </a:extLst>
          </p:cNvPr>
          <p:cNvSpPr txBox="1"/>
          <p:nvPr/>
        </p:nvSpPr>
        <p:spPr>
          <a:xfrm>
            <a:off x="5433134" y="4502805"/>
            <a:ext cx="5069148" cy="2031325"/>
          </a:xfrm>
          <a:prstGeom prst="rect">
            <a:avLst/>
          </a:prstGeom>
          <a:noFill/>
          <a:ln cmpd="dbl">
            <a:solidFill>
              <a:schemeClr val="bg1">
                <a:lumMod val="75000"/>
              </a:schemeClr>
            </a:solidFill>
            <a:prstDash val="lgDash"/>
          </a:ln>
        </p:spPr>
        <p:txBody>
          <a:bodyPr wrap="square" rtlCol="0">
            <a:spAutoFit/>
          </a:bodyPr>
          <a:lstStyle/>
          <a:p>
            <a:pPr algn="ctr"/>
            <a:endParaRPr lang="en-GB" i="1" dirty="0"/>
          </a:p>
          <a:p>
            <a:pPr algn="ctr"/>
            <a:r>
              <a:rPr lang="en-GB" i="1" dirty="0"/>
              <a:t>Married Unaccompanied – dispersed families</a:t>
            </a:r>
          </a:p>
          <a:p>
            <a:pPr algn="ctr"/>
            <a:r>
              <a:rPr lang="en-GB" i="1" dirty="0"/>
              <a:t>Families living in military accommodation</a:t>
            </a:r>
          </a:p>
          <a:p>
            <a:pPr algn="ctr"/>
            <a:r>
              <a:rPr lang="en-GB" i="1" dirty="0"/>
              <a:t>Divorced/Separated families</a:t>
            </a:r>
          </a:p>
          <a:p>
            <a:pPr algn="ctr"/>
            <a:r>
              <a:rPr lang="en-GB" i="1" dirty="0"/>
              <a:t>Co-habiting families</a:t>
            </a:r>
          </a:p>
          <a:p>
            <a:pPr algn="ctr"/>
            <a:r>
              <a:rPr lang="en-GB" i="1" dirty="0"/>
              <a:t>Single serving personnel with children</a:t>
            </a:r>
          </a:p>
          <a:p>
            <a:endParaRPr lang="en-GB" dirty="0"/>
          </a:p>
        </p:txBody>
      </p:sp>
    </p:spTree>
    <p:extLst>
      <p:ext uri="{BB962C8B-B14F-4D97-AF65-F5344CB8AC3E}">
        <p14:creationId xmlns:p14="http://schemas.microsoft.com/office/powerpoint/2010/main" val="235488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78B566-ABAB-4DA2-B507-8A8B4BB09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Title 1">
            <a:extLst>
              <a:ext uri="{FF2B5EF4-FFF2-40B4-BE49-F238E27FC236}">
                <a16:creationId xmlns:a16="http://schemas.microsoft.com/office/drawing/2014/main" id="{5A0F6A51-766A-4120-8A21-AFC236326EB0}"/>
              </a:ext>
            </a:extLst>
          </p:cNvPr>
          <p:cNvSpPr txBox="1">
            <a:spLocks/>
          </p:cNvSpPr>
          <p:nvPr/>
        </p:nvSpPr>
        <p:spPr>
          <a:xfrm>
            <a:off x="247650" y="530081"/>
            <a:ext cx="11255086" cy="737610"/>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FF5050"/>
                </a:solidFill>
                <a:latin typeface="Capture it" panose="02000500000000000000" pitchFamily="2" charset="0"/>
              </a:rPr>
              <a:t>What challenges are military children navigating?</a:t>
            </a:r>
          </a:p>
        </p:txBody>
      </p:sp>
      <p:sp>
        <p:nvSpPr>
          <p:cNvPr id="6" name="TextBox 5">
            <a:extLst>
              <a:ext uri="{FF2B5EF4-FFF2-40B4-BE49-F238E27FC236}">
                <a16:creationId xmlns:a16="http://schemas.microsoft.com/office/drawing/2014/main" id="{549E9832-E21E-4BFB-8EF6-A281F5C17CB2}"/>
              </a:ext>
            </a:extLst>
          </p:cNvPr>
          <p:cNvSpPr txBox="1"/>
          <p:nvPr/>
        </p:nvSpPr>
        <p:spPr>
          <a:xfrm>
            <a:off x="400051" y="1200150"/>
            <a:ext cx="11363324" cy="4349909"/>
          </a:xfrm>
          <a:prstGeom prst="rect">
            <a:avLst/>
          </a:prstGeom>
          <a:noFill/>
        </p:spPr>
        <p:txBody>
          <a:bodyPr wrap="square" rtlCol="0">
            <a:spAutoFit/>
          </a:bodyPr>
          <a:lstStyle/>
          <a:p>
            <a:pPr marL="342900" lvl="0" indent="-342900">
              <a:lnSpc>
                <a:spcPct val="200000"/>
              </a:lnSpc>
              <a:buFont typeface="Symbol" panose="05050102010706020507" pitchFamily="18" charset="2"/>
              <a:buChar char=""/>
            </a:pPr>
            <a:r>
              <a:rPr lang="en-GB" dirty="0">
                <a:effectLst/>
                <a:ea typeface="Calibri" panose="020F0502020204030204" pitchFamily="34" charset="0"/>
                <a:cs typeface="Calibri" panose="020F0502020204030204" pitchFamily="34" charset="0"/>
              </a:rPr>
              <a:t>Military children can </a:t>
            </a:r>
            <a:r>
              <a:rPr lang="en-GB" b="1" dirty="0">
                <a:effectLst/>
                <a:ea typeface="Calibri" panose="020F0502020204030204" pitchFamily="34" charset="0"/>
                <a:cs typeface="Calibri" panose="020F0502020204030204" pitchFamily="34" charset="0"/>
              </a:rPr>
              <a:t>experience life differently from their peers</a:t>
            </a:r>
          </a:p>
          <a:p>
            <a:pPr lvl="0">
              <a:lnSpc>
                <a:spcPct val="200000"/>
              </a:lnSpc>
            </a:pP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ea typeface="Calibri" panose="020F0502020204030204" pitchFamily="34" charset="0"/>
                <a:cs typeface="Calibri" panose="020F0502020204030204" pitchFamily="34" charset="0"/>
              </a:rPr>
              <a:t>Families are always coping with unexpected change and uncertainty which can impact on family life</a:t>
            </a:r>
            <a:endParaRPr lang="en-GB" dirty="0">
              <a:effectLs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dirty="0">
                <a:effectLst/>
                <a:ea typeface="Calibri" panose="020F0502020204030204" pitchFamily="34" charset="0"/>
                <a:cs typeface="Calibri" panose="020F0502020204030204" pitchFamily="34" charset="0"/>
              </a:rPr>
              <a:t>Having a parent </a:t>
            </a:r>
            <a:r>
              <a:rPr lang="en-GB" b="1" dirty="0">
                <a:effectLst/>
                <a:ea typeface="Calibri" panose="020F0502020204030204" pitchFamily="34" charset="0"/>
                <a:cs typeface="Calibri" panose="020F0502020204030204" pitchFamily="34" charset="0"/>
              </a:rPr>
              <a:t>deployed</a:t>
            </a:r>
            <a:r>
              <a:rPr lang="en-GB" dirty="0">
                <a:effectLst/>
                <a:ea typeface="Calibri" panose="020F0502020204030204" pitchFamily="34" charset="0"/>
                <a:cs typeface="Calibri" panose="020F0502020204030204" pitchFamily="34" charset="0"/>
              </a:rPr>
              <a:t> or serving away from home on </a:t>
            </a:r>
            <a:r>
              <a:rPr lang="en-GB" b="1" dirty="0">
                <a:effectLst/>
                <a:ea typeface="Calibri" panose="020F0502020204030204" pitchFamily="34" charset="0"/>
                <a:cs typeface="Calibri" panose="020F0502020204030204" pitchFamily="34" charset="0"/>
              </a:rPr>
              <a:t>exercise</a:t>
            </a:r>
            <a:endParaRPr lang="en-GB" dirty="0">
              <a:effectLs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b="1" dirty="0">
                <a:effectLst/>
                <a:ea typeface="Calibri" panose="020F0502020204030204" pitchFamily="34" charset="0"/>
                <a:cs typeface="Calibri" panose="020F0502020204030204" pitchFamily="34" charset="0"/>
              </a:rPr>
              <a:t>Moving home and school</a:t>
            </a:r>
            <a:r>
              <a:rPr lang="en-GB" dirty="0">
                <a:effectLst/>
                <a:ea typeface="Calibri" panose="020F0502020204030204" pitchFamily="34" charset="0"/>
                <a:cs typeface="Calibri" panose="020F0502020204030204" pitchFamily="34" charset="0"/>
              </a:rPr>
              <a:t> frequently</a:t>
            </a:r>
            <a:endParaRPr lang="en-GB" dirty="0">
              <a:effectLs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b="1" dirty="0">
                <a:effectLst/>
                <a:ea typeface="Calibri" panose="020F0502020204030204" pitchFamily="34" charset="0"/>
                <a:cs typeface="Calibri" panose="020F0502020204030204" pitchFamily="34" charset="0"/>
              </a:rPr>
              <a:t>Living unaccompanied </a:t>
            </a:r>
          </a:p>
          <a:p>
            <a:pPr lvl="1">
              <a:lnSpc>
                <a:spcPct val="200000"/>
              </a:lnSpc>
            </a:pP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ea typeface="Calibri" panose="020F0502020204030204" pitchFamily="34" charset="0"/>
                <a:cs typeface="Calibri" panose="020F0502020204030204" pitchFamily="34" charset="0"/>
              </a:rPr>
              <a:t>Important to realise that military children are not necessarily resilient to these experiences just because they happen all the time.</a:t>
            </a:r>
          </a:p>
          <a:p>
            <a:pPr lvl="0"/>
            <a:endParaRPr lang="en-GB" dirty="0">
              <a:effectLst/>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GB" dirty="0">
                <a:effectLst/>
                <a:ea typeface="Calibri" panose="020F0502020204030204" pitchFamily="34" charset="0"/>
                <a:cs typeface="Calibri" panose="020F0502020204030204" pitchFamily="34" charset="0"/>
              </a:rPr>
              <a:t>Having a parent away on exercise for a few weeks can be just as hard for some children as a longer deployment</a:t>
            </a:r>
            <a:endParaRPr lang="en-GB"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8614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530081"/>
            <a:ext cx="11255086" cy="737610"/>
          </a:xfrm>
        </p:spPr>
        <p:txBody>
          <a:bodyPr>
            <a:normAutofit fontScale="90000"/>
          </a:bodyPr>
          <a:lstStyle/>
          <a:p>
            <a:r>
              <a:rPr lang="en-GB" dirty="0">
                <a:solidFill>
                  <a:srgbClr val="FF5050"/>
                </a:solidFill>
                <a:latin typeface="Capture it" panose="02000500000000000000" pitchFamily="2" charset="0"/>
              </a:rPr>
              <a:t>Provision</a:t>
            </a:r>
          </a:p>
        </p:txBody>
      </p:sp>
      <p:sp>
        <p:nvSpPr>
          <p:cNvPr id="3" name="Subtitle 2"/>
          <p:cNvSpPr>
            <a:spLocks noGrp="1"/>
          </p:cNvSpPr>
          <p:nvPr>
            <p:ph type="subTitle" idx="1"/>
          </p:nvPr>
        </p:nvSpPr>
        <p:spPr>
          <a:xfrm>
            <a:off x="91441" y="1267691"/>
            <a:ext cx="11991108" cy="4014499"/>
          </a:xfrm>
        </p:spPr>
        <p:txBody>
          <a:bodyPr>
            <a:normAutofit/>
          </a:bodyPr>
          <a:lstStyle/>
          <a:p>
            <a:r>
              <a:rPr lang="en-GB" b="1" dirty="0"/>
              <a:t>Resources</a:t>
            </a:r>
            <a:r>
              <a:rPr lang="en-GB" dirty="0"/>
              <a:t> - Separation Packs, Send a Hug kits, Story books</a:t>
            </a:r>
          </a:p>
          <a:p>
            <a:endParaRPr lang="en-GB" dirty="0"/>
          </a:p>
          <a:p>
            <a:r>
              <a:rPr lang="en-GB" b="1" dirty="0"/>
              <a:t>Initiatives</a:t>
            </a:r>
            <a:r>
              <a:rPr lang="en-GB" dirty="0"/>
              <a:t> – Birthday Scheme, Little Troopers Letters, Little Troopers Treasures App, Little Troopers at School, Little Trooper of the Month, Little Troopers Gazette, Christmas Smiles</a:t>
            </a:r>
          </a:p>
          <a:p>
            <a:endParaRPr lang="en-GB" dirty="0"/>
          </a:p>
          <a:p>
            <a:r>
              <a:rPr lang="en-GB" b="1" dirty="0"/>
              <a:t>Website</a:t>
            </a:r>
            <a:r>
              <a:rPr lang="en-GB" dirty="0"/>
              <a:t> – Information Sheets, Crafty Little Troopers activities, Downloadable child certificates, Recommended Reads, Family Time podcasts, </a:t>
            </a:r>
          </a:p>
          <a:p>
            <a:r>
              <a:rPr lang="en-GB" dirty="0"/>
              <a:t> </a:t>
            </a:r>
          </a:p>
          <a:p>
            <a:r>
              <a:rPr lang="en-GB" b="1" dirty="0"/>
              <a:t>Shop for Little Troopers </a:t>
            </a:r>
            <a:r>
              <a:rPr lang="en-GB" dirty="0"/>
              <a:t>– Hoodies, T-shirts, hair bows, military child items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6560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658481-2E17-4F3D-954C-356FB03ADD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61765">
            <a:off x="196213" y="164336"/>
            <a:ext cx="2684249" cy="2859602"/>
          </a:xfrm>
          <a:prstGeom prst="rect">
            <a:avLst/>
          </a:prstGeom>
        </p:spPr>
      </p:pic>
      <p:pic>
        <p:nvPicPr>
          <p:cNvPr id="15" name="Picture 14">
            <a:extLst>
              <a:ext uri="{FF2B5EF4-FFF2-40B4-BE49-F238E27FC236}">
                <a16:creationId xmlns:a16="http://schemas.microsoft.com/office/drawing/2014/main" id="{AB4021B2-B89F-419C-ACA0-774B9C1CB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1905" y="3834062"/>
            <a:ext cx="2058482" cy="2859602"/>
          </a:xfrm>
          <a:prstGeom prst="rect">
            <a:avLst/>
          </a:prstGeom>
        </p:spPr>
      </p:pic>
      <p:pic>
        <p:nvPicPr>
          <p:cNvPr id="22" name="Picture 21">
            <a:extLst>
              <a:ext uri="{FF2B5EF4-FFF2-40B4-BE49-F238E27FC236}">
                <a16:creationId xmlns:a16="http://schemas.microsoft.com/office/drawing/2014/main" id="{C370D2DA-752B-4420-B626-8C38CD828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9914" y="82168"/>
            <a:ext cx="1924808" cy="3023938"/>
          </a:xfrm>
          <a:prstGeom prst="rect">
            <a:avLst/>
          </a:prstGeom>
        </p:spPr>
      </p:pic>
      <p:pic>
        <p:nvPicPr>
          <p:cNvPr id="25" name="Picture 24">
            <a:extLst>
              <a:ext uri="{FF2B5EF4-FFF2-40B4-BE49-F238E27FC236}">
                <a16:creationId xmlns:a16="http://schemas.microsoft.com/office/drawing/2014/main" id="{046DA9DB-8FB6-4A48-B9EA-B3B6AE541A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911890" y="957784"/>
            <a:ext cx="2409312" cy="2717253"/>
          </a:xfrm>
          <a:prstGeom prst="rect">
            <a:avLst/>
          </a:prstGeom>
        </p:spPr>
      </p:pic>
      <p:pic>
        <p:nvPicPr>
          <p:cNvPr id="27" name="Picture 26">
            <a:extLst>
              <a:ext uri="{FF2B5EF4-FFF2-40B4-BE49-F238E27FC236}">
                <a16:creationId xmlns:a16="http://schemas.microsoft.com/office/drawing/2014/main" id="{09E61F3A-CC9B-4E51-A717-550B77A02F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710" y="2904177"/>
            <a:ext cx="1696832" cy="2562149"/>
          </a:xfrm>
          <a:prstGeom prst="rect">
            <a:avLst/>
          </a:prstGeom>
        </p:spPr>
      </p:pic>
      <p:pic>
        <p:nvPicPr>
          <p:cNvPr id="18" name="Picture 17">
            <a:extLst>
              <a:ext uri="{FF2B5EF4-FFF2-40B4-BE49-F238E27FC236}">
                <a16:creationId xmlns:a16="http://schemas.microsoft.com/office/drawing/2014/main" id="{BB6154A0-4AF6-4CEB-B124-F6590890D7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010" y="4238988"/>
            <a:ext cx="2761905" cy="2454676"/>
          </a:xfrm>
          <a:prstGeom prst="rect">
            <a:avLst/>
          </a:prstGeom>
        </p:spPr>
      </p:pic>
      <p:pic>
        <p:nvPicPr>
          <p:cNvPr id="29" name="Picture 28">
            <a:extLst>
              <a:ext uri="{FF2B5EF4-FFF2-40B4-BE49-F238E27FC236}">
                <a16:creationId xmlns:a16="http://schemas.microsoft.com/office/drawing/2014/main" id="{4367C6EE-3C09-49E2-BAAA-2F0F43BD17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4603" y="3365071"/>
            <a:ext cx="2563304" cy="3328593"/>
          </a:xfrm>
          <a:prstGeom prst="rect">
            <a:avLst/>
          </a:prstGeom>
        </p:spPr>
      </p:pic>
      <p:pic>
        <p:nvPicPr>
          <p:cNvPr id="31" name="Picture 30">
            <a:extLst>
              <a:ext uri="{FF2B5EF4-FFF2-40B4-BE49-F238E27FC236}">
                <a16:creationId xmlns:a16="http://schemas.microsoft.com/office/drawing/2014/main" id="{D4135476-F095-42D6-A91C-D11AAE9B3F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4161">
            <a:off x="1873621" y="4747114"/>
            <a:ext cx="1508094" cy="2010792"/>
          </a:xfrm>
          <a:prstGeom prst="rect">
            <a:avLst/>
          </a:prstGeom>
        </p:spPr>
      </p:pic>
      <p:pic>
        <p:nvPicPr>
          <p:cNvPr id="13" name="Picture 12">
            <a:extLst>
              <a:ext uri="{FF2B5EF4-FFF2-40B4-BE49-F238E27FC236}">
                <a16:creationId xmlns:a16="http://schemas.microsoft.com/office/drawing/2014/main" id="{EA627A26-8672-4789-84AE-AA3A5E57B6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187" y="3316916"/>
            <a:ext cx="2360623" cy="1669422"/>
          </a:xfrm>
          <a:prstGeom prst="rect">
            <a:avLst/>
          </a:prstGeom>
        </p:spPr>
      </p:pic>
      <p:pic>
        <p:nvPicPr>
          <p:cNvPr id="33" name="Picture 32">
            <a:extLst>
              <a:ext uri="{FF2B5EF4-FFF2-40B4-BE49-F238E27FC236}">
                <a16:creationId xmlns:a16="http://schemas.microsoft.com/office/drawing/2014/main" id="{F84B2238-0542-4738-B4BC-26A165F5CF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82010" y="216152"/>
            <a:ext cx="1778429" cy="1778429"/>
          </a:xfrm>
          <a:prstGeom prst="rect">
            <a:avLst/>
          </a:prstGeom>
        </p:spPr>
      </p:pic>
      <p:pic>
        <p:nvPicPr>
          <p:cNvPr id="8" name="Picture 7">
            <a:extLst>
              <a:ext uri="{FF2B5EF4-FFF2-40B4-BE49-F238E27FC236}">
                <a16:creationId xmlns:a16="http://schemas.microsoft.com/office/drawing/2014/main" id="{42A686CE-77ED-4B95-B858-9C8CA0BBE50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31371">
            <a:off x="9162029" y="365685"/>
            <a:ext cx="2752117" cy="1835133"/>
          </a:xfrm>
          <a:prstGeom prst="rect">
            <a:avLst/>
          </a:prstGeom>
        </p:spPr>
      </p:pic>
      <p:pic>
        <p:nvPicPr>
          <p:cNvPr id="35" name="Picture 34">
            <a:extLst>
              <a:ext uri="{FF2B5EF4-FFF2-40B4-BE49-F238E27FC236}">
                <a16:creationId xmlns:a16="http://schemas.microsoft.com/office/drawing/2014/main" id="{B79A38F2-7890-4C22-BE4B-65A9F7DE05DF}"/>
              </a:ext>
            </a:extLst>
          </p:cNvPr>
          <p:cNvPicPr>
            <a:picLocks noChangeAspect="1"/>
          </p:cNvPicPr>
          <p:nvPr/>
        </p:nvPicPr>
        <p:blipFill rotWithShape="1">
          <a:blip r:embed="rId13">
            <a:extLst>
              <a:ext uri="{28A0092B-C50C-407E-A947-70E740481C1C}">
                <a14:useLocalDpi xmlns:a14="http://schemas.microsoft.com/office/drawing/2010/main" val="0"/>
              </a:ext>
            </a:extLst>
          </a:blip>
          <a:srcRect b="14082"/>
          <a:stretch/>
        </p:blipFill>
        <p:spPr>
          <a:xfrm>
            <a:off x="7973299" y="2096772"/>
            <a:ext cx="2137980" cy="2018667"/>
          </a:xfrm>
          <a:prstGeom prst="rect">
            <a:avLst/>
          </a:prstGeom>
        </p:spPr>
      </p:pic>
    </p:spTree>
    <p:extLst>
      <p:ext uri="{BB962C8B-B14F-4D97-AF65-F5344CB8AC3E}">
        <p14:creationId xmlns:p14="http://schemas.microsoft.com/office/powerpoint/2010/main" val="274935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530081"/>
            <a:ext cx="11255086" cy="737610"/>
          </a:xfrm>
        </p:spPr>
        <p:txBody>
          <a:bodyPr>
            <a:normAutofit fontScale="90000"/>
          </a:bodyPr>
          <a:lstStyle/>
          <a:p>
            <a:r>
              <a:rPr lang="en-GB" dirty="0">
                <a:solidFill>
                  <a:srgbClr val="FF5050"/>
                </a:solidFill>
                <a:latin typeface="Capture it" panose="02000500000000000000" pitchFamily="2" charset="0"/>
              </a:rPr>
              <a:t>Little Troopers at school</a:t>
            </a:r>
          </a:p>
        </p:txBody>
      </p:sp>
      <p:sp>
        <p:nvSpPr>
          <p:cNvPr id="3" name="Subtitle 2"/>
          <p:cNvSpPr>
            <a:spLocks noGrp="1"/>
          </p:cNvSpPr>
          <p:nvPr>
            <p:ph type="subTitle" idx="1"/>
          </p:nvPr>
        </p:nvSpPr>
        <p:spPr>
          <a:xfrm>
            <a:off x="162791" y="1424645"/>
            <a:ext cx="11903084" cy="3320776"/>
          </a:xfrm>
        </p:spPr>
        <p:txBody>
          <a:bodyPr>
            <a:normAutofit/>
          </a:bodyPr>
          <a:lstStyle/>
          <a:p>
            <a:endParaRPr lang="en-GB" sz="4000" dirty="0"/>
          </a:p>
          <a:p>
            <a:r>
              <a:rPr lang="en-GB" sz="4000" b="1" i="1" dirty="0"/>
              <a:t>How can Little Troopers help education settings? </a:t>
            </a:r>
          </a:p>
          <a:p>
            <a:endParaRPr lang="en-GB" sz="4000" dirty="0"/>
          </a:p>
          <a:p>
            <a:endParaRPr lang="en-GB" sz="4000" dirty="0"/>
          </a:p>
          <a:p>
            <a:endParaRPr lang="en-GB" sz="4000" i="1" dirty="0"/>
          </a:p>
          <a:p>
            <a:endParaRPr lang="en-GB" i="1" dirty="0"/>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77" y="5693100"/>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6" name="Picture 5">
            <a:extLst>
              <a:ext uri="{FF2B5EF4-FFF2-40B4-BE49-F238E27FC236}">
                <a16:creationId xmlns:a16="http://schemas.microsoft.com/office/drawing/2014/main" id="{D101751D-C170-4608-AEBC-828243DBD8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4935">
            <a:off x="6980430" y="3162014"/>
            <a:ext cx="4477984" cy="3166814"/>
          </a:xfrm>
          <a:prstGeom prst="rect">
            <a:avLst/>
          </a:prstGeom>
        </p:spPr>
      </p:pic>
    </p:spTree>
    <p:extLst>
      <p:ext uri="{BB962C8B-B14F-4D97-AF65-F5344CB8AC3E}">
        <p14:creationId xmlns:p14="http://schemas.microsoft.com/office/powerpoint/2010/main" val="14726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530081"/>
            <a:ext cx="11255086" cy="737610"/>
          </a:xfrm>
        </p:spPr>
        <p:txBody>
          <a:bodyPr>
            <a:normAutofit fontScale="90000"/>
          </a:bodyPr>
          <a:lstStyle/>
          <a:p>
            <a:r>
              <a:rPr lang="en-GB" dirty="0">
                <a:solidFill>
                  <a:srgbClr val="FF5050"/>
                </a:solidFill>
                <a:latin typeface="Capture it" panose="02000500000000000000" pitchFamily="2" charset="0"/>
              </a:rPr>
              <a:t>Project overview</a:t>
            </a:r>
          </a:p>
        </p:txBody>
      </p:sp>
      <p:sp>
        <p:nvSpPr>
          <p:cNvPr id="3" name="Subtitle 2"/>
          <p:cNvSpPr>
            <a:spLocks noGrp="1"/>
          </p:cNvSpPr>
          <p:nvPr>
            <p:ph type="subTitle" idx="1"/>
          </p:nvPr>
        </p:nvSpPr>
        <p:spPr>
          <a:xfrm>
            <a:off x="-21021" y="1352465"/>
            <a:ext cx="12234042" cy="5287916"/>
          </a:xfrm>
        </p:spPr>
        <p:txBody>
          <a:bodyPr>
            <a:normAutofit fontScale="40000" lnSpcReduction="20000"/>
          </a:bodyPr>
          <a:lstStyle/>
          <a:p>
            <a:endParaRPr lang="en-GB" dirty="0"/>
          </a:p>
          <a:p>
            <a:r>
              <a:rPr lang="en-GB" sz="6400" b="1" i="1" dirty="0"/>
              <a:t>Little Troopers at School project was launched in 2018 to help schools understand the challenges military children can face and provide lots of age specific, appropriate resources for education settings to help promote inclusion and recognition</a:t>
            </a:r>
          </a:p>
          <a:p>
            <a:r>
              <a:rPr lang="en-GB" sz="6400" b="1" i="1" dirty="0"/>
              <a:t>What is available for you now?</a:t>
            </a:r>
          </a:p>
          <a:p>
            <a:endParaRPr lang="en-GB" sz="6400" b="1" i="1" dirty="0"/>
          </a:p>
          <a:p>
            <a:pPr marL="4000500" lvl="8" indent="-342900" algn="l">
              <a:buFontTx/>
              <a:buChar char="-"/>
            </a:pPr>
            <a:r>
              <a:rPr lang="en-GB" sz="4400" i="1" dirty="0"/>
              <a:t>Free Information Sheets – Schools &amp; Parents</a:t>
            </a:r>
          </a:p>
          <a:p>
            <a:pPr marL="4000500" lvl="8" indent="-342900" algn="l">
              <a:buFontTx/>
              <a:buChar char="-"/>
            </a:pPr>
            <a:r>
              <a:rPr lang="en-GB" sz="4400" i="1" dirty="0"/>
              <a:t>Recommended reads list</a:t>
            </a:r>
          </a:p>
          <a:p>
            <a:pPr marL="4000500" lvl="8" indent="-342900" algn="l">
              <a:buFontTx/>
              <a:buChar char="-"/>
            </a:pPr>
            <a:r>
              <a:rPr lang="en-GB" sz="4400" i="1" dirty="0"/>
              <a:t>Schools website section</a:t>
            </a:r>
          </a:p>
          <a:p>
            <a:pPr marL="4000500" lvl="8" indent="-342900" algn="l">
              <a:buFontTx/>
              <a:buChar char="-"/>
            </a:pPr>
            <a:r>
              <a:rPr lang="en-GB" sz="4400" i="1" dirty="0"/>
              <a:t>Primary School Resource pack</a:t>
            </a:r>
          </a:p>
          <a:p>
            <a:pPr marL="4000500" lvl="8" indent="-342900" algn="l">
              <a:buFontTx/>
              <a:buChar char="-"/>
            </a:pPr>
            <a:r>
              <a:rPr lang="en-GB" sz="4400" i="1" dirty="0"/>
              <a:t>Specific schools quarterly newsletter</a:t>
            </a:r>
          </a:p>
          <a:p>
            <a:pPr marL="4000500" lvl="8" indent="-342900" algn="l">
              <a:buFontTx/>
              <a:buChar char="-"/>
            </a:pPr>
            <a:r>
              <a:rPr lang="en-GB" sz="4400" i="1" dirty="0"/>
              <a:t>Story book series</a:t>
            </a:r>
          </a:p>
          <a:p>
            <a:pPr marL="4000500" lvl="8" indent="-342900" algn="l">
              <a:buFontTx/>
              <a:buChar char="-"/>
            </a:pPr>
            <a:r>
              <a:rPr lang="en-GB" sz="4400" i="1" dirty="0"/>
              <a:t>Crafty Little Troopers</a:t>
            </a:r>
          </a:p>
          <a:p>
            <a:pPr marL="4000500" lvl="8" indent="-342900" algn="l">
              <a:buFontTx/>
              <a:buChar char="-"/>
            </a:pPr>
            <a:r>
              <a:rPr lang="en-GB" sz="4400" i="1" dirty="0"/>
              <a:t>Primary School Wellbeing Course</a:t>
            </a:r>
          </a:p>
          <a:p>
            <a:pPr marL="4000500" lvl="8" indent="-342900" algn="l">
              <a:buFontTx/>
              <a:buChar char="-"/>
            </a:pPr>
            <a:r>
              <a:rPr lang="en-GB" sz="4400" i="1" dirty="0"/>
              <a:t>Additional needs resources – talking mats &amp; social stories</a:t>
            </a:r>
          </a:p>
          <a:p>
            <a:pPr marL="4000500" lvl="8" indent="-342900" algn="l">
              <a:buFontTx/>
              <a:buChar char="-"/>
            </a:pPr>
            <a:r>
              <a:rPr lang="en-GB" sz="4400" i="1" dirty="0"/>
              <a:t>Secondary Wellbeing Course </a:t>
            </a:r>
          </a:p>
          <a:p>
            <a:pPr marL="4000500" lvl="8" indent="-342900" algn="l">
              <a:buFontTx/>
              <a:buChar char="-"/>
            </a:pPr>
            <a:r>
              <a:rPr lang="en-GB" sz="4400" i="1" dirty="0"/>
              <a:t>Forces Life Club</a:t>
            </a:r>
          </a:p>
          <a:p>
            <a:pPr marL="4000500" lvl="8" indent="-342900" algn="l">
              <a:buFontTx/>
              <a:buChar char="-"/>
            </a:pPr>
            <a:r>
              <a:rPr lang="en-GB" sz="4400" i="1" dirty="0"/>
              <a:t>SQUAD podcast</a:t>
            </a:r>
          </a:p>
          <a:p>
            <a:endParaRPr lang="en-GB" sz="4100" i="1" dirty="0"/>
          </a:p>
          <a:p>
            <a:pPr algn="l"/>
            <a:endParaRPr lang="en-GB" i="1" dirty="0"/>
          </a:p>
          <a:p>
            <a:endParaRPr lang="en-GB" i="1" dirty="0"/>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 y="5612579"/>
            <a:ext cx="2804160" cy="1027802"/>
          </a:xfrm>
          <a:prstGeom prst="rect">
            <a:avLst/>
          </a:prstGeom>
          <a:gradFill>
            <a:gsLst>
              <a:gs pos="30000">
                <a:schemeClr val="accent6">
                  <a:lumMod val="7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5" name="Picture 4">
            <a:extLst>
              <a:ext uri="{FF2B5EF4-FFF2-40B4-BE49-F238E27FC236}">
                <a16:creationId xmlns:a16="http://schemas.microsoft.com/office/drawing/2014/main" id="{A63079A9-83DC-4E0C-8D14-8A4CABFF29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4345">
            <a:off x="10044995" y="5226172"/>
            <a:ext cx="2019957" cy="1428506"/>
          </a:xfrm>
          <a:prstGeom prst="rect">
            <a:avLst/>
          </a:prstGeom>
        </p:spPr>
      </p:pic>
    </p:spTree>
    <p:extLst>
      <p:ext uri="{BB962C8B-B14F-4D97-AF65-F5344CB8AC3E}">
        <p14:creationId xmlns:p14="http://schemas.microsoft.com/office/powerpoint/2010/main" val="2424146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861</Words>
  <Application>Microsoft Office PowerPoint</Application>
  <PresentationFormat>Widescreen</PresentationFormat>
  <Paragraphs>159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Capture it</vt:lpstr>
      <vt:lpstr>Courier New</vt:lpstr>
      <vt:lpstr>Symbol</vt:lpstr>
      <vt:lpstr>Wingdings</vt:lpstr>
      <vt:lpstr>Office Theme</vt:lpstr>
      <vt:lpstr>What is a Little Trooper?</vt:lpstr>
      <vt:lpstr>Little Troopers the charity</vt:lpstr>
      <vt:lpstr>Our values</vt:lpstr>
      <vt:lpstr>Who is supported?</vt:lpstr>
      <vt:lpstr>PowerPoint Presentation</vt:lpstr>
      <vt:lpstr>Provision</vt:lpstr>
      <vt:lpstr>PowerPoint Presentation</vt:lpstr>
      <vt:lpstr>Little Troopers at school</vt:lpstr>
      <vt:lpstr>Project overview</vt:lpstr>
      <vt:lpstr>PowerPoint Presentation</vt:lpstr>
      <vt:lpstr>Recommended Reads</vt:lpstr>
      <vt:lpstr>Primary school packs</vt:lpstr>
      <vt:lpstr>PowerPoint Presentation</vt:lpstr>
      <vt:lpstr>New secondary resources</vt:lpstr>
      <vt:lpstr>New secondary resources</vt:lpstr>
      <vt:lpstr>New secondary resources</vt:lpstr>
      <vt:lpstr>What else?</vt:lpstr>
      <vt:lpstr>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Little Trooper?</dc:title>
  <dc:creator>mydaddyisasoldier</dc:creator>
  <cp:lastModifiedBy>CC138062</cp:lastModifiedBy>
  <cp:revision>40</cp:revision>
  <dcterms:created xsi:type="dcterms:W3CDTF">2015-10-21T10:10:26Z</dcterms:created>
  <dcterms:modified xsi:type="dcterms:W3CDTF">2021-10-20T12:20:02Z</dcterms:modified>
</cp:coreProperties>
</file>