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3" r:id="rId4"/>
    <p:sldId id="303" r:id="rId5"/>
    <p:sldId id="264" r:id="rId6"/>
    <p:sldId id="289" r:id="rId7"/>
    <p:sldId id="306" r:id="rId8"/>
    <p:sldId id="305" r:id="rId9"/>
    <p:sldId id="312" r:id="rId10"/>
    <p:sldId id="307" r:id="rId11"/>
    <p:sldId id="310" r:id="rId12"/>
    <p:sldId id="313" r:id="rId13"/>
    <p:sldId id="308" r:id="rId14"/>
    <p:sldId id="309" r:id="rId15"/>
    <p:sldId id="314" r:id="rId16"/>
    <p:sldId id="300" r:id="rId17"/>
    <p:sldId id="285" r:id="rId18"/>
    <p:sldId id="258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m Cowden" initials="LC" lastIdx="1" clrIdx="0">
    <p:extLst>
      <p:ext uri="{19B8F6BF-5375-455C-9EA6-DF929625EA0E}">
        <p15:presenceInfo xmlns:p15="http://schemas.microsoft.com/office/powerpoint/2012/main" userId="S-1-5-21-2113169553-1093288935-1546849883-15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96" autoAdjust="0"/>
  </p:normalViewPr>
  <p:slideViewPr>
    <p:cSldViewPr>
      <p:cViewPr varScale="1">
        <p:scale>
          <a:sx n="114" d="100"/>
          <a:sy n="114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1T16:52:07.48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95C4-D88D-481E-A2D2-13D534B4F2C8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5FE2-C973-46FA-B6B6-7BAF63A63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9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8A04-D880-479F-9734-D8EDAC59F15A}" type="datetimeFigureOut">
              <a:rPr lang="en-GB" smtClean="0"/>
              <a:t>14/02/2019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5CD7-45BB-44AE-8FD4-A50A9F6BA6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7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D8D2-7A45-48B7-BA48-FFDCBF6235C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960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BA40E-FF0D-42A3-9687-46DBAE404B3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54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EE67F-AB06-4B92-8FAF-AF81F837228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393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1B04-7225-404C-90CA-EB709C1EBF2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23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D02EC-E5E9-4F2E-818F-78A941F137B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171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3057-5EA5-49B3-8266-3E71E294FA8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1005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DA20A-2CD9-4C52-A0B2-B8EACC3B08E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14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32902-1798-4F1E-8DCA-7B6176C185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717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51BD9-C0AA-405B-8F51-C384BD92B88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98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250A8-AF76-42CD-A34E-C7787371A09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89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0296E-093D-4F81-8853-58468321589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839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1BD838-3323-4BD3-A862-EDF1D7070650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1033" name="Picture 9" descr="SC PP template FP1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ropshire.gov.uk/planning-policy/local-planning/local-plan-partial-review-2016-2036/evidence-bas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pshire.gov.uk/media/11245/11-preferred-sites-questionnaire-ludlow-place-plan-area.pdf" TargetMode="External"/><Relationship Id="rId2" Type="http://schemas.openxmlformats.org/officeDocument/2006/relationships/hyperlink" Target="https://shropshire.gov.uk/get-involved/local-plan-review-preferred-sites-consultatio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hropshire.gov.uk/planning-policy/local-planning/local-development-scheme-l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340768"/>
            <a:ext cx="7772400" cy="4140460"/>
          </a:xfrm>
        </p:spPr>
        <p:txBody>
          <a:bodyPr anchor="ctr"/>
          <a:lstStyle/>
          <a:p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Shropshire Local Plan Review </a:t>
            </a:r>
            <a:b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‘Preferred Sites’ Consultation</a:t>
            </a:r>
            <a:b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GB" alt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November 2018  -  8</a:t>
            </a:r>
            <a:r>
              <a:rPr lang="en-GB" alt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February 2019</a:t>
            </a: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LUDLOW PLACE PLAN AREA</a:t>
            </a:r>
            <a:br>
              <a:rPr lang="en-GB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Ludlow, Burford, </a:t>
            </a:r>
            <a:r>
              <a:rPr lang="en-GB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Clee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Hill</a:t>
            </a:r>
            <a:b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(Liam Cowden – Principal Policy Officer)</a:t>
            </a:r>
            <a:b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Strategy – </a:t>
            </a:r>
            <a:r>
              <a:rPr lang="en-GB" sz="3200" b="1" dirty="0" err="1">
                <a:solidFill>
                  <a:schemeClr val="bg1"/>
                </a:solidFill>
              </a:rPr>
              <a:t>Clee</a:t>
            </a:r>
            <a:r>
              <a:rPr lang="en-GB" sz="3200" b="1" dirty="0">
                <a:solidFill>
                  <a:schemeClr val="bg1"/>
                </a:solidFill>
              </a:rPr>
              <a:t> Hill</a:t>
            </a:r>
            <a:endParaRPr lang="en-GB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DC3B8C-439D-4550-AB30-18889AAAA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90" y="1015380"/>
            <a:ext cx="8476262" cy="53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2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689D771-064C-4BE3-9B16-9E2AE464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512"/>
            <a:ext cx="8712967" cy="54008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Potential Sites – </a:t>
            </a:r>
            <a:r>
              <a:rPr lang="en-GB" sz="3200" b="1" dirty="0" err="1">
                <a:solidFill>
                  <a:schemeClr val="bg1"/>
                </a:solidFill>
              </a:rPr>
              <a:t>Clee</a:t>
            </a:r>
            <a:r>
              <a:rPr lang="en-GB" sz="3200" b="1" dirty="0">
                <a:solidFill>
                  <a:schemeClr val="bg1"/>
                </a:solidFill>
              </a:rPr>
              <a:t> Hill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9313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Strategy – </a:t>
            </a:r>
            <a:r>
              <a:rPr lang="en-GB" sz="3200" b="1" dirty="0" err="1">
                <a:solidFill>
                  <a:schemeClr val="bg1"/>
                </a:solidFill>
              </a:rPr>
              <a:t>Clee</a:t>
            </a:r>
            <a:r>
              <a:rPr lang="en-GB" sz="3200" b="1" dirty="0">
                <a:solidFill>
                  <a:schemeClr val="bg1"/>
                </a:solidFill>
              </a:rPr>
              <a:t> Hill</a:t>
            </a:r>
            <a:endParaRPr lang="en-GB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AFDF4E-EA98-4566-B9B2-15366DA1B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97" y="980728"/>
            <a:ext cx="781679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Strategy – Burford</a:t>
            </a:r>
            <a:endParaRPr lang="en-GB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050D11-4A8B-494E-A9C0-88EFAD79A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92696"/>
            <a:ext cx="54006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Potential Sites – Burford</a:t>
            </a:r>
            <a:endParaRPr lang="en-GB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BA779C-2BDA-4043-ADBA-1CCF46B9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97047"/>
            <a:ext cx="9036496" cy="59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1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660232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150" b="1" dirty="0">
                <a:solidFill>
                  <a:schemeClr val="bg1"/>
                </a:solidFill>
              </a:rPr>
              <a:t>Development Boundary – Burford</a:t>
            </a:r>
            <a:endParaRPr lang="en-GB" sz="315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7CC57A-B0C2-428D-8AC8-C9D22E63B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02" y="1052736"/>
            <a:ext cx="78861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676456" cy="468052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endParaRPr lang="en-GB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400" dirty="0"/>
              <a:t>A Community Cluster is a group of smaller settlements that together offer a range of services and collectively create a sustainable community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400" dirty="0"/>
              <a:t>Parish Councils may still identify (‘opt-in’) settlements in their area to be designated as Community Clusters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400" dirty="0"/>
              <a:t>Community Clusters have a criteria based policy (published October 2017) to permit small scale development proposals within the settlements in the Cluster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5D1469-969A-404A-BB84-89122F093DD7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Community Clusters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683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88594" cy="504056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Evidence documents comprise the following: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Full Objectively Assessed Housing Need (FOAHN)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Strategic Land Availability Assessment (SLAA)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Site Assessments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Hierarchy of Settlements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Productivity Growth Forecast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Landscape and Visual Impact Assessment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Greenbelt Assessment / Review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Strategic Flood Risk Assessment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These are available at: </a:t>
            </a:r>
            <a:r>
              <a:rPr lang="en-GB" sz="1800" dirty="0">
                <a:hlinkClick r:id="rId2"/>
              </a:rPr>
              <a:t>https://www.shropshire.gov.uk/planning-policy/local-planning/local-plan-partial-review-2016-2036/evidence-base/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B1F0C5-AA60-4C08-B2BB-BEC7D2A8ECA3}"/>
              </a:ext>
            </a:extLst>
          </p:cNvPr>
          <p:cNvSpPr txBox="1">
            <a:spLocks/>
          </p:cNvSpPr>
          <p:nvPr/>
        </p:nvSpPr>
        <p:spPr bwMode="auto">
          <a:xfrm>
            <a:off x="323528" y="0"/>
            <a:ext cx="6192688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Evidence Documents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556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424936" cy="5976664"/>
          </a:xfrm>
        </p:spPr>
        <p:txBody>
          <a:bodyPr/>
          <a:lstStyle/>
          <a:p>
            <a:pPr lvl="2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QUESTIONS ?</a:t>
            </a:r>
          </a:p>
          <a:p>
            <a:pPr algn="l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Consultation webpage:</a:t>
            </a:r>
          </a:p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https://shropshire.gov.uk/get-involved/local-plan-review-preferred-sites-consultation/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Consultation Form:</a:t>
            </a:r>
          </a:p>
          <a:p>
            <a:pPr algn="l"/>
            <a:r>
              <a:rPr lang="en-GB" sz="2200" dirty="0">
                <a:hlinkClick r:id="rId3"/>
              </a:rPr>
              <a:t>11. Preferred Sites Questionnaire - Ludlow Place Plan Area.pdf</a:t>
            </a:r>
            <a:r>
              <a:rPr lang="en-GB" sz="2200" dirty="0"/>
              <a:t>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	Consultation Question 22 : Ludlow </a:t>
            </a:r>
          </a:p>
          <a:p>
            <a:pPr algn="l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38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24536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2000" b="1" dirty="0"/>
              <a:t>Shropshire Development Plan (</a:t>
            </a:r>
            <a:r>
              <a:rPr lang="en-GB" sz="1500" b="1" dirty="0"/>
              <a:t>Core Strategy &amp; </a:t>
            </a:r>
            <a:r>
              <a:rPr lang="en-GB" sz="1500" b="1" dirty="0" err="1"/>
              <a:t>SAMDev</a:t>
            </a:r>
            <a:r>
              <a:rPr lang="en-GB" sz="1500" b="1" dirty="0"/>
              <a:t> Plan</a:t>
            </a:r>
            <a:r>
              <a:rPr lang="en-GB" sz="2000" b="1" dirty="0"/>
              <a:t>) to be updated</a:t>
            </a:r>
            <a:r>
              <a:rPr lang="en-GB" sz="2000" dirty="0"/>
              <a:t>: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Implementing </a:t>
            </a:r>
            <a:r>
              <a:rPr lang="en-GB" sz="1800" dirty="0" err="1"/>
              <a:t>SAMDev</a:t>
            </a:r>
            <a:r>
              <a:rPr lang="en-GB" sz="1800" dirty="0"/>
              <a:t> Inspector’s recommendation to: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review Shropshire Green Belt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assess objective development needs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re-appraise distribution of development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extending planned time horizon to 2036 (&amp; 2056 in Green Belt)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reflecting national planning policy (2018 revision)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sustaining 5 year housing land supply in Shropshire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maintaining local management of planning decisions </a:t>
            </a:r>
          </a:p>
          <a:p>
            <a:pPr marL="0" indent="0">
              <a:spcBef>
                <a:spcPts val="1800"/>
              </a:spcBef>
              <a:buNone/>
            </a:pPr>
            <a:endParaRPr lang="en-GB" sz="2600" dirty="0"/>
          </a:p>
          <a:p>
            <a:pPr marL="342900" lvl="1" indent="0">
              <a:spcBef>
                <a:spcPts val="1800"/>
              </a:spcBef>
              <a:buNone/>
            </a:pPr>
            <a:endParaRPr lang="en-GB" sz="2600" dirty="0"/>
          </a:p>
          <a:p>
            <a:pPr lvl="1">
              <a:spcBef>
                <a:spcPts val="1800"/>
              </a:spcBef>
            </a:pPr>
            <a:endParaRPr lang="en-GB" sz="2600" dirty="0"/>
          </a:p>
          <a:p>
            <a:pPr lvl="1">
              <a:spcBef>
                <a:spcPts val="1800"/>
              </a:spcBef>
            </a:pPr>
            <a:endParaRPr lang="en-GB" sz="2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D9F00B-C0A0-497E-81EF-6DC928898651}"/>
              </a:ext>
            </a:extLst>
          </p:cNvPr>
          <p:cNvSpPr txBox="1">
            <a:spLocks/>
          </p:cNvSpPr>
          <p:nvPr/>
        </p:nvSpPr>
        <p:spPr bwMode="auto">
          <a:xfrm>
            <a:off x="467544" y="0"/>
            <a:ext cx="6048672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Local Plan Review</a:t>
            </a:r>
          </a:p>
        </p:txBody>
      </p:sp>
    </p:spTree>
    <p:extLst>
      <p:ext uri="{BB962C8B-B14F-4D97-AF65-F5344CB8AC3E}">
        <p14:creationId xmlns:p14="http://schemas.microsoft.com/office/powerpoint/2010/main" val="2413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59886" y="5877272"/>
            <a:ext cx="3960440" cy="817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863" y="921237"/>
            <a:ext cx="185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Work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C6FC-A1D7-407F-91EF-878444923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63" y="985343"/>
            <a:ext cx="8129337" cy="532397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Local Development Scheme is the project plan for the Local Plan Review available at: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https://shropshire.gov.uk/planning-policy/local-planning/local-development-scheme-lds/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CC0CE4-B387-426F-BE52-6379F6B9F3C7}"/>
              </a:ext>
            </a:extLst>
          </p:cNvPr>
          <p:cNvSpPr/>
          <p:nvPr/>
        </p:nvSpPr>
        <p:spPr bwMode="auto">
          <a:xfrm>
            <a:off x="915303" y="4062846"/>
            <a:ext cx="1296144" cy="72008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We are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A7F711-DA06-4590-B77D-A95E2138BAAB}"/>
              </a:ext>
            </a:extLst>
          </p:cNvPr>
          <p:cNvSpPr/>
          <p:nvPr/>
        </p:nvSpPr>
        <p:spPr bwMode="auto">
          <a:xfrm>
            <a:off x="2303776" y="1649514"/>
            <a:ext cx="3704169" cy="52839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Adoption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2021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9ECEA-1506-408D-B64D-8E446B87573C}"/>
              </a:ext>
            </a:extLst>
          </p:cNvPr>
          <p:cNvSpPr/>
          <p:nvPr/>
        </p:nvSpPr>
        <p:spPr bwMode="auto">
          <a:xfrm>
            <a:off x="2311152" y="2258891"/>
            <a:ext cx="3696793" cy="54361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Independent Examination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2020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16" charset="-128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090D2C-A89E-446B-8CBB-6591E23A4754}"/>
              </a:ext>
            </a:extLst>
          </p:cNvPr>
          <p:cNvSpPr/>
          <p:nvPr/>
        </p:nvSpPr>
        <p:spPr bwMode="auto">
          <a:xfrm>
            <a:off x="2303776" y="2853594"/>
            <a:ext cx="3704169" cy="528395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Submission Final Plan</a:t>
            </a:r>
            <a:b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</a:b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December 2019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ED2668-7240-4969-A07A-130238016A8D}"/>
              </a:ext>
            </a:extLst>
          </p:cNvPr>
          <p:cNvSpPr/>
          <p:nvPr/>
        </p:nvSpPr>
        <p:spPr bwMode="auto">
          <a:xfrm>
            <a:off x="2303776" y="3452639"/>
            <a:ext cx="3704169" cy="53872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Consultation Final Plan</a:t>
            </a:r>
            <a:b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</a:b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October 2019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525BC7-AB1D-477C-A028-791E1C299F5C}"/>
              </a:ext>
            </a:extLst>
          </p:cNvPr>
          <p:cNvSpPr/>
          <p:nvPr/>
        </p:nvSpPr>
        <p:spPr bwMode="auto">
          <a:xfrm>
            <a:off x="2311152" y="4039472"/>
            <a:ext cx="3685808" cy="794048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Preferred Options: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Consultation on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Preferred Sites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NOVEMBER 2018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16" charset="-128"/>
              <a:cs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16" charset="-128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98127C-F186-46B9-9816-222610BF3873}"/>
              </a:ext>
            </a:extLst>
          </p:cNvPr>
          <p:cNvSpPr/>
          <p:nvPr/>
        </p:nvSpPr>
        <p:spPr bwMode="auto">
          <a:xfrm>
            <a:off x="2297685" y="4892170"/>
            <a:ext cx="3710261" cy="75527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Preferred Options: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Scale and Distribution of Development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October 2017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4BDF54-A5D1-49C1-B050-6E793D236C60}"/>
              </a:ext>
            </a:extLst>
          </p:cNvPr>
          <p:cNvSpPr/>
          <p:nvPr/>
        </p:nvSpPr>
        <p:spPr bwMode="auto">
          <a:xfrm>
            <a:off x="2286698" y="5703555"/>
            <a:ext cx="3710261" cy="55436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Issues &amp; Strategic Options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6" charset="-128"/>
                <a:cs typeface="Calibri" panose="020F0502020204030204" pitchFamily="34" charset="0"/>
              </a:rPr>
              <a:t>January 2017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16" charset="-128"/>
              <a:cs typeface="Calibri" panose="020F0502020204030204" pitchFamily="34" charset="0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7C8C4778-7DDE-4FE3-B11C-DDA7AE4F6C2D}"/>
              </a:ext>
            </a:extLst>
          </p:cNvPr>
          <p:cNvSpPr/>
          <p:nvPr/>
        </p:nvSpPr>
        <p:spPr bwMode="auto">
          <a:xfrm>
            <a:off x="6178010" y="1649514"/>
            <a:ext cx="484632" cy="460840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2FDC1F-C649-4EA1-BFF9-1597AA46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8640"/>
            <a:ext cx="7200800" cy="560070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Local Development Scheme</a:t>
            </a:r>
          </a:p>
        </p:txBody>
      </p:sp>
    </p:spTree>
    <p:extLst>
      <p:ext uri="{BB962C8B-B14F-4D97-AF65-F5344CB8AC3E}">
        <p14:creationId xmlns:p14="http://schemas.microsoft.com/office/powerpoint/2010/main" val="39325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992888" cy="5112568"/>
          </a:xfrm>
        </p:spPr>
        <p:txBody>
          <a:bodyPr/>
          <a:lstStyle/>
          <a:p>
            <a:pPr algn="l">
              <a:spcBef>
                <a:spcPts val="1800"/>
              </a:spcBef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Scale &amp; Distribution of Development consultation (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October - December 2017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recommended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housing growth of 28,750 dwellings (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at 1,430 per year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 in ‘Urban Focused’ distribution to deliver the following proportions: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Shrewsbury 	– 30%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Principal Centres 	– 24.5%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Key Centres 	– 18%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Rural Areas 	– 27.5%</a:t>
            </a:r>
          </a:p>
          <a:p>
            <a:pPr marL="285750" lvl="0" indent="-2857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balanced employment growth of 300 hectares (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at 15 hectares per year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additional new site allocations to deliver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around 10,250 dwellings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and to deliver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over 80 hectares of employment land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Potential strategic sites – for Garden Villages &amp; strategic                            employment sites at Ironbridge Power Station, Clive Barracks &amp;                                      M54 corridor in separate consultation during Spring 2019</a:t>
            </a:r>
          </a:p>
          <a:p>
            <a:pPr marL="285750" lvl="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4AD649-038E-41D6-94D3-2CE4E1ADF8ED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Proposed Scale of Growth</a:t>
            </a:r>
          </a:p>
        </p:txBody>
      </p:sp>
    </p:spTree>
    <p:extLst>
      <p:ext uri="{BB962C8B-B14F-4D97-AF65-F5344CB8AC3E}">
        <p14:creationId xmlns:p14="http://schemas.microsoft.com/office/powerpoint/2010/main" val="251657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45424" cy="5328592"/>
          </a:xfrm>
        </p:spPr>
        <p:txBody>
          <a:bodyPr/>
          <a:lstStyle/>
          <a:p>
            <a:pPr algn="l">
              <a:spcBef>
                <a:spcPts val="1800"/>
              </a:spcBef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Preferred Sites consultation (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November 2018 – February 2019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recommends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hierarchy of settlements: </a:t>
            </a:r>
          </a:p>
          <a:p>
            <a:pPr marL="733425" lvl="2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Shrewsbury &amp; Principal Centres</a:t>
            </a:r>
          </a:p>
          <a:p>
            <a:pPr marL="733425" lvl="2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Key Centres</a:t>
            </a:r>
          </a:p>
          <a:p>
            <a:pPr marL="733425" lvl="2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Community Hubs &amp; Community Clusters</a:t>
            </a:r>
          </a:p>
          <a:p>
            <a:pPr marL="342900" indent="-342900" algn="l"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Preferred development guidelines and development boundaries for Shrewsbury, Principal and Key Centres and Community Hubs</a:t>
            </a:r>
          </a:p>
          <a:p>
            <a:pPr marL="342900" lvl="0" indent="-342900" algn="l"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Preferred sites to deliver the scale and distribution of development</a:t>
            </a:r>
          </a:p>
          <a:p>
            <a:pPr marL="342900" indent="-342900" algn="l"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Housing policy direction to increase the delivery of affordable housing through the cross-subsidy from including low cost or open market housing in the scheme. Eligibility based on either:</a:t>
            </a:r>
          </a:p>
          <a:p>
            <a:pPr marL="800100" lvl="1" indent="-342900" algn="l"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Bespoke site by site assessments;</a:t>
            </a:r>
          </a:p>
          <a:p>
            <a:pPr marL="800100" lvl="1" indent="-342900" algn="l"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Set percentages using county Viability Report  </a:t>
            </a:r>
          </a:p>
          <a:p>
            <a:pPr marL="342900" lvl="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algn="l">
              <a:spcBef>
                <a:spcPts val="1800"/>
              </a:spcBef>
            </a:pPr>
            <a:endParaRPr lang="en-GB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3A20-E373-481A-9BE9-F2DBCFD5D028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Sites Consultation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3691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56284"/>
              </p:ext>
            </p:extLst>
          </p:nvPr>
        </p:nvGraphicFramePr>
        <p:xfrm>
          <a:off x="323528" y="1170459"/>
          <a:ext cx="8352928" cy="1905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42638">
                  <a:extLst>
                    <a:ext uri="{9D8B030D-6E8A-4147-A177-3AD203B41FA5}">
                      <a16:colId xmlns:a16="http://schemas.microsoft.com/office/drawing/2014/main" val="937331625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1892693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 Residential Requirements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93027"/>
                  </a:ext>
                </a:extLst>
              </a:tr>
              <a:tr h="129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3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Dwellings completed in 2016-17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96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March 2017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1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67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44194"/>
                  </a:ext>
                </a:extLst>
              </a:tr>
              <a:tr h="667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Balance/Windfall allowance*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854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B563D49-C387-4DA0-B4C3-FCB4962901B0}"/>
              </a:ext>
            </a:extLst>
          </p:cNvPr>
          <p:cNvSpPr txBox="1">
            <a:spLocks/>
          </p:cNvSpPr>
          <p:nvPr/>
        </p:nvSpPr>
        <p:spPr bwMode="auto">
          <a:xfrm>
            <a:off x="323528" y="0"/>
            <a:ext cx="6192688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Strategy - Ludlow</a:t>
            </a:r>
            <a:endParaRPr lang="en-GB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52ADD-E78F-471A-9D19-732A34808970}"/>
              </a:ext>
            </a:extLst>
          </p:cNvPr>
          <p:cNvSpPr/>
          <p:nvPr/>
        </p:nvSpPr>
        <p:spPr>
          <a:xfrm>
            <a:off x="472008" y="3214717"/>
            <a:ext cx="80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000000"/>
                </a:solidFill>
              </a:rPr>
              <a:t>*Local Plan policies will allow flexibility for appropriate windfall, rural exception and cross-subsidy development. </a:t>
            </a:r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B5816F-7A4D-4837-95E4-FA8CC9582236}"/>
              </a:ext>
            </a:extLst>
          </p:cNvPr>
          <p:cNvSpPr/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A84515C-3E0A-4900-80AB-6C98C4D38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57662"/>
              </p:ext>
            </p:extLst>
          </p:nvPr>
        </p:nvGraphicFramePr>
        <p:xfrm>
          <a:off x="323528" y="4243922"/>
          <a:ext cx="8352928" cy="16333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88433">
                  <a:extLst>
                    <a:ext uri="{9D8B030D-6E8A-4147-A177-3AD203B41FA5}">
                      <a16:colId xmlns:a16="http://schemas.microsoft.com/office/drawing/2014/main" val="937331625"/>
                    </a:ext>
                  </a:extLst>
                </a:gridCol>
                <a:gridCol w="2564495">
                  <a:extLst>
                    <a:ext uri="{9D8B030D-6E8A-4147-A177-3AD203B41FA5}">
                      <a16:colId xmlns:a16="http://schemas.microsoft.com/office/drawing/2014/main" val="1892693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 Employment Requirements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Number of Hectares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93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Preferred employment guideline 2016-2036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3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Commitments and allocations as at 31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March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96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land shortfall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1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land to be allocated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67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Balance/Windfall allowance*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4419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3AD1753-EAB1-42FE-8FC6-62D580682A84}"/>
              </a:ext>
            </a:extLst>
          </p:cNvPr>
          <p:cNvSpPr/>
          <p:nvPr/>
        </p:nvSpPr>
        <p:spPr>
          <a:xfrm>
            <a:off x="467544" y="60119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000000"/>
                </a:solidFill>
              </a:rPr>
              <a:t>*Local Plan policies will allow flexibility for appropriate windfall development.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367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45424" cy="5328592"/>
          </a:xfrm>
        </p:spPr>
        <p:txBody>
          <a:bodyPr/>
          <a:lstStyle/>
          <a:p>
            <a:pPr algn="l">
              <a:spcBef>
                <a:spcPts val="1800"/>
              </a:spcBef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Rationale for the Preferred Strategy for Ludlow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Limited scale of additional development 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i.e. for 146 houses and 4 hectares of employment land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 will allow slower growth east of the A49 up to 2036</a:t>
            </a:r>
          </a:p>
          <a:p>
            <a:pPr marL="342900" lvl="0" indent="-3429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Ludlow should have a predominantly town based strategy to 2036</a:t>
            </a:r>
          </a:p>
          <a:p>
            <a:pPr marL="342900" lvl="0" indent="-342900" algn="l"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This strategy should separate housing and employment uses to protect the historic character and amenity of the town –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rather than mixed use sites !</a:t>
            </a:r>
          </a:p>
          <a:p>
            <a:pPr marL="342900" indent="-342900" algn="l"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Focus for planning to 2036 should be to deliver the significant, existing commitments in the town and to the east of the A49</a:t>
            </a:r>
          </a:p>
          <a:p>
            <a:pPr marL="342900" indent="-342900" algn="l"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Future planning of Ludlow beyond 2036 should consider the continuing growth east of the A49 and how to:</a:t>
            </a:r>
          </a:p>
          <a:p>
            <a:pPr marL="800100" lvl="1" indent="-342900" algn="l"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plan this physical development to protect the setting of the historic town</a:t>
            </a:r>
          </a:p>
          <a:p>
            <a:pPr marL="800100" lvl="1" indent="-342900" algn="l"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sustain community cohesion across the physical barrier of the A49 </a:t>
            </a:r>
          </a:p>
          <a:p>
            <a:pPr algn="l">
              <a:spcBef>
                <a:spcPts val="1400"/>
              </a:spcBef>
            </a:pPr>
            <a:endParaRPr lang="en-GB" sz="1800" dirty="0"/>
          </a:p>
          <a:p>
            <a:pPr marL="342900" lvl="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algn="l">
              <a:spcBef>
                <a:spcPts val="1800"/>
              </a:spcBef>
            </a:pPr>
            <a:endParaRPr lang="en-GB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3A20-E373-481A-9BE9-F2DBCFD5D028}"/>
              </a:ext>
            </a:extLst>
          </p:cNvPr>
          <p:cNvSpPr txBox="1">
            <a:spLocks/>
          </p:cNvSpPr>
          <p:nvPr/>
        </p:nvSpPr>
        <p:spPr bwMode="auto">
          <a:xfrm>
            <a:off x="395536" y="0"/>
            <a:ext cx="6120680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Strategy - Ludlow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632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563D49-C387-4DA0-B4C3-FCB4962901B0}"/>
              </a:ext>
            </a:extLst>
          </p:cNvPr>
          <p:cNvSpPr txBox="1">
            <a:spLocks/>
          </p:cNvSpPr>
          <p:nvPr/>
        </p:nvSpPr>
        <p:spPr bwMode="auto">
          <a:xfrm>
            <a:off x="323528" y="0"/>
            <a:ext cx="6192688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Potential Sites – Ludlow</a:t>
            </a:r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B5816F-7A4D-4837-95E4-FA8CC9582236}"/>
              </a:ext>
            </a:extLst>
          </p:cNvPr>
          <p:cNvSpPr/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1992F-DC70-49D4-AABC-CFE18910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3"/>
            <a:ext cx="89289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4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563D49-C387-4DA0-B4C3-FCB4962901B0}"/>
              </a:ext>
            </a:extLst>
          </p:cNvPr>
          <p:cNvSpPr txBox="1">
            <a:spLocks/>
          </p:cNvSpPr>
          <p:nvPr/>
        </p:nvSpPr>
        <p:spPr bwMode="auto">
          <a:xfrm>
            <a:off x="323528" y="0"/>
            <a:ext cx="6192688" cy="8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Preferred Strategy – Ludlow</a:t>
            </a:r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B5816F-7A4D-4837-95E4-FA8CC9582236}"/>
              </a:ext>
            </a:extLst>
          </p:cNvPr>
          <p:cNvSpPr/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6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EC2D8-62F8-426D-A996-F618C44D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2" y="1052736"/>
            <a:ext cx="8043335" cy="56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63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733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ヒラギノ角ゴ Pro W3</vt:lpstr>
      <vt:lpstr>Blank Presentation</vt:lpstr>
      <vt:lpstr>    Shropshire Local Plan Review  ‘Preferred Sites’ Consultation 29th November 2018  -  8th February 2019   LUDLOW PLACE PLAN AREA Ludlow, Burford, Clee Hill  (Liam Cowden – Principal Policy Officer)      </vt:lpstr>
      <vt:lpstr>PowerPoint Presentation</vt:lpstr>
      <vt:lpstr>Local Development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Shropshire Local Plan Review  ‘Preferred Sites’ Consultation 29th November 2018  -  8th February 2019   LUDLOW PLACE PLAN AREA Ludlow, Burford, Clee Hill  (Liam Cowden – Principal Policy Officer)</dc:title>
  <dc:creator>Liam Cowden</dc:creator>
  <cp:lastModifiedBy>Graham Kesterton</cp:lastModifiedBy>
  <cp:revision>14</cp:revision>
  <dcterms:created xsi:type="dcterms:W3CDTF">2019-01-14T10:36:56Z</dcterms:created>
  <dcterms:modified xsi:type="dcterms:W3CDTF">2019-02-14T14:13:00Z</dcterms:modified>
</cp:coreProperties>
</file>