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handoutMasterIdLst>
    <p:handoutMasterId r:id="rId14"/>
  </p:handoutMasterIdLst>
  <p:sldIdLst>
    <p:sldId id="287" r:id="rId3"/>
    <p:sldId id="298" r:id="rId4"/>
    <p:sldId id="297" r:id="rId5"/>
    <p:sldId id="306" r:id="rId6"/>
    <p:sldId id="300" r:id="rId7"/>
    <p:sldId id="305" r:id="rId8"/>
    <p:sldId id="304" r:id="rId9"/>
    <p:sldId id="301" r:id="rId10"/>
    <p:sldId id="302" r:id="rId11"/>
    <p:sldId id="303" r:id="rId12"/>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ry Dean" initials="GD" lastIdx="0" clrIdx="0">
    <p:extLst>
      <p:ext uri="{19B8F6BF-5375-455C-9EA6-DF929625EA0E}">
        <p15:presenceInfo xmlns:p15="http://schemas.microsoft.com/office/powerpoint/2012/main" userId="S-1-5-21-2113169553-1093288935-1546849883-528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68" d="100"/>
          <a:sy n="68" d="100"/>
        </p:scale>
        <p:origin x="424" y="48"/>
      </p:cViewPr>
      <p:guideLst/>
    </p:cSldViewPr>
  </p:slideViewPr>
  <p:notesTextViewPr>
    <p:cViewPr>
      <p:scale>
        <a:sx n="1" d="1"/>
        <a:sy n="1" d="1"/>
      </p:scale>
      <p:origin x="0" y="0"/>
    </p:cViewPr>
  </p:notesTextViewPr>
  <p:notesViewPr>
    <p:cSldViewPr snapToGrid="0">
      <p:cViewPr>
        <p:scale>
          <a:sx n="118" d="100"/>
          <a:sy n="118" d="100"/>
        </p:scale>
        <p:origin x="2208" y="-117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6C824E4E-8113-494B-97FD-7A7967EFFE98}" type="datetimeFigureOut">
              <a:rPr lang="en-GB" smtClean="0"/>
              <a:t>08/06/2020</a:t>
            </a:fld>
            <a:endParaRPr lang="en-GB"/>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BE663447-0D6D-4F15-8F52-1F7B851D93D8}" type="slidenum">
              <a:rPr lang="en-GB" smtClean="0"/>
              <a:t>‹#›</a:t>
            </a:fld>
            <a:endParaRPr lang="en-GB"/>
          </a:p>
        </p:txBody>
      </p:sp>
    </p:spTree>
    <p:extLst>
      <p:ext uri="{BB962C8B-B14F-4D97-AF65-F5344CB8AC3E}">
        <p14:creationId xmlns:p14="http://schemas.microsoft.com/office/powerpoint/2010/main" val="3536478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50E6D910-B41C-4790-B92C-3BB3543F2FEB}" type="datetimeFigureOut">
              <a:rPr lang="en-GB" smtClean="0"/>
              <a:t>08/06/2020</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dirty="0"/>
              <a:t>Differentials</a:t>
            </a:r>
          </a:p>
          <a:p>
            <a:pPr lvl="0"/>
            <a:r>
              <a:rPr lang="en-US" dirty="0"/>
              <a:t>SEN Support</a:t>
            </a:r>
          </a:p>
          <a:p>
            <a:pPr lvl="0"/>
            <a:r>
              <a:rPr lang="en-US" dirty="0"/>
              <a:t>Primary 2.68% - 40.0%</a:t>
            </a:r>
          </a:p>
          <a:p>
            <a:pPr lvl="0"/>
            <a:r>
              <a:rPr lang="en-US" dirty="0"/>
              <a:t>Secondary 2.34% - 16.19%</a:t>
            </a:r>
            <a:endParaRPr lang="en-GB" dirty="0"/>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8384A0AD-1B25-489F-9848-3E5A14885FD8}" type="slidenum">
              <a:rPr lang="en-GB" smtClean="0"/>
              <a:t>‹#›</a:t>
            </a:fld>
            <a:endParaRPr lang="en-GB"/>
          </a:p>
        </p:txBody>
      </p:sp>
    </p:spTree>
    <p:extLst>
      <p:ext uri="{BB962C8B-B14F-4D97-AF65-F5344CB8AC3E}">
        <p14:creationId xmlns:p14="http://schemas.microsoft.com/office/powerpoint/2010/main" val="14525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84A0AD-1B25-489F-9848-3E5A14885FD8}" type="slidenum">
              <a:rPr lang="en-GB" smtClean="0"/>
              <a:t>3</a:t>
            </a:fld>
            <a:endParaRPr lang="en-GB"/>
          </a:p>
        </p:txBody>
      </p:sp>
    </p:spTree>
    <p:extLst>
      <p:ext uri="{BB962C8B-B14F-4D97-AF65-F5344CB8AC3E}">
        <p14:creationId xmlns:p14="http://schemas.microsoft.com/office/powerpoint/2010/main" val="269957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377279-1B06-43FF-B0CC-95B257C02E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559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CDCBCC-A715-42F3-9C98-B352977453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1956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1A358C-C5D4-430E-A863-2A54F077F3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44696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377279-1B06-43FF-B0CC-95B257C02E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15830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4D2BBD-585E-4389-A81A-92892E0E2BE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02403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C2912B-FC81-4C2F-A585-0C7E9799E6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83937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7853D0-C34A-493D-B0F2-6B04A3320EE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97951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EC3707-9072-4621-AB68-42DEA8EB86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9012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91CA8C-966F-486D-B832-69E1D3B272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64045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A9F9BA-C187-46A1-8ACC-872A1741F4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2283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5A569A-0DB2-4624-9AC1-1258C04175E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482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04D2BBD-585E-4389-A81A-92892E0E2BE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82925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F5B210-E882-4ED4-8202-697E8B1D16D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2287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CDCBCC-A715-42F3-9C98-B352977453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64933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1A358C-C5D4-430E-A863-2A54F077F3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3653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C2912B-FC81-4C2F-A585-0C7E9799E6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7489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7853D0-C34A-493D-B0F2-6B04A3320EE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8073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EC3707-9072-4621-AB68-42DEA8EB86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38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91CA8C-966F-486D-B832-69E1D3B272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289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A9F9BA-C187-46A1-8ACC-872A1741F4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208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5A569A-0DB2-4624-9AC1-1258C04175E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9627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F5B210-E882-4ED4-8202-697E8B1D16D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16114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151F878D-E854-4993-9C64-5C9D2BFD801E}" type="slidenum">
              <a:rPr lang="en-US" altLang="en-US">
                <a:solidFill>
                  <a:srgbClr val="000000"/>
                </a:solidFill>
              </a:rPr>
              <a:pPr eaLnBrk="0" fontAlgn="base" hangingPunct="0">
                <a:spcBef>
                  <a:spcPct val="0"/>
                </a:spcBef>
                <a:spcAft>
                  <a:spcPct val="0"/>
                </a:spcAft>
                <a:defRPr/>
              </a:pPr>
              <a:t>‹#›</a:t>
            </a:fld>
            <a:endParaRPr lang="en-US" altLang="en-US">
              <a:solidFill>
                <a:srgbClr val="000000"/>
              </a:solidFill>
            </a:endParaRPr>
          </a:p>
        </p:txBody>
      </p:sp>
      <p:pic>
        <p:nvPicPr>
          <p:cNvPr id="1031" name="Picture 9" descr="SC PP template FP14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22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6"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6"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6"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6" charset="-128"/>
        </a:defRPr>
      </a:lvl5pPr>
      <a:lvl6pPr marL="457200" algn="ctr" rtl="0" fontAlgn="base">
        <a:spcBef>
          <a:spcPct val="0"/>
        </a:spcBef>
        <a:spcAft>
          <a:spcPct val="0"/>
        </a:spcAft>
        <a:defRPr sz="4400">
          <a:solidFill>
            <a:schemeClr val="tx2"/>
          </a:solidFill>
          <a:latin typeface="Arial" charset="0"/>
          <a:ea typeface="ヒラギノ角ゴ Pro W3" pitchFamily="16" charset="-128"/>
        </a:defRPr>
      </a:lvl6pPr>
      <a:lvl7pPr marL="914400" algn="ctr" rtl="0" fontAlgn="base">
        <a:spcBef>
          <a:spcPct val="0"/>
        </a:spcBef>
        <a:spcAft>
          <a:spcPct val="0"/>
        </a:spcAft>
        <a:defRPr sz="4400">
          <a:solidFill>
            <a:schemeClr val="tx2"/>
          </a:solidFill>
          <a:latin typeface="Arial" charset="0"/>
          <a:ea typeface="ヒラギノ角ゴ Pro W3" pitchFamily="16" charset="-128"/>
        </a:defRPr>
      </a:lvl7pPr>
      <a:lvl8pPr marL="1371600" algn="ctr" rtl="0" fontAlgn="base">
        <a:spcBef>
          <a:spcPct val="0"/>
        </a:spcBef>
        <a:spcAft>
          <a:spcPct val="0"/>
        </a:spcAft>
        <a:defRPr sz="4400">
          <a:solidFill>
            <a:schemeClr val="tx2"/>
          </a:solidFill>
          <a:latin typeface="Arial" charset="0"/>
          <a:ea typeface="ヒラギノ角ゴ Pro W3" pitchFamily="16" charset="-128"/>
        </a:defRPr>
      </a:lvl8pPr>
      <a:lvl9pPr marL="1828800" algn="ctr" rtl="0" fontAlgn="base">
        <a:spcBef>
          <a:spcPct val="0"/>
        </a:spcBef>
        <a:spcAft>
          <a:spcPct val="0"/>
        </a:spcAft>
        <a:defRPr sz="4400">
          <a:solidFill>
            <a:schemeClr val="tx2"/>
          </a:solidFill>
          <a:latin typeface="Arial" charset="0"/>
          <a:ea typeface="ヒラギノ角ゴ Pro W3" pitchFamily="1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151F878D-E854-4993-9C64-5C9D2BFD801E}" type="slidenum">
              <a:rPr lang="en-US" altLang="en-US">
                <a:solidFill>
                  <a:srgbClr val="000000"/>
                </a:solidFill>
              </a:rPr>
              <a:pPr eaLnBrk="0" fontAlgn="base" hangingPunct="0">
                <a:spcBef>
                  <a:spcPct val="0"/>
                </a:spcBef>
                <a:spcAft>
                  <a:spcPct val="0"/>
                </a:spcAft>
                <a:defRPr/>
              </a:pPr>
              <a:t>‹#›</a:t>
            </a:fld>
            <a:endParaRPr lang="en-US" altLang="en-US">
              <a:solidFill>
                <a:srgbClr val="000000"/>
              </a:solidFill>
            </a:endParaRPr>
          </a:p>
        </p:txBody>
      </p:sp>
      <p:pic>
        <p:nvPicPr>
          <p:cNvPr id="1031" name="Picture 9" descr="SC PP template FP14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060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6"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6"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6"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6" charset="-128"/>
        </a:defRPr>
      </a:lvl5pPr>
      <a:lvl6pPr marL="457200" algn="ctr" rtl="0" fontAlgn="base">
        <a:spcBef>
          <a:spcPct val="0"/>
        </a:spcBef>
        <a:spcAft>
          <a:spcPct val="0"/>
        </a:spcAft>
        <a:defRPr sz="4400">
          <a:solidFill>
            <a:schemeClr val="tx2"/>
          </a:solidFill>
          <a:latin typeface="Arial" charset="0"/>
          <a:ea typeface="ヒラギノ角ゴ Pro W3" pitchFamily="16" charset="-128"/>
        </a:defRPr>
      </a:lvl6pPr>
      <a:lvl7pPr marL="914400" algn="ctr" rtl="0" fontAlgn="base">
        <a:spcBef>
          <a:spcPct val="0"/>
        </a:spcBef>
        <a:spcAft>
          <a:spcPct val="0"/>
        </a:spcAft>
        <a:defRPr sz="4400">
          <a:solidFill>
            <a:schemeClr val="tx2"/>
          </a:solidFill>
          <a:latin typeface="Arial" charset="0"/>
          <a:ea typeface="ヒラギノ角ゴ Pro W3" pitchFamily="16" charset="-128"/>
        </a:defRPr>
      </a:lvl7pPr>
      <a:lvl8pPr marL="1371600" algn="ctr" rtl="0" fontAlgn="base">
        <a:spcBef>
          <a:spcPct val="0"/>
        </a:spcBef>
        <a:spcAft>
          <a:spcPct val="0"/>
        </a:spcAft>
        <a:defRPr sz="4400">
          <a:solidFill>
            <a:schemeClr val="tx2"/>
          </a:solidFill>
          <a:latin typeface="Arial" charset="0"/>
          <a:ea typeface="ヒラギノ角ゴ Pro W3" pitchFamily="16" charset="-128"/>
        </a:defRPr>
      </a:lvl8pPr>
      <a:lvl9pPr marL="1828800" algn="ctr" rtl="0" fontAlgn="base">
        <a:spcBef>
          <a:spcPct val="0"/>
        </a:spcBef>
        <a:spcAft>
          <a:spcPct val="0"/>
        </a:spcAft>
        <a:defRPr sz="4400">
          <a:solidFill>
            <a:schemeClr val="tx2"/>
          </a:solidFill>
          <a:latin typeface="Arial" charset="0"/>
          <a:ea typeface="ヒラギノ角ゴ Pro W3" pitchFamily="1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v.uk/government/publications/changes-to-the-law-on-education-health-and-care-needs-assessments-and-plans-due-to-coronaviru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8563" y="1439420"/>
            <a:ext cx="4755483" cy="3679334"/>
          </a:xfrm>
        </p:spPr>
        <p:txBody>
          <a:bodyPr/>
          <a:lstStyle/>
          <a:p>
            <a:r>
              <a:rPr lang="en-GB" b="1" dirty="0"/>
              <a:t>Shropshire SENCO Network Meeting June 2020</a:t>
            </a:r>
          </a:p>
        </p:txBody>
      </p:sp>
      <p:pic>
        <p:nvPicPr>
          <p:cNvPr id="6" name="Picture 5">
            <a:extLst>
              <a:ext uri="{FF2B5EF4-FFF2-40B4-BE49-F238E27FC236}">
                <a16:creationId xmlns:a16="http://schemas.microsoft.com/office/drawing/2014/main" id="{9A91AEC0-17F5-4131-AC6C-27657718D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2876" y="1863839"/>
            <a:ext cx="3778858" cy="2830496"/>
          </a:xfrm>
          <a:prstGeom prst="rect">
            <a:avLst/>
          </a:prstGeom>
        </p:spPr>
      </p:pic>
    </p:spTree>
    <p:extLst>
      <p:ext uri="{BB962C8B-B14F-4D97-AF65-F5344CB8AC3E}">
        <p14:creationId xmlns:p14="http://schemas.microsoft.com/office/powerpoint/2010/main" val="385482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7DBB-CC0E-4BD1-A3D9-AA574C983727}"/>
              </a:ext>
            </a:extLst>
          </p:cNvPr>
          <p:cNvSpPr>
            <a:spLocks noGrp="1"/>
          </p:cNvSpPr>
          <p:nvPr>
            <p:ph type="title"/>
          </p:nvPr>
        </p:nvSpPr>
        <p:spPr>
          <a:xfrm>
            <a:off x="6166883" y="1403499"/>
            <a:ext cx="5209954" cy="1711842"/>
          </a:xfrm>
        </p:spPr>
        <p:txBody>
          <a:bodyPr/>
          <a:lstStyle/>
          <a:p>
            <a:pPr algn="l"/>
            <a:br>
              <a:rPr lang="en-GB" sz="1800" dirty="0"/>
            </a:br>
            <a:endParaRPr lang="en-GB" sz="1800" dirty="0"/>
          </a:p>
        </p:txBody>
      </p:sp>
      <p:sp>
        <p:nvSpPr>
          <p:cNvPr id="8" name="TextBox 7">
            <a:extLst>
              <a:ext uri="{FF2B5EF4-FFF2-40B4-BE49-F238E27FC236}">
                <a16:creationId xmlns:a16="http://schemas.microsoft.com/office/drawing/2014/main" id="{9EA1E89D-FC34-4AD1-817F-BECD1801A414}"/>
              </a:ext>
            </a:extLst>
          </p:cNvPr>
          <p:cNvSpPr txBox="1"/>
          <p:nvPr/>
        </p:nvSpPr>
        <p:spPr>
          <a:xfrm>
            <a:off x="895547" y="169683"/>
            <a:ext cx="4336330" cy="584775"/>
          </a:xfrm>
          <a:prstGeom prst="rect">
            <a:avLst/>
          </a:prstGeom>
          <a:noFill/>
        </p:spPr>
        <p:txBody>
          <a:bodyPr wrap="square" rtlCol="0">
            <a:spAutoFit/>
          </a:bodyPr>
          <a:lstStyle/>
          <a:p>
            <a:r>
              <a:rPr lang="en-GB" sz="3200" b="1" dirty="0">
                <a:solidFill>
                  <a:srgbClr val="FFFF00"/>
                </a:solidFill>
              </a:rPr>
              <a:t>SEN Team Updates</a:t>
            </a:r>
          </a:p>
        </p:txBody>
      </p:sp>
      <p:sp>
        <p:nvSpPr>
          <p:cNvPr id="3" name="TextBox 2">
            <a:extLst>
              <a:ext uri="{FF2B5EF4-FFF2-40B4-BE49-F238E27FC236}">
                <a16:creationId xmlns:a16="http://schemas.microsoft.com/office/drawing/2014/main" id="{ECBE7D5C-4742-4793-A7C8-4636B72EEF54}"/>
              </a:ext>
            </a:extLst>
          </p:cNvPr>
          <p:cNvSpPr txBox="1"/>
          <p:nvPr/>
        </p:nvSpPr>
        <p:spPr>
          <a:xfrm>
            <a:off x="540947" y="1299531"/>
            <a:ext cx="10968342" cy="2585323"/>
          </a:xfrm>
          <a:prstGeom prst="rect">
            <a:avLst/>
          </a:prstGeom>
          <a:noFill/>
        </p:spPr>
        <p:txBody>
          <a:bodyPr wrap="square" rtlCol="0">
            <a:spAutoFit/>
          </a:bodyPr>
          <a:lstStyle/>
          <a:p>
            <a:r>
              <a:rPr lang="en-GB" b="1" dirty="0">
                <a:solidFill>
                  <a:srgbClr val="0070C0"/>
                </a:solidFill>
              </a:rPr>
              <a:t>Other Services; </a:t>
            </a:r>
            <a:r>
              <a:rPr lang="en-GB" dirty="0"/>
              <a:t>	SIS, SSLIC available for support</a:t>
            </a:r>
          </a:p>
          <a:p>
            <a:endParaRPr lang="en-GB" dirty="0"/>
          </a:p>
          <a:p>
            <a:r>
              <a:rPr lang="en-GB" b="1" dirty="0">
                <a:solidFill>
                  <a:srgbClr val="0070C0"/>
                </a:solidFill>
              </a:rPr>
              <a:t>Feedback;</a:t>
            </a:r>
            <a:r>
              <a:rPr lang="en-GB" dirty="0"/>
              <a:t>	Conversations with Parents/Carers</a:t>
            </a:r>
          </a:p>
          <a:p>
            <a:endParaRPr lang="en-GB" dirty="0"/>
          </a:p>
          <a:p>
            <a:r>
              <a:rPr lang="en-GB" b="1" dirty="0">
                <a:solidFill>
                  <a:srgbClr val="0070C0"/>
                </a:solidFill>
              </a:rPr>
              <a:t>Video clips/Photo</a:t>
            </a:r>
          </a:p>
          <a:p>
            <a:endParaRPr lang="en-GB" dirty="0"/>
          </a:p>
          <a:p>
            <a:r>
              <a:rPr lang="en-GB" b="1" dirty="0">
                <a:solidFill>
                  <a:srgbClr val="0070C0"/>
                </a:solidFill>
              </a:rPr>
              <a:t>Any Other business  </a:t>
            </a:r>
          </a:p>
          <a:p>
            <a:endParaRPr lang="en-GB" dirty="0"/>
          </a:p>
          <a:p>
            <a:endParaRPr lang="en-GB" dirty="0"/>
          </a:p>
        </p:txBody>
      </p:sp>
      <p:pic>
        <p:nvPicPr>
          <p:cNvPr id="9" name="Picture 8">
            <a:extLst>
              <a:ext uri="{FF2B5EF4-FFF2-40B4-BE49-F238E27FC236}">
                <a16:creationId xmlns:a16="http://schemas.microsoft.com/office/drawing/2014/main" id="{06D83103-10A0-4161-BFFC-59744A64D28B}"/>
              </a:ext>
            </a:extLst>
          </p:cNvPr>
          <p:cNvPicPr>
            <a:picLocks noChangeAspect="1"/>
          </p:cNvPicPr>
          <p:nvPr/>
        </p:nvPicPr>
        <p:blipFill>
          <a:blip r:embed="rId2"/>
          <a:stretch>
            <a:fillRect/>
          </a:stretch>
        </p:blipFill>
        <p:spPr>
          <a:xfrm>
            <a:off x="617147" y="4341374"/>
            <a:ext cx="3010026" cy="1623053"/>
          </a:xfrm>
          <a:prstGeom prst="rect">
            <a:avLst/>
          </a:prstGeom>
        </p:spPr>
      </p:pic>
    </p:spTree>
    <p:extLst>
      <p:ext uri="{BB962C8B-B14F-4D97-AF65-F5344CB8AC3E}">
        <p14:creationId xmlns:p14="http://schemas.microsoft.com/office/powerpoint/2010/main" val="686462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7DBB-CC0E-4BD1-A3D9-AA574C983727}"/>
              </a:ext>
            </a:extLst>
          </p:cNvPr>
          <p:cNvSpPr>
            <a:spLocks noGrp="1"/>
          </p:cNvSpPr>
          <p:nvPr>
            <p:ph type="title"/>
          </p:nvPr>
        </p:nvSpPr>
        <p:spPr>
          <a:xfrm>
            <a:off x="6166883" y="1403499"/>
            <a:ext cx="5209954" cy="1711842"/>
          </a:xfrm>
        </p:spPr>
        <p:txBody>
          <a:bodyPr/>
          <a:lstStyle/>
          <a:p>
            <a:pPr algn="l"/>
            <a:br>
              <a:rPr lang="en-GB" sz="1800" dirty="0"/>
            </a:br>
            <a:endParaRPr lang="en-GB" sz="1800" dirty="0"/>
          </a:p>
        </p:txBody>
      </p:sp>
      <p:sp>
        <p:nvSpPr>
          <p:cNvPr id="7" name="TextBox 6">
            <a:extLst>
              <a:ext uri="{FF2B5EF4-FFF2-40B4-BE49-F238E27FC236}">
                <a16:creationId xmlns:a16="http://schemas.microsoft.com/office/drawing/2014/main" id="{18E76883-FEA8-4A6D-B765-6F92AB1F56F4}"/>
              </a:ext>
            </a:extLst>
          </p:cNvPr>
          <p:cNvSpPr txBox="1"/>
          <p:nvPr/>
        </p:nvSpPr>
        <p:spPr>
          <a:xfrm>
            <a:off x="930293" y="1199561"/>
            <a:ext cx="10473180" cy="2308324"/>
          </a:xfrm>
          <a:prstGeom prst="rect">
            <a:avLst/>
          </a:prstGeom>
          <a:noFill/>
        </p:spPr>
        <p:txBody>
          <a:bodyPr wrap="square" rtlCol="0">
            <a:spAutoFit/>
          </a:bodyPr>
          <a:lstStyle/>
          <a:p>
            <a:pPr marL="342900" indent="-342900">
              <a:buFont typeface="Arial" panose="020B0604020202020204" pitchFamily="34" charset="0"/>
              <a:buChar char="•"/>
            </a:pPr>
            <a:r>
              <a:rPr lang="en-GB" sz="2400" b="1" dirty="0"/>
              <a:t>Introduction</a:t>
            </a:r>
            <a:r>
              <a:rPr lang="en-GB" sz="2400" dirty="0"/>
              <a:t> - Housekeeping</a:t>
            </a:r>
          </a:p>
          <a:p>
            <a:pPr marL="342900" indent="-342900">
              <a:buFont typeface="Arial" panose="020B0604020202020204" pitchFamily="34" charset="0"/>
              <a:buChar char="•"/>
            </a:pPr>
            <a:r>
              <a:rPr lang="en-GB" sz="2400" b="1" dirty="0"/>
              <a:t>DfE / SEN Updates; </a:t>
            </a:r>
            <a:r>
              <a:rPr lang="en-GB" sz="2400" dirty="0"/>
              <a:t>– </a:t>
            </a:r>
            <a:r>
              <a:rPr lang="en-GB" sz="2400" i="1" dirty="0"/>
              <a:t>Julia Dean</a:t>
            </a:r>
          </a:p>
          <a:p>
            <a:pPr marL="342900" indent="-342900">
              <a:buFont typeface="Arial" panose="020B0604020202020204" pitchFamily="34" charset="0"/>
              <a:buChar char="•"/>
            </a:pPr>
            <a:r>
              <a:rPr lang="en-GB" sz="2400" b="1" dirty="0"/>
              <a:t>Educational Psychology Services;</a:t>
            </a:r>
            <a:r>
              <a:rPr lang="en-GB" sz="2400" dirty="0"/>
              <a:t> Support / Guidance – </a:t>
            </a:r>
            <a:r>
              <a:rPr lang="en-GB" sz="2400" i="1" dirty="0"/>
              <a:t>Chantal Goss</a:t>
            </a:r>
          </a:p>
          <a:p>
            <a:pPr marL="342900" indent="-342900">
              <a:buFont typeface="Arial" panose="020B0604020202020204" pitchFamily="34" charset="0"/>
              <a:buChar char="•"/>
            </a:pPr>
            <a:r>
              <a:rPr lang="en-GB" sz="2400" b="1" dirty="0"/>
              <a:t>Woodlands Support; </a:t>
            </a:r>
            <a:r>
              <a:rPr lang="en-GB" sz="2400" dirty="0"/>
              <a:t>– </a:t>
            </a:r>
            <a:r>
              <a:rPr lang="en-GB" sz="2400" i="1" dirty="0"/>
              <a:t>Kat Edmonds</a:t>
            </a:r>
          </a:p>
          <a:p>
            <a:pPr marL="342900" indent="-342900">
              <a:buFont typeface="Arial" panose="020B0604020202020204" pitchFamily="34" charset="0"/>
              <a:buChar char="•"/>
            </a:pPr>
            <a:r>
              <a:rPr lang="en-GB" sz="2400" dirty="0"/>
              <a:t>Spectra</a:t>
            </a:r>
          </a:p>
          <a:p>
            <a:pPr marL="342900" indent="-342900">
              <a:buFont typeface="Arial" panose="020B0604020202020204" pitchFamily="34" charset="0"/>
              <a:buChar char="•"/>
            </a:pPr>
            <a:r>
              <a:rPr lang="en-GB" sz="2400" b="1" dirty="0"/>
              <a:t>Updates;</a:t>
            </a:r>
            <a:endParaRPr lang="en-GB" sz="2400" dirty="0"/>
          </a:p>
        </p:txBody>
      </p:sp>
      <p:sp>
        <p:nvSpPr>
          <p:cNvPr id="8" name="TextBox 7">
            <a:extLst>
              <a:ext uri="{FF2B5EF4-FFF2-40B4-BE49-F238E27FC236}">
                <a16:creationId xmlns:a16="http://schemas.microsoft.com/office/drawing/2014/main" id="{9EA1E89D-FC34-4AD1-817F-BECD1801A414}"/>
              </a:ext>
            </a:extLst>
          </p:cNvPr>
          <p:cNvSpPr txBox="1"/>
          <p:nvPr/>
        </p:nvSpPr>
        <p:spPr>
          <a:xfrm>
            <a:off x="895547" y="169683"/>
            <a:ext cx="4336330" cy="584775"/>
          </a:xfrm>
          <a:prstGeom prst="rect">
            <a:avLst/>
          </a:prstGeom>
          <a:noFill/>
        </p:spPr>
        <p:txBody>
          <a:bodyPr wrap="square" rtlCol="0">
            <a:spAutoFit/>
          </a:bodyPr>
          <a:lstStyle/>
          <a:p>
            <a:r>
              <a:rPr lang="en-GB" sz="3200" b="1" dirty="0">
                <a:solidFill>
                  <a:srgbClr val="FFFF00"/>
                </a:solidFill>
              </a:rPr>
              <a:t>Agenda</a:t>
            </a:r>
          </a:p>
        </p:txBody>
      </p:sp>
      <p:pic>
        <p:nvPicPr>
          <p:cNvPr id="10" name="Picture 9">
            <a:extLst>
              <a:ext uri="{FF2B5EF4-FFF2-40B4-BE49-F238E27FC236}">
                <a16:creationId xmlns:a16="http://schemas.microsoft.com/office/drawing/2014/main" id="{448452DD-1549-4EA3-B33F-F5D438F888F3}"/>
              </a:ext>
            </a:extLst>
          </p:cNvPr>
          <p:cNvPicPr>
            <a:picLocks noChangeAspect="1"/>
          </p:cNvPicPr>
          <p:nvPr/>
        </p:nvPicPr>
        <p:blipFill>
          <a:blip r:embed="rId2"/>
          <a:stretch>
            <a:fillRect/>
          </a:stretch>
        </p:blipFill>
        <p:spPr>
          <a:xfrm>
            <a:off x="7595906" y="2895600"/>
            <a:ext cx="3665801" cy="1958278"/>
          </a:xfrm>
          <a:prstGeom prst="rect">
            <a:avLst/>
          </a:prstGeom>
        </p:spPr>
      </p:pic>
    </p:spTree>
    <p:extLst>
      <p:ext uri="{BB962C8B-B14F-4D97-AF65-F5344CB8AC3E}">
        <p14:creationId xmlns:p14="http://schemas.microsoft.com/office/powerpoint/2010/main" val="14966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A391CA8C-966F-486D-B832-69E1D3B272A1}" type="slidenum">
              <a:rPr lang="en-US" altLang="en-US" smtClean="0">
                <a:solidFill>
                  <a:srgbClr val="000000"/>
                </a:solidFill>
              </a:rPr>
              <a:pPr>
                <a:defRPr/>
              </a:pPr>
              <a:t>3</a:t>
            </a:fld>
            <a:endParaRPr lang="en-US" altLang="en-US">
              <a:solidFill>
                <a:srgbClr val="000000"/>
              </a:solidFill>
            </a:endParaRPr>
          </a:p>
        </p:txBody>
      </p:sp>
      <p:sp>
        <p:nvSpPr>
          <p:cNvPr id="5" name="Title 4">
            <a:extLst>
              <a:ext uri="{FF2B5EF4-FFF2-40B4-BE49-F238E27FC236}">
                <a16:creationId xmlns:a16="http://schemas.microsoft.com/office/drawing/2014/main" id="{F15B8C43-625D-4388-82AE-8F825AD6FD54}"/>
              </a:ext>
            </a:extLst>
          </p:cNvPr>
          <p:cNvSpPr>
            <a:spLocks noGrp="1"/>
          </p:cNvSpPr>
          <p:nvPr>
            <p:ph type="title"/>
          </p:nvPr>
        </p:nvSpPr>
        <p:spPr>
          <a:xfrm>
            <a:off x="7795966" y="2194482"/>
            <a:ext cx="3736157" cy="1143000"/>
          </a:xfrm>
        </p:spPr>
        <p:txBody>
          <a:bodyPr/>
          <a:lstStyle/>
          <a:p>
            <a:pPr algn="l"/>
            <a:r>
              <a:rPr lang="en-GB" sz="2800" b="1" dirty="0">
                <a:solidFill>
                  <a:srgbClr val="0070C0"/>
                </a:solidFill>
              </a:rPr>
              <a:t>DfE / SEN Updates; </a:t>
            </a:r>
            <a:r>
              <a:rPr lang="en-GB" sz="2800" b="1" i="1" dirty="0"/>
              <a:t>Julia Dean </a:t>
            </a:r>
            <a:br>
              <a:rPr lang="en-GB" sz="2800" b="1" i="1" dirty="0"/>
            </a:br>
            <a:r>
              <a:rPr lang="en-GB" sz="1800" b="1" i="1" dirty="0"/>
              <a:t>(SEN Service Manager)</a:t>
            </a:r>
          </a:p>
        </p:txBody>
      </p:sp>
      <p:pic>
        <p:nvPicPr>
          <p:cNvPr id="8" name="Picture 7">
            <a:extLst>
              <a:ext uri="{FF2B5EF4-FFF2-40B4-BE49-F238E27FC236}">
                <a16:creationId xmlns:a16="http://schemas.microsoft.com/office/drawing/2014/main" id="{0DEED4F3-0D0F-4F64-8512-8B8110A544F0}"/>
              </a:ext>
            </a:extLst>
          </p:cNvPr>
          <p:cNvPicPr>
            <a:picLocks noChangeAspect="1"/>
          </p:cNvPicPr>
          <p:nvPr/>
        </p:nvPicPr>
        <p:blipFill rotWithShape="1">
          <a:blip r:embed="rId3"/>
          <a:srcRect l="35335" t="23643" r="18969" b="15051"/>
          <a:stretch/>
        </p:blipFill>
        <p:spPr>
          <a:xfrm>
            <a:off x="820130" y="1159497"/>
            <a:ext cx="5988149" cy="4518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2233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7DBB-CC0E-4BD1-A3D9-AA574C983727}"/>
              </a:ext>
            </a:extLst>
          </p:cNvPr>
          <p:cNvSpPr>
            <a:spLocks noGrp="1"/>
          </p:cNvSpPr>
          <p:nvPr>
            <p:ph type="title"/>
          </p:nvPr>
        </p:nvSpPr>
        <p:spPr>
          <a:xfrm>
            <a:off x="6166883" y="1403499"/>
            <a:ext cx="5209954" cy="1711842"/>
          </a:xfrm>
        </p:spPr>
        <p:txBody>
          <a:bodyPr/>
          <a:lstStyle/>
          <a:p>
            <a:pPr algn="l"/>
            <a:br>
              <a:rPr lang="en-GB" sz="1800" dirty="0"/>
            </a:br>
            <a:endParaRPr lang="en-GB" sz="1800" dirty="0"/>
          </a:p>
        </p:txBody>
      </p:sp>
      <p:sp>
        <p:nvSpPr>
          <p:cNvPr id="8" name="TextBox 7">
            <a:extLst>
              <a:ext uri="{FF2B5EF4-FFF2-40B4-BE49-F238E27FC236}">
                <a16:creationId xmlns:a16="http://schemas.microsoft.com/office/drawing/2014/main" id="{9EA1E89D-FC34-4AD1-817F-BECD1801A414}"/>
              </a:ext>
            </a:extLst>
          </p:cNvPr>
          <p:cNvSpPr txBox="1"/>
          <p:nvPr/>
        </p:nvSpPr>
        <p:spPr>
          <a:xfrm>
            <a:off x="895546" y="169683"/>
            <a:ext cx="6023727" cy="584775"/>
          </a:xfrm>
          <a:prstGeom prst="rect">
            <a:avLst/>
          </a:prstGeom>
          <a:noFill/>
        </p:spPr>
        <p:txBody>
          <a:bodyPr wrap="square" rtlCol="0">
            <a:spAutoFit/>
          </a:bodyPr>
          <a:lstStyle/>
          <a:p>
            <a:r>
              <a:rPr lang="en-GB" sz="3200" b="1" dirty="0">
                <a:solidFill>
                  <a:srgbClr val="FFFF00"/>
                </a:solidFill>
              </a:rPr>
              <a:t>Reasonable Endeavours</a:t>
            </a:r>
          </a:p>
        </p:txBody>
      </p:sp>
      <p:sp>
        <p:nvSpPr>
          <p:cNvPr id="3" name="TextBox 2">
            <a:extLst>
              <a:ext uri="{FF2B5EF4-FFF2-40B4-BE49-F238E27FC236}">
                <a16:creationId xmlns:a16="http://schemas.microsoft.com/office/drawing/2014/main" id="{ECBE7D5C-4742-4793-A7C8-4636B72EEF54}"/>
              </a:ext>
            </a:extLst>
          </p:cNvPr>
          <p:cNvSpPr txBox="1"/>
          <p:nvPr/>
        </p:nvSpPr>
        <p:spPr>
          <a:xfrm>
            <a:off x="540947" y="1155881"/>
            <a:ext cx="10968342" cy="1200329"/>
          </a:xfrm>
          <a:prstGeom prst="rect">
            <a:avLst/>
          </a:prstGeom>
          <a:noFill/>
        </p:spPr>
        <p:txBody>
          <a:bodyPr wrap="square" rtlCol="0">
            <a:spAutoFit/>
          </a:bodyPr>
          <a:lstStyle/>
          <a:p>
            <a:r>
              <a:rPr lang="en-GB" b="1" dirty="0">
                <a:solidFill>
                  <a:srgbClr val="0070C0"/>
                </a:solidFill>
                <a:hlinkClick r:id="rId2"/>
              </a:rPr>
              <a:t>https://www.gov.uk/government/publications/changes-to-the-law-on-education-health-and-care-needs-assessments-and-plans-due-to-coronavirus</a:t>
            </a:r>
            <a:endParaRPr lang="en-GB" b="1" dirty="0">
              <a:solidFill>
                <a:srgbClr val="0070C0"/>
              </a:solidFill>
            </a:endParaRPr>
          </a:p>
          <a:p>
            <a:endParaRPr lang="en-GB" b="1" dirty="0">
              <a:solidFill>
                <a:srgbClr val="0070C0"/>
              </a:solidFill>
            </a:endParaRPr>
          </a:p>
          <a:p>
            <a:endParaRPr lang="en-GB" dirty="0"/>
          </a:p>
        </p:txBody>
      </p:sp>
      <p:pic>
        <p:nvPicPr>
          <p:cNvPr id="4" name="Picture 3">
            <a:extLst>
              <a:ext uri="{FF2B5EF4-FFF2-40B4-BE49-F238E27FC236}">
                <a16:creationId xmlns:a16="http://schemas.microsoft.com/office/drawing/2014/main" id="{97EA6D76-F9E1-42C1-AB46-DFD0E5FCE280}"/>
              </a:ext>
            </a:extLst>
          </p:cNvPr>
          <p:cNvPicPr>
            <a:picLocks noChangeAspect="1"/>
          </p:cNvPicPr>
          <p:nvPr/>
        </p:nvPicPr>
        <p:blipFill rotWithShape="1">
          <a:blip r:embed="rId3"/>
          <a:srcRect l="32242" t="16495" r="13557" b="27422"/>
          <a:stretch/>
        </p:blipFill>
        <p:spPr>
          <a:xfrm>
            <a:off x="540947" y="1900759"/>
            <a:ext cx="6608191" cy="384613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7DC3E4D-8DE2-40DD-B8E2-DBFC5B0F56BF}"/>
              </a:ext>
            </a:extLst>
          </p:cNvPr>
          <p:cNvSpPr txBox="1"/>
          <p:nvPr/>
        </p:nvSpPr>
        <p:spPr>
          <a:xfrm>
            <a:off x="7277493" y="1900759"/>
            <a:ext cx="4373560"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t>Feedback – Surveys, Phone calls</a:t>
            </a:r>
          </a:p>
          <a:p>
            <a:pPr marL="342900" indent="-342900">
              <a:buFont typeface="Arial" panose="020B0604020202020204" pitchFamily="34" charset="0"/>
              <a:buChar char="•"/>
            </a:pPr>
            <a:r>
              <a:rPr lang="en-GB" sz="2400" dirty="0"/>
              <a:t>Individualised, </a:t>
            </a:r>
            <a:r>
              <a:rPr lang="en-GB" sz="2400" u="sng" dirty="0"/>
              <a:t>not</a:t>
            </a:r>
            <a:r>
              <a:rPr lang="en-GB" sz="2400" dirty="0"/>
              <a:t> ‘Blanket’</a:t>
            </a:r>
          </a:p>
          <a:p>
            <a:pPr marL="342900" indent="-342900">
              <a:buFont typeface="Arial" panose="020B0604020202020204" pitchFamily="34" charset="0"/>
              <a:buChar char="•"/>
            </a:pPr>
            <a:r>
              <a:rPr lang="en-GB" sz="2400" dirty="0"/>
              <a:t>Record – Template</a:t>
            </a:r>
          </a:p>
          <a:p>
            <a:pPr marL="342900" indent="-342900">
              <a:buFont typeface="Arial" panose="020B0604020202020204" pitchFamily="34" charset="0"/>
              <a:buChar char="•"/>
            </a:pPr>
            <a:r>
              <a:rPr lang="en-GB" sz="2400" dirty="0"/>
              <a:t>Ideas / strategies?</a:t>
            </a:r>
          </a:p>
        </p:txBody>
      </p:sp>
    </p:spTree>
    <p:extLst>
      <p:ext uri="{BB962C8B-B14F-4D97-AF65-F5344CB8AC3E}">
        <p14:creationId xmlns:p14="http://schemas.microsoft.com/office/powerpoint/2010/main" val="13155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EA1E89D-FC34-4AD1-817F-BECD1801A414}"/>
              </a:ext>
            </a:extLst>
          </p:cNvPr>
          <p:cNvSpPr txBox="1"/>
          <p:nvPr/>
        </p:nvSpPr>
        <p:spPr>
          <a:xfrm>
            <a:off x="895547" y="169683"/>
            <a:ext cx="4336330" cy="584775"/>
          </a:xfrm>
          <a:prstGeom prst="rect">
            <a:avLst/>
          </a:prstGeom>
          <a:noFill/>
        </p:spPr>
        <p:txBody>
          <a:bodyPr wrap="square" rtlCol="0">
            <a:spAutoFit/>
          </a:bodyPr>
          <a:lstStyle/>
          <a:p>
            <a:r>
              <a:rPr lang="en-GB" sz="3200" b="1" dirty="0">
                <a:solidFill>
                  <a:srgbClr val="FFFF00"/>
                </a:solidFill>
              </a:rPr>
              <a:t>SEND Local Offer</a:t>
            </a:r>
          </a:p>
        </p:txBody>
      </p:sp>
      <p:sp>
        <p:nvSpPr>
          <p:cNvPr id="3" name="TextBox 2">
            <a:extLst>
              <a:ext uri="{FF2B5EF4-FFF2-40B4-BE49-F238E27FC236}">
                <a16:creationId xmlns:a16="http://schemas.microsoft.com/office/drawing/2014/main" id="{ECBE7D5C-4742-4793-A7C8-4636B72EEF54}"/>
              </a:ext>
            </a:extLst>
          </p:cNvPr>
          <p:cNvSpPr txBox="1"/>
          <p:nvPr/>
        </p:nvSpPr>
        <p:spPr>
          <a:xfrm>
            <a:off x="895547" y="1403499"/>
            <a:ext cx="7067952" cy="369332"/>
          </a:xfrm>
          <a:prstGeom prst="rect">
            <a:avLst/>
          </a:prstGeom>
          <a:noFill/>
        </p:spPr>
        <p:txBody>
          <a:bodyPr wrap="square" rtlCol="0">
            <a:spAutoFit/>
          </a:bodyPr>
          <a:lstStyle/>
          <a:p>
            <a:r>
              <a:rPr lang="en-GB" dirty="0"/>
              <a:t>		</a:t>
            </a:r>
          </a:p>
        </p:txBody>
      </p:sp>
      <p:pic>
        <p:nvPicPr>
          <p:cNvPr id="14" name="Picture 13">
            <a:extLst>
              <a:ext uri="{FF2B5EF4-FFF2-40B4-BE49-F238E27FC236}">
                <a16:creationId xmlns:a16="http://schemas.microsoft.com/office/drawing/2014/main" id="{B2E9573D-AA64-48C0-ACC6-8ABB663377EA}"/>
              </a:ext>
            </a:extLst>
          </p:cNvPr>
          <p:cNvPicPr>
            <a:picLocks noChangeAspect="1"/>
          </p:cNvPicPr>
          <p:nvPr/>
        </p:nvPicPr>
        <p:blipFill rotWithShape="1">
          <a:blip r:embed="rId2"/>
          <a:srcRect l="10389" t="12233" r="11441" b="10653"/>
          <a:stretch/>
        </p:blipFill>
        <p:spPr>
          <a:xfrm>
            <a:off x="895547" y="1213715"/>
            <a:ext cx="7984503" cy="4430570"/>
          </a:xfrm>
          <a:prstGeom prst="rect">
            <a:avLst/>
          </a:prstGeom>
          <a:ln>
            <a:noFill/>
          </a:ln>
          <a:effectLst>
            <a:outerShdw blurRad="292100" dist="139700" dir="2700000" algn="tl" rotWithShape="0">
              <a:srgbClr val="333333">
                <a:alpha val="65000"/>
              </a:srgbClr>
            </a:outerShdw>
          </a:effectLst>
        </p:spPr>
      </p:pic>
      <p:sp>
        <p:nvSpPr>
          <p:cNvPr id="18" name="Oval 17">
            <a:extLst>
              <a:ext uri="{FF2B5EF4-FFF2-40B4-BE49-F238E27FC236}">
                <a16:creationId xmlns:a16="http://schemas.microsoft.com/office/drawing/2014/main" id="{13EF0111-CF85-4B55-9E95-626C3E4210A2}"/>
              </a:ext>
            </a:extLst>
          </p:cNvPr>
          <p:cNvSpPr/>
          <p:nvPr/>
        </p:nvSpPr>
        <p:spPr bwMode="auto">
          <a:xfrm>
            <a:off x="3465922" y="3266170"/>
            <a:ext cx="2630078" cy="1711842"/>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ヒラギノ角ゴ Pro W3" pitchFamily="16" charset="-128"/>
            </a:endParaRPr>
          </a:p>
        </p:txBody>
      </p:sp>
    </p:spTree>
    <p:extLst>
      <p:ext uri="{BB962C8B-B14F-4D97-AF65-F5344CB8AC3E}">
        <p14:creationId xmlns:p14="http://schemas.microsoft.com/office/powerpoint/2010/main" val="2182116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7DBB-CC0E-4BD1-A3D9-AA574C983727}"/>
              </a:ext>
            </a:extLst>
          </p:cNvPr>
          <p:cNvSpPr>
            <a:spLocks noGrp="1"/>
          </p:cNvSpPr>
          <p:nvPr>
            <p:ph type="title"/>
          </p:nvPr>
        </p:nvSpPr>
        <p:spPr>
          <a:xfrm>
            <a:off x="6166883" y="1403499"/>
            <a:ext cx="5209954" cy="1711842"/>
          </a:xfrm>
        </p:spPr>
        <p:txBody>
          <a:bodyPr/>
          <a:lstStyle/>
          <a:p>
            <a:pPr algn="l"/>
            <a:br>
              <a:rPr lang="en-GB" sz="1800"/>
            </a:br>
            <a:endParaRPr lang="en-GB" sz="1800" dirty="0"/>
          </a:p>
        </p:txBody>
      </p:sp>
      <p:sp>
        <p:nvSpPr>
          <p:cNvPr id="8" name="TextBox 7">
            <a:extLst>
              <a:ext uri="{FF2B5EF4-FFF2-40B4-BE49-F238E27FC236}">
                <a16:creationId xmlns:a16="http://schemas.microsoft.com/office/drawing/2014/main" id="{9EA1E89D-FC34-4AD1-817F-BECD1801A414}"/>
              </a:ext>
            </a:extLst>
          </p:cNvPr>
          <p:cNvSpPr txBox="1"/>
          <p:nvPr/>
        </p:nvSpPr>
        <p:spPr>
          <a:xfrm>
            <a:off x="895547" y="169683"/>
            <a:ext cx="4336330" cy="584775"/>
          </a:xfrm>
          <a:prstGeom prst="rect">
            <a:avLst/>
          </a:prstGeom>
          <a:noFill/>
        </p:spPr>
        <p:txBody>
          <a:bodyPr wrap="square" rtlCol="0">
            <a:spAutoFit/>
          </a:bodyPr>
          <a:lstStyle/>
          <a:p>
            <a:r>
              <a:rPr lang="en-GB" sz="3200" b="1">
                <a:solidFill>
                  <a:srgbClr val="FFFF00"/>
                </a:solidFill>
              </a:rPr>
              <a:t>SEND Local Offer</a:t>
            </a:r>
            <a:endParaRPr lang="en-GB" sz="3200" b="1" dirty="0">
              <a:solidFill>
                <a:srgbClr val="FFFF00"/>
              </a:solidFill>
            </a:endParaRPr>
          </a:p>
        </p:txBody>
      </p:sp>
      <p:sp>
        <p:nvSpPr>
          <p:cNvPr id="3" name="TextBox 2">
            <a:extLst>
              <a:ext uri="{FF2B5EF4-FFF2-40B4-BE49-F238E27FC236}">
                <a16:creationId xmlns:a16="http://schemas.microsoft.com/office/drawing/2014/main" id="{ECBE7D5C-4742-4793-A7C8-4636B72EEF54}"/>
              </a:ext>
            </a:extLst>
          </p:cNvPr>
          <p:cNvSpPr txBox="1"/>
          <p:nvPr/>
        </p:nvSpPr>
        <p:spPr>
          <a:xfrm>
            <a:off x="895547" y="1403499"/>
            <a:ext cx="7067952" cy="369332"/>
          </a:xfrm>
          <a:prstGeom prst="rect">
            <a:avLst/>
          </a:prstGeom>
          <a:noFill/>
        </p:spPr>
        <p:txBody>
          <a:bodyPr wrap="square" rtlCol="0">
            <a:spAutoFit/>
          </a:bodyPr>
          <a:lstStyle/>
          <a:p>
            <a:r>
              <a:rPr lang="en-GB" dirty="0"/>
              <a:t>		</a:t>
            </a:r>
          </a:p>
        </p:txBody>
      </p:sp>
      <p:pic>
        <p:nvPicPr>
          <p:cNvPr id="12" name="Picture 11">
            <a:extLst>
              <a:ext uri="{FF2B5EF4-FFF2-40B4-BE49-F238E27FC236}">
                <a16:creationId xmlns:a16="http://schemas.microsoft.com/office/drawing/2014/main" id="{E8EBE954-30B7-4914-8CC8-3CC356C5BF1F}"/>
              </a:ext>
            </a:extLst>
          </p:cNvPr>
          <p:cNvPicPr>
            <a:picLocks noChangeAspect="1"/>
          </p:cNvPicPr>
          <p:nvPr/>
        </p:nvPicPr>
        <p:blipFill rotWithShape="1">
          <a:blip r:embed="rId2"/>
          <a:srcRect l="10283" t="12509" r="11702" b="5841"/>
          <a:stretch/>
        </p:blipFill>
        <p:spPr>
          <a:xfrm>
            <a:off x="1665583" y="1107797"/>
            <a:ext cx="9191135" cy="5410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214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7DBB-CC0E-4BD1-A3D9-AA574C983727}"/>
              </a:ext>
            </a:extLst>
          </p:cNvPr>
          <p:cNvSpPr>
            <a:spLocks noGrp="1"/>
          </p:cNvSpPr>
          <p:nvPr>
            <p:ph type="title"/>
          </p:nvPr>
        </p:nvSpPr>
        <p:spPr>
          <a:xfrm>
            <a:off x="6166883" y="1403499"/>
            <a:ext cx="5209954" cy="1711842"/>
          </a:xfrm>
        </p:spPr>
        <p:txBody>
          <a:bodyPr/>
          <a:lstStyle/>
          <a:p>
            <a:pPr algn="l"/>
            <a:br>
              <a:rPr lang="en-GB" sz="1800"/>
            </a:br>
            <a:endParaRPr lang="en-GB" sz="1800" dirty="0"/>
          </a:p>
        </p:txBody>
      </p:sp>
      <p:sp>
        <p:nvSpPr>
          <p:cNvPr id="8" name="TextBox 7">
            <a:extLst>
              <a:ext uri="{FF2B5EF4-FFF2-40B4-BE49-F238E27FC236}">
                <a16:creationId xmlns:a16="http://schemas.microsoft.com/office/drawing/2014/main" id="{9EA1E89D-FC34-4AD1-817F-BECD1801A414}"/>
              </a:ext>
            </a:extLst>
          </p:cNvPr>
          <p:cNvSpPr txBox="1"/>
          <p:nvPr/>
        </p:nvSpPr>
        <p:spPr>
          <a:xfrm>
            <a:off x="895547" y="169683"/>
            <a:ext cx="4336330" cy="584775"/>
          </a:xfrm>
          <a:prstGeom prst="rect">
            <a:avLst/>
          </a:prstGeom>
          <a:noFill/>
        </p:spPr>
        <p:txBody>
          <a:bodyPr wrap="square" rtlCol="0">
            <a:spAutoFit/>
          </a:bodyPr>
          <a:lstStyle/>
          <a:p>
            <a:r>
              <a:rPr lang="en-GB" sz="3200" b="1">
                <a:solidFill>
                  <a:srgbClr val="FFFF00"/>
                </a:solidFill>
              </a:rPr>
              <a:t>SEN Team Updates</a:t>
            </a:r>
            <a:endParaRPr lang="en-GB" sz="3200" b="1" dirty="0">
              <a:solidFill>
                <a:srgbClr val="FFFF00"/>
              </a:solidFill>
            </a:endParaRPr>
          </a:p>
        </p:txBody>
      </p:sp>
      <p:sp>
        <p:nvSpPr>
          <p:cNvPr id="3" name="TextBox 2">
            <a:extLst>
              <a:ext uri="{FF2B5EF4-FFF2-40B4-BE49-F238E27FC236}">
                <a16:creationId xmlns:a16="http://schemas.microsoft.com/office/drawing/2014/main" id="{ECBE7D5C-4742-4793-A7C8-4636B72EEF54}"/>
              </a:ext>
            </a:extLst>
          </p:cNvPr>
          <p:cNvSpPr txBox="1"/>
          <p:nvPr/>
        </p:nvSpPr>
        <p:spPr>
          <a:xfrm>
            <a:off x="895547" y="1403499"/>
            <a:ext cx="7067952" cy="3816429"/>
          </a:xfrm>
          <a:prstGeom prst="rect">
            <a:avLst/>
          </a:prstGeom>
          <a:noFill/>
        </p:spPr>
        <p:txBody>
          <a:bodyPr wrap="square" rtlCol="0">
            <a:spAutoFit/>
          </a:bodyPr>
          <a:lstStyle/>
          <a:p>
            <a:r>
              <a:rPr lang="en-GB" sz="2400" b="1" dirty="0">
                <a:solidFill>
                  <a:srgbClr val="0070C0"/>
                </a:solidFill>
              </a:rPr>
              <a:t>SEN Team Staff Changes;</a:t>
            </a:r>
          </a:p>
          <a:p>
            <a:endParaRPr lang="en-GB" sz="2000" dirty="0"/>
          </a:p>
          <a:p>
            <a:pPr marL="285750" indent="-285750">
              <a:buFont typeface="Arial" panose="020B0604020202020204" pitchFamily="34" charset="0"/>
              <a:buChar char="•"/>
            </a:pPr>
            <a:r>
              <a:rPr lang="en-GB" sz="2000" dirty="0"/>
              <a:t>Sam Edwards – SEN Team Manager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Gemma Breckell - returned from Maternity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Annual Review Officers – Tracey Newell / Kay Wilson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SEN Case Manager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Looking to appoint two SEN Case Co-ordinators</a:t>
            </a:r>
            <a:r>
              <a:rPr lang="en-GB" dirty="0"/>
              <a:t>		</a:t>
            </a:r>
          </a:p>
        </p:txBody>
      </p:sp>
      <p:pic>
        <p:nvPicPr>
          <p:cNvPr id="11" name="Picture 10">
            <a:extLst>
              <a:ext uri="{FF2B5EF4-FFF2-40B4-BE49-F238E27FC236}">
                <a16:creationId xmlns:a16="http://schemas.microsoft.com/office/drawing/2014/main" id="{B1C8D19B-08DD-43B9-9EAC-C19EDCCC1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5474" y="1403499"/>
            <a:ext cx="3281363" cy="3266779"/>
          </a:xfrm>
          <a:prstGeom prst="rect">
            <a:avLst/>
          </a:prstGeom>
        </p:spPr>
      </p:pic>
    </p:spTree>
    <p:extLst>
      <p:ext uri="{BB962C8B-B14F-4D97-AF65-F5344CB8AC3E}">
        <p14:creationId xmlns:p14="http://schemas.microsoft.com/office/powerpoint/2010/main" val="388750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7DBB-CC0E-4BD1-A3D9-AA574C983727}"/>
              </a:ext>
            </a:extLst>
          </p:cNvPr>
          <p:cNvSpPr>
            <a:spLocks noGrp="1"/>
          </p:cNvSpPr>
          <p:nvPr>
            <p:ph type="title"/>
          </p:nvPr>
        </p:nvSpPr>
        <p:spPr>
          <a:xfrm>
            <a:off x="6166883" y="1403499"/>
            <a:ext cx="5209954" cy="1711842"/>
          </a:xfrm>
        </p:spPr>
        <p:txBody>
          <a:bodyPr/>
          <a:lstStyle/>
          <a:p>
            <a:pPr algn="l"/>
            <a:br>
              <a:rPr lang="en-GB" sz="1800" dirty="0"/>
            </a:br>
            <a:endParaRPr lang="en-GB" sz="1800" dirty="0"/>
          </a:p>
        </p:txBody>
      </p:sp>
      <p:sp>
        <p:nvSpPr>
          <p:cNvPr id="8" name="TextBox 7">
            <a:extLst>
              <a:ext uri="{FF2B5EF4-FFF2-40B4-BE49-F238E27FC236}">
                <a16:creationId xmlns:a16="http://schemas.microsoft.com/office/drawing/2014/main" id="{9EA1E89D-FC34-4AD1-817F-BECD1801A414}"/>
              </a:ext>
            </a:extLst>
          </p:cNvPr>
          <p:cNvSpPr txBox="1"/>
          <p:nvPr/>
        </p:nvSpPr>
        <p:spPr>
          <a:xfrm>
            <a:off x="895547" y="169683"/>
            <a:ext cx="4336330" cy="584775"/>
          </a:xfrm>
          <a:prstGeom prst="rect">
            <a:avLst/>
          </a:prstGeom>
          <a:noFill/>
        </p:spPr>
        <p:txBody>
          <a:bodyPr wrap="square" rtlCol="0">
            <a:spAutoFit/>
          </a:bodyPr>
          <a:lstStyle/>
          <a:p>
            <a:r>
              <a:rPr lang="en-GB" sz="3200" b="1" dirty="0">
                <a:solidFill>
                  <a:srgbClr val="FFFF00"/>
                </a:solidFill>
              </a:rPr>
              <a:t>SEN Team Updates</a:t>
            </a:r>
          </a:p>
        </p:txBody>
      </p:sp>
      <p:sp>
        <p:nvSpPr>
          <p:cNvPr id="3" name="TextBox 2">
            <a:extLst>
              <a:ext uri="{FF2B5EF4-FFF2-40B4-BE49-F238E27FC236}">
                <a16:creationId xmlns:a16="http://schemas.microsoft.com/office/drawing/2014/main" id="{ECBE7D5C-4742-4793-A7C8-4636B72EEF54}"/>
              </a:ext>
            </a:extLst>
          </p:cNvPr>
          <p:cNvSpPr txBox="1"/>
          <p:nvPr/>
        </p:nvSpPr>
        <p:spPr>
          <a:xfrm>
            <a:off x="540947" y="1338325"/>
            <a:ext cx="10968342" cy="3139321"/>
          </a:xfrm>
          <a:prstGeom prst="rect">
            <a:avLst/>
          </a:prstGeom>
          <a:noFill/>
        </p:spPr>
        <p:txBody>
          <a:bodyPr wrap="square" rtlCol="0">
            <a:spAutoFit/>
          </a:bodyPr>
          <a:lstStyle/>
          <a:p>
            <a:r>
              <a:rPr lang="en-GB" dirty="0">
                <a:solidFill>
                  <a:srgbClr val="0070C0"/>
                </a:solidFill>
              </a:rPr>
              <a:t>‘</a:t>
            </a:r>
            <a:r>
              <a:rPr lang="en-GB" b="1" dirty="0">
                <a:solidFill>
                  <a:srgbClr val="0070C0"/>
                </a:solidFill>
              </a:rPr>
              <a:t>Focus on SEND Newsletter’ </a:t>
            </a:r>
          </a:p>
          <a:p>
            <a:r>
              <a:rPr lang="en-GB" b="1" dirty="0"/>
              <a:t>			</a:t>
            </a:r>
            <a:r>
              <a:rPr lang="en-GB" dirty="0"/>
              <a:t>released last week, sent to schools, also available on the </a:t>
            </a:r>
            <a:r>
              <a:rPr lang="en-GB" b="1" dirty="0"/>
              <a:t>SEND Local Offer</a:t>
            </a:r>
          </a:p>
          <a:p>
            <a:endParaRPr lang="en-GB" dirty="0"/>
          </a:p>
          <a:p>
            <a:r>
              <a:rPr lang="en-GB" dirty="0"/>
              <a:t>			Regular SEN updates circulated through the Headteacher emails to school</a:t>
            </a:r>
          </a:p>
          <a:p>
            <a:endParaRPr lang="en-GB" dirty="0"/>
          </a:p>
          <a:p>
            <a:r>
              <a:rPr lang="en-GB" b="1" dirty="0">
                <a:solidFill>
                  <a:srgbClr val="0070C0"/>
                </a:solidFill>
              </a:rPr>
              <a:t>Risk Assessments:</a:t>
            </a:r>
            <a:r>
              <a:rPr lang="en-GB" dirty="0"/>
              <a:t>	Up-date regularly, </a:t>
            </a:r>
          </a:p>
          <a:p>
            <a:r>
              <a:rPr lang="en-GB" dirty="0"/>
              <a:t>			All SEN children are entitled to a place</a:t>
            </a:r>
          </a:p>
          <a:p>
            <a:endParaRPr lang="en-GB" dirty="0"/>
          </a:p>
          <a:p>
            <a:endParaRPr lang="en-GB" dirty="0"/>
          </a:p>
          <a:p>
            <a:r>
              <a:rPr lang="en-GB" b="1" dirty="0">
                <a:solidFill>
                  <a:srgbClr val="0070C0"/>
                </a:solidFill>
              </a:rPr>
              <a:t>Local Area Inspection </a:t>
            </a:r>
            <a:r>
              <a:rPr lang="en-GB" dirty="0"/>
              <a:t>	Written Statement of Action  - 6 points</a:t>
            </a:r>
          </a:p>
          <a:p>
            <a:endParaRPr lang="en-GB" dirty="0"/>
          </a:p>
        </p:txBody>
      </p:sp>
    </p:spTree>
    <p:extLst>
      <p:ext uri="{BB962C8B-B14F-4D97-AF65-F5344CB8AC3E}">
        <p14:creationId xmlns:p14="http://schemas.microsoft.com/office/powerpoint/2010/main" val="957822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7DBB-CC0E-4BD1-A3D9-AA574C983727}"/>
              </a:ext>
            </a:extLst>
          </p:cNvPr>
          <p:cNvSpPr>
            <a:spLocks noGrp="1"/>
          </p:cNvSpPr>
          <p:nvPr>
            <p:ph type="title"/>
          </p:nvPr>
        </p:nvSpPr>
        <p:spPr>
          <a:xfrm>
            <a:off x="6166883" y="1403499"/>
            <a:ext cx="5209954" cy="1711842"/>
          </a:xfrm>
        </p:spPr>
        <p:txBody>
          <a:bodyPr/>
          <a:lstStyle/>
          <a:p>
            <a:pPr algn="l"/>
            <a:br>
              <a:rPr lang="en-GB" sz="1800" dirty="0"/>
            </a:br>
            <a:endParaRPr lang="en-GB" sz="1800" dirty="0"/>
          </a:p>
        </p:txBody>
      </p:sp>
      <p:sp>
        <p:nvSpPr>
          <p:cNvPr id="8" name="TextBox 7">
            <a:extLst>
              <a:ext uri="{FF2B5EF4-FFF2-40B4-BE49-F238E27FC236}">
                <a16:creationId xmlns:a16="http://schemas.microsoft.com/office/drawing/2014/main" id="{9EA1E89D-FC34-4AD1-817F-BECD1801A414}"/>
              </a:ext>
            </a:extLst>
          </p:cNvPr>
          <p:cNvSpPr txBox="1"/>
          <p:nvPr/>
        </p:nvSpPr>
        <p:spPr>
          <a:xfrm>
            <a:off x="895547" y="169683"/>
            <a:ext cx="4336330" cy="584775"/>
          </a:xfrm>
          <a:prstGeom prst="rect">
            <a:avLst/>
          </a:prstGeom>
          <a:noFill/>
        </p:spPr>
        <p:txBody>
          <a:bodyPr wrap="square" rtlCol="0">
            <a:spAutoFit/>
          </a:bodyPr>
          <a:lstStyle/>
          <a:p>
            <a:r>
              <a:rPr lang="en-GB" sz="3200" b="1" dirty="0">
                <a:solidFill>
                  <a:srgbClr val="FFFF00"/>
                </a:solidFill>
              </a:rPr>
              <a:t>SEN Team Updates</a:t>
            </a:r>
          </a:p>
        </p:txBody>
      </p:sp>
      <p:sp>
        <p:nvSpPr>
          <p:cNvPr id="3" name="TextBox 2">
            <a:extLst>
              <a:ext uri="{FF2B5EF4-FFF2-40B4-BE49-F238E27FC236}">
                <a16:creationId xmlns:a16="http://schemas.microsoft.com/office/drawing/2014/main" id="{ECBE7D5C-4742-4793-A7C8-4636B72EEF54}"/>
              </a:ext>
            </a:extLst>
          </p:cNvPr>
          <p:cNvSpPr txBox="1"/>
          <p:nvPr/>
        </p:nvSpPr>
        <p:spPr>
          <a:xfrm>
            <a:off x="540947" y="1338325"/>
            <a:ext cx="10968342" cy="4524315"/>
          </a:xfrm>
          <a:prstGeom prst="rect">
            <a:avLst/>
          </a:prstGeom>
          <a:noFill/>
        </p:spPr>
        <p:txBody>
          <a:bodyPr wrap="square" rtlCol="0">
            <a:spAutoFit/>
          </a:bodyPr>
          <a:lstStyle/>
          <a:p>
            <a:r>
              <a:rPr lang="en-GB" b="1" dirty="0">
                <a:solidFill>
                  <a:srgbClr val="0070C0"/>
                </a:solidFill>
              </a:rPr>
              <a:t>Annual Reviews </a:t>
            </a:r>
            <a:r>
              <a:rPr lang="en-GB" dirty="0"/>
              <a:t>		Focus on timely response </a:t>
            </a:r>
          </a:p>
          <a:p>
            <a:r>
              <a:rPr lang="en-GB" dirty="0"/>
              <a:t>			Continue to conduct AR’s within time frame – statutory expectation</a:t>
            </a:r>
          </a:p>
          <a:p>
            <a:r>
              <a:rPr lang="en-GB" dirty="0"/>
              <a:t>			SEN Team representation / ‘virtual attendance’ </a:t>
            </a:r>
          </a:p>
          <a:p>
            <a:endParaRPr lang="en-GB" dirty="0"/>
          </a:p>
          <a:p>
            <a:r>
              <a:rPr lang="en-GB" b="1" dirty="0">
                <a:solidFill>
                  <a:srgbClr val="0070C0"/>
                </a:solidFill>
              </a:rPr>
              <a:t>SEN Support / GSP</a:t>
            </a:r>
            <a:r>
              <a:rPr lang="en-GB" dirty="0"/>
              <a:t>	Updated guidance and paperwork. Share next network meetings</a:t>
            </a:r>
          </a:p>
          <a:p>
            <a:endParaRPr lang="en-GB" dirty="0"/>
          </a:p>
          <a:p>
            <a:r>
              <a:rPr lang="en-GB" b="1" dirty="0">
                <a:solidFill>
                  <a:srgbClr val="0070C0"/>
                </a:solidFill>
              </a:rPr>
              <a:t>Specialist Equipment – regular servicing requirement</a:t>
            </a:r>
            <a:endParaRPr lang="en-GB" dirty="0">
              <a:solidFill>
                <a:srgbClr val="0070C0"/>
              </a:solidFill>
            </a:endParaRPr>
          </a:p>
          <a:p>
            <a:r>
              <a:rPr lang="en-GB" dirty="0"/>
              <a:t> </a:t>
            </a:r>
          </a:p>
          <a:p>
            <a:r>
              <a:rPr lang="en-GB" dirty="0"/>
              <a:t>During the period that schools are only open to vulnerable pupils or those with EHCP’s – it is important that the regular servicing of equipment is maintained.  The Health and Safety Executive (HSE) has indicated that all servicing should be adhered to even in the current times. Please can I ask that if you have any equipment that is close to reaching the service date you ensure that this is followed up as appropriate.  I understand that the pupil who is supported by the equipment may not currently be accessing school, but by the service taking place when due it will ensure that the equipment is safe to be used on their return.</a:t>
            </a:r>
          </a:p>
          <a:p>
            <a:endParaRPr lang="en-GB" dirty="0"/>
          </a:p>
        </p:txBody>
      </p:sp>
    </p:spTree>
    <p:extLst>
      <p:ext uri="{BB962C8B-B14F-4D97-AF65-F5344CB8AC3E}">
        <p14:creationId xmlns:p14="http://schemas.microsoft.com/office/powerpoint/2010/main" val="318217374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12108</TotalTime>
  <Words>145</Words>
  <Application>Microsoft Office PowerPoint</Application>
  <PresentationFormat>Widescreen</PresentationFormat>
  <Paragraphs>69</Paragraphs>
  <Slides>10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ヒラギノ角ゴ Pro W3</vt:lpstr>
      <vt:lpstr>Blank Presentation</vt:lpstr>
      <vt:lpstr>1_Blank Presentation</vt:lpstr>
      <vt:lpstr>Shropshire SENCO Network Meeting June 2020</vt:lpstr>
      <vt:lpstr> </vt:lpstr>
      <vt:lpstr>DfE / SEN Updates; Julia Dean  (SEN Service Manager)</vt:lpstr>
      <vt:lpstr> </vt:lpstr>
      <vt:lpstr>PowerPoint Presentation</vt:lpstr>
      <vt:lpstr> </vt:lpstr>
      <vt:lpstr> </vt:lpstr>
      <vt:lpstr> </vt:lpstr>
      <vt:lpstr> </vt:lpstr>
      <vt:lpstr> </vt:lpstr>
    </vt:vector>
  </TitlesOfParts>
  <Company>Shropshire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SEN?</dc:title>
  <dc:creator>Julia Dean</dc:creator>
  <cp:lastModifiedBy>cc145936</cp:lastModifiedBy>
  <cp:revision>133</cp:revision>
  <cp:lastPrinted>2017-10-05T11:22:28Z</cp:lastPrinted>
  <dcterms:created xsi:type="dcterms:W3CDTF">2017-05-09T20:48:49Z</dcterms:created>
  <dcterms:modified xsi:type="dcterms:W3CDTF">2020-06-10T13:13:43Z</dcterms:modified>
</cp:coreProperties>
</file>