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3"/>
  </p:notesMasterIdLst>
  <p:handoutMasterIdLst>
    <p:handoutMasterId r:id="rId34"/>
  </p:handoutMasterIdLst>
  <p:sldIdLst>
    <p:sldId id="370" r:id="rId5"/>
    <p:sldId id="733" r:id="rId6"/>
    <p:sldId id="682" r:id="rId7"/>
    <p:sldId id="753" r:id="rId8"/>
    <p:sldId id="758" r:id="rId9"/>
    <p:sldId id="759" r:id="rId10"/>
    <p:sldId id="752" r:id="rId11"/>
    <p:sldId id="684" r:id="rId12"/>
    <p:sldId id="735" r:id="rId13"/>
    <p:sldId id="694" r:id="rId14"/>
    <p:sldId id="755" r:id="rId15"/>
    <p:sldId id="739" r:id="rId16"/>
    <p:sldId id="688" r:id="rId17"/>
    <p:sldId id="756" r:id="rId18"/>
    <p:sldId id="687" r:id="rId19"/>
    <p:sldId id="757" r:id="rId20"/>
    <p:sldId id="721" r:id="rId21"/>
    <p:sldId id="724" r:id="rId22"/>
    <p:sldId id="722" r:id="rId23"/>
    <p:sldId id="698" r:id="rId24"/>
    <p:sldId id="723" r:id="rId25"/>
    <p:sldId id="741" r:id="rId26"/>
    <p:sldId id="742" r:id="rId27"/>
    <p:sldId id="743" r:id="rId28"/>
    <p:sldId id="691" r:id="rId29"/>
    <p:sldId id="749" r:id="rId30"/>
    <p:sldId id="734" r:id="rId31"/>
    <p:sldId id="590" r:id="rId32"/>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90" autoAdjust="0"/>
  </p:normalViewPr>
  <p:slideViewPr>
    <p:cSldViewPr showGuides="1">
      <p:cViewPr varScale="1">
        <p:scale>
          <a:sx n="63" d="100"/>
          <a:sy n="63" d="100"/>
        </p:scale>
        <p:origin x="1328" y="64"/>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61" d="100"/>
          <a:sy n="61" d="100"/>
        </p:scale>
        <p:origin x="2682" y="48"/>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687" y="9519286"/>
            <a:ext cx="1128096" cy="501016"/>
          </a:xfrm>
          <a:prstGeom prst="rect">
            <a:avLst/>
          </a:prstGeom>
        </p:spPr>
        <p:txBody>
          <a:bodyPr vert="horz" lIns="92300" tIns="46150" rIns="92300" bIns="46150" rtlCol="0"/>
          <a:lstStyle>
            <a:lvl1pPr algn="r">
              <a:defRPr sz="1200"/>
            </a:lvl1pPr>
          </a:lstStyle>
          <a:p>
            <a:pPr algn="l"/>
            <a:fld id="{63D1F4A6-7DD5-42E4-9750-A8709F395147}" type="datetimeFigureOut">
              <a:rPr lang="en-GB" smtClean="0"/>
              <a:pPr algn="l"/>
              <a:t>10/06/2020</a:t>
            </a:fld>
            <a:endParaRPr lang="en-GB" dirty="0"/>
          </a:p>
        </p:txBody>
      </p:sp>
      <p:sp>
        <p:nvSpPr>
          <p:cNvPr id="4" name="Footer Placeholder 3"/>
          <p:cNvSpPr>
            <a:spLocks noGrp="1"/>
          </p:cNvSpPr>
          <p:nvPr>
            <p:ph type="ftr" sz="quarter" idx="2"/>
          </p:nvPr>
        </p:nvSpPr>
        <p:spPr>
          <a:xfrm>
            <a:off x="1274158" y="9519286"/>
            <a:ext cx="4918262" cy="501016"/>
          </a:xfrm>
          <a:prstGeom prst="rect">
            <a:avLst/>
          </a:prstGeom>
        </p:spPr>
        <p:txBody>
          <a:bodyPr vert="horz" lIns="92300" tIns="46150" rIns="92300" bIns="4615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337071" y="9517546"/>
            <a:ext cx="549499" cy="501016"/>
          </a:xfrm>
          <a:prstGeom prst="rect">
            <a:avLst/>
          </a:prstGeom>
        </p:spPr>
        <p:txBody>
          <a:bodyPr vert="horz" lIns="92300" tIns="46150" rIns="92300" bIns="46150" rtlCol="0" anchor="t" anchorCtr="0"/>
          <a:lstStyle>
            <a:lvl1pPr algn="r">
              <a:defRPr sz="1200"/>
            </a:lvl1pPr>
          </a:lstStyle>
          <a:p>
            <a:fld id="{C5ABB7FA-2627-47C9-9258-FDF90D155C04}" type="slidenum">
              <a:rPr lang="en-GB" smtClean="0"/>
              <a:t>‹#›</a:t>
            </a:fld>
            <a:endParaRPr lang="en-GB" dirty="0"/>
          </a:p>
        </p:txBody>
      </p:sp>
      <p:sp>
        <p:nvSpPr>
          <p:cNvPr id="7" name="Header Placeholder 6"/>
          <p:cNvSpPr>
            <a:spLocks noGrp="1"/>
          </p:cNvSpPr>
          <p:nvPr>
            <p:ph type="hdr" sz="quarter"/>
          </p:nvPr>
        </p:nvSpPr>
        <p:spPr>
          <a:xfrm>
            <a:off x="1563640" y="196717"/>
            <a:ext cx="4773430" cy="552361"/>
          </a:xfrm>
          <a:prstGeom prst="rect">
            <a:avLst/>
          </a:prstGeom>
        </p:spPr>
        <p:txBody>
          <a:bodyPr vert="horz" lIns="92300" tIns="46150" rIns="92300" bIns="4615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471" y="196716"/>
            <a:ext cx="867896" cy="55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46088" y="274638"/>
            <a:ext cx="5921375" cy="4440237"/>
          </a:xfrm>
          <a:prstGeom prst="rect">
            <a:avLst/>
          </a:prstGeom>
          <a:noFill/>
          <a:ln w="12700">
            <a:solidFill>
              <a:prstClr val="black"/>
            </a:solidFill>
          </a:ln>
        </p:spPr>
        <p:txBody>
          <a:bodyPr vert="horz" lIns="92300" tIns="46150" rIns="92300" bIns="46150" rtlCol="0" anchor="ctr"/>
          <a:lstStyle/>
          <a:p>
            <a:endParaRPr lang="en-GB" dirty="0"/>
          </a:p>
        </p:txBody>
      </p:sp>
      <p:sp>
        <p:nvSpPr>
          <p:cNvPr id="5" name="Notes Placeholder 4"/>
          <p:cNvSpPr>
            <a:spLocks noGrp="1"/>
          </p:cNvSpPr>
          <p:nvPr>
            <p:ph type="body" sz="quarter" idx="3"/>
          </p:nvPr>
        </p:nvSpPr>
        <p:spPr>
          <a:xfrm>
            <a:off x="695743" y="4759645"/>
            <a:ext cx="5424353" cy="4509135"/>
          </a:xfrm>
          <a:prstGeom prst="rect">
            <a:avLst/>
          </a:prstGeom>
        </p:spPr>
        <p:txBody>
          <a:bodyPr vert="horz" lIns="92300" tIns="46150" rIns="92300" bIns="4615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2"/>
          <p:cNvSpPr>
            <a:spLocks noGrp="1"/>
          </p:cNvSpPr>
          <p:nvPr>
            <p:ph type="dt" sz="quarter" idx="1"/>
          </p:nvPr>
        </p:nvSpPr>
        <p:spPr>
          <a:xfrm>
            <a:off x="-20687" y="9519286"/>
            <a:ext cx="1128096" cy="501016"/>
          </a:xfrm>
          <a:prstGeom prst="rect">
            <a:avLst/>
          </a:prstGeom>
        </p:spPr>
        <p:txBody>
          <a:bodyPr vert="horz" lIns="92300" tIns="46150" rIns="92300" bIns="46150" rtlCol="0"/>
          <a:lstStyle>
            <a:lvl1pPr algn="r">
              <a:defRPr sz="1200"/>
            </a:lvl1pPr>
          </a:lstStyle>
          <a:p>
            <a:pPr algn="l"/>
            <a:fld id="{63D1F4A6-7DD5-42E4-9750-A8709F395147}" type="datetimeFigureOut">
              <a:rPr lang="en-GB" smtClean="0"/>
              <a:pPr algn="l"/>
              <a:t>09/06/2020</a:t>
            </a:fld>
            <a:endParaRPr lang="en-GB" dirty="0"/>
          </a:p>
        </p:txBody>
      </p:sp>
      <p:sp>
        <p:nvSpPr>
          <p:cNvPr id="9" name="Footer Placeholder 3"/>
          <p:cNvSpPr>
            <a:spLocks noGrp="1"/>
          </p:cNvSpPr>
          <p:nvPr>
            <p:ph type="ftr" sz="quarter" idx="4"/>
          </p:nvPr>
        </p:nvSpPr>
        <p:spPr>
          <a:xfrm>
            <a:off x="1274158" y="9519286"/>
            <a:ext cx="4918262" cy="501016"/>
          </a:xfrm>
          <a:prstGeom prst="rect">
            <a:avLst/>
          </a:prstGeom>
        </p:spPr>
        <p:txBody>
          <a:bodyPr vert="horz" lIns="92300" tIns="46150" rIns="92300" bIns="4615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337071" y="9517546"/>
            <a:ext cx="549499" cy="501016"/>
          </a:xfrm>
          <a:prstGeom prst="rect">
            <a:avLst/>
          </a:prstGeom>
        </p:spPr>
        <p:txBody>
          <a:bodyPr vert="horz" lIns="92300" tIns="46150" rIns="92300" bIns="46150" rtlCol="0" anchor="t" anchorCtr="0"/>
          <a:lstStyle>
            <a:lvl1pPr algn="r">
              <a:defRPr sz="1200"/>
            </a:lvl1pPr>
          </a:lstStyle>
          <a:p>
            <a:fld id="{C5ABB7FA-2627-47C9-9258-FDF90D155C04}" type="slidenum">
              <a:rPr lang="en-GB" smtClean="0"/>
              <a:t>‹#›</a:t>
            </a:fld>
            <a:endParaRPr lang="en-GB" dirty="0"/>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9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charset="0"/>
              </a:defRPr>
            </a:lvl1pPr>
            <a:lvl2pPr marL="749934" indent="-288436">
              <a:defRPr>
                <a:solidFill>
                  <a:schemeClr val="tx1"/>
                </a:solidFill>
                <a:latin typeface="Arial" charset="0"/>
              </a:defRPr>
            </a:lvl2pPr>
            <a:lvl3pPr marL="1153744" indent="-230749">
              <a:defRPr>
                <a:solidFill>
                  <a:schemeClr val="tx1"/>
                </a:solidFill>
                <a:latin typeface="Arial" charset="0"/>
              </a:defRPr>
            </a:lvl3pPr>
            <a:lvl4pPr marL="1615242" indent="-230749">
              <a:defRPr>
                <a:solidFill>
                  <a:schemeClr val="tx1"/>
                </a:solidFill>
                <a:latin typeface="Arial" charset="0"/>
              </a:defRPr>
            </a:lvl4pPr>
            <a:lvl5pPr marL="2076740" indent="-230749">
              <a:defRPr>
                <a:solidFill>
                  <a:schemeClr val="tx1"/>
                </a:solidFill>
                <a:latin typeface="Arial" charset="0"/>
              </a:defRPr>
            </a:lvl5pPr>
            <a:lvl6pPr marL="2538237" indent="-230749" fontAlgn="base">
              <a:spcBef>
                <a:spcPct val="0"/>
              </a:spcBef>
              <a:spcAft>
                <a:spcPct val="0"/>
              </a:spcAft>
              <a:defRPr>
                <a:solidFill>
                  <a:schemeClr val="tx1"/>
                </a:solidFill>
                <a:latin typeface="Arial" charset="0"/>
              </a:defRPr>
            </a:lvl6pPr>
            <a:lvl7pPr marL="2999735" indent="-230749" fontAlgn="base">
              <a:spcBef>
                <a:spcPct val="0"/>
              </a:spcBef>
              <a:spcAft>
                <a:spcPct val="0"/>
              </a:spcAft>
              <a:defRPr>
                <a:solidFill>
                  <a:schemeClr val="tx1"/>
                </a:solidFill>
                <a:latin typeface="Arial" charset="0"/>
              </a:defRPr>
            </a:lvl7pPr>
            <a:lvl8pPr marL="3461233" indent="-230749" fontAlgn="base">
              <a:spcBef>
                <a:spcPct val="0"/>
              </a:spcBef>
              <a:spcAft>
                <a:spcPct val="0"/>
              </a:spcAft>
              <a:defRPr>
                <a:solidFill>
                  <a:schemeClr val="tx1"/>
                </a:solidFill>
                <a:latin typeface="Arial" charset="0"/>
              </a:defRPr>
            </a:lvl8pPr>
            <a:lvl9pPr marL="3922730" indent="-230749" fontAlgn="base">
              <a:spcBef>
                <a:spcPct val="0"/>
              </a:spcBef>
              <a:spcAft>
                <a:spcPct val="0"/>
              </a:spcAft>
              <a:defRPr>
                <a:solidFill>
                  <a:schemeClr val="tx1"/>
                </a:solidFill>
                <a:latin typeface="Arial" charset="0"/>
              </a:defRPr>
            </a:lvl9pPr>
          </a:lstStyle>
          <a:p>
            <a:pPr fontAlgn="base">
              <a:spcBef>
                <a:spcPct val="0"/>
              </a:spcBef>
              <a:spcAft>
                <a:spcPct val="0"/>
              </a:spcAft>
              <a:defRPr/>
            </a:pPr>
            <a:fld id="{3D628430-11EC-4ABA-A0EB-619CEE7AECAD}" type="slidenum">
              <a:rPr lang="en-GB" altLang="en-US" smtClean="0">
                <a:latin typeface="Calibri" pitchFamily="34" charset="0"/>
              </a:rPr>
              <a:pPr fontAlgn="base">
                <a:spcBef>
                  <a:spcPct val="0"/>
                </a:spcBef>
                <a:spcAft>
                  <a:spcPct val="0"/>
                </a:spcAft>
                <a:defRPr/>
              </a:pPr>
              <a:t>1</a:t>
            </a:fld>
            <a:endParaRPr lang="en-GB" altLang="en-US"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28</a:t>
            </a:fld>
            <a:endParaRPr lang="en-GB" dirty="0"/>
          </a:p>
        </p:txBody>
      </p:sp>
    </p:spTree>
    <p:extLst>
      <p:ext uri="{BB962C8B-B14F-4D97-AF65-F5344CB8AC3E}">
        <p14:creationId xmlns:p14="http://schemas.microsoft.com/office/powerpoint/2010/main" val="197205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AD48E23-97F7-418E-9D14-95C3F29A515E}" type="datetime1">
              <a:rPr lang="en-GB" smtClean="0"/>
              <a:t>09/06/2020</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862D977-8232-48A0-BAED-16952324CD02}" type="datetime1">
              <a:rPr lang="en-GB" smtClean="0"/>
              <a:t>09/06/2020</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E79CEA9-AC2C-44FF-9633-B1A6615905A4}" type="datetime1">
              <a:rPr lang="en-GB" smtClean="0"/>
              <a:t>09/06/2020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D7EF7985-E883-451A-B64F-FB998B0295B7}" type="datetime1">
              <a:rPr lang="en-GB" smtClean="0"/>
              <a:t>09/06/2020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D9BB6AC-1BBE-42B9-BBC2-F2D597374387}" type="datetime1">
              <a:rPr lang="en-GB" smtClean="0"/>
              <a:t>09/06/2020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A26C2D06-8912-465A-831A-7EA1BA036688}" type="datetime1">
              <a:rPr lang="en-GB" smtClean="0"/>
              <a:t>09/06/2020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D062A512-C19A-4621-826D-2046BD3D1C58}" type="datetime1">
              <a:rPr lang="en-GB" smtClean="0"/>
              <a:t>09/06/2020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9F0E4A4-5AFB-48FA-BD91-102F643DDD09}" type="datetime1">
              <a:rPr lang="en-GB" smtClean="0"/>
              <a:t>09/06/2020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4A37FC1-DDAD-4899-9F56-D2CC223E8119}" type="datetime1">
              <a:rPr lang="en-GB" smtClean="0"/>
              <a:t>09/06/2020</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6BB681F-E930-4373-B015-9DCECD08D4BE}" type="datetime1">
              <a:rPr lang="en-GB" smtClean="0"/>
              <a:t>09/06/2020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30A9235B-3A84-40B8-A17D-A6C6417189BE}" type="datetime1">
              <a:rPr lang="en-GB" smtClean="0"/>
              <a:t>09/06/2020</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A09FED1-9755-4B3C-BA26-3F66499A7052}" type="datetime1">
              <a:rPr lang="en-GB" smtClean="0"/>
              <a:t>09/06/2020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hdr="0" ftr="0" dt="0"/>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hyperlink" Target="https://www.gov.uk/government/publications/preparing-for-the-wider-opening-of-early-years-and-childcare-settings-from-1-june/planning-guide-for-early-years-and-childcare-settings#identify-safeguarding-special-educational-needs-and-disability-send-child-wellbeing-and-welfare-requirements" TargetMode="External"/><Relationship Id="rId3" Type="http://schemas.openxmlformats.org/officeDocument/2006/relationships/hyperlink" Target="https://www.gov.uk/government/publications/safe-working-in-education-childcare-and-childrens-social-care" TargetMode="External"/><Relationship Id="rId7" Type="http://schemas.openxmlformats.org/officeDocument/2006/relationships/hyperlink" Target="https://www.gov.uk/government/publications/coronavirus-covid-19-maintaining-further-education-provision/maintaining-education-and-skills-training-provision-further-education-providers#increasing-attendance-in-fe-colleges-and-other-providers-a-checklist" TargetMode="External"/><Relationship Id="rId2" Type="http://schemas.openxmlformats.org/officeDocument/2006/relationships/hyperlink" Target="https://www.gov.uk/government/publications/coronavirus-covid-19-send-risk-assessment-guidance" TargetMode="External"/><Relationship Id="rId1" Type="http://schemas.openxmlformats.org/officeDocument/2006/relationships/slideLayout" Target="../slideLayouts/slideLayout3.xml"/><Relationship Id="rId6" Type="http://schemas.openxmlformats.org/officeDocument/2006/relationships/hyperlink" Target="https://www.gov.uk/government/publications/closure-of-educational-settings-information-for-parents-and-carers/reopening-schools-and-other-educational-settings-from-1-june" TargetMode="External"/><Relationship Id="rId5" Type="http://schemas.openxmlformats.org/officeDocument/2006/relationships/hyperlink" Target="https://www.gov.uk/government/publications/actions-for-educational-and-childcare-settings-to-prepare-for-wider-opening-from-1-june-2020/actions-for-education-and-childcare-settings-to-prepare-for-wider-opening-from-1-june-2020" TargetMode="External"/><Relationship Id="rId4" Type="http://schemas.openxmlformats.org/officeDocument/2006/relationships/hyperlink" Target="https://www.gov.uk/government/publications/coronavirus-covid-19-implementing-protective-measures-in-education-and-childcare-settings/coronavirus-covid-19-implementing-protective-measures-in-education-and-childcare-setting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504" y="332656"/>
            <a:ext cx="8893620" cy="1998286"/>
          </a:xfrm>
        </p:spPr>
        <p:txBody>
          <a:bodyPr rtlCol="0"/>
          <a:lstStyle/>
          <a:p>
            <a:pPr algn="ctr"/>
            <a:br>
              <a:rPr sz="4400" dirty="0"/>
            </a:br>
            <a:br>
              <a:rPr lang="en-GB" sz="3600" b="0" dirty="0"/>
            </a:br>
            <a:r>
              <a:rPr lang="en-GB" sz="3200" b="0" dirty="0"/>
              <a:t>Supporting children and young people with SEND as schools and colleges prepare for wider opening 	</a:t>
            </a:r>
            <a:br>
              <a:rPr lang="en-GB" sz="3200" b="0" dirty="0"/>
            </a:br>
            <a:r>
              <a:rPr lang="en-GB" sz="3200" b="0" dirty="0"/>
              <a:t>	</a:t>
            </a:r>
            <a:br>
              <a:rPr lang="en-GB" sz="3200" b="0" dirty="0"/>
            </a:br>
            <a:r>
              <a:rPr lang="en-GB" sz="3200" b="0" dirty="0"/>
              <a:t>	</a:t>
            </a:r>
            <a:br>
              <a:rPr lang="en-GB" sz="3600" b="0" dirty="0"/>
            </a:br>
            <a:endParaRPr sz="3600" b="0" dirty="0">
              <a:solidFill>
                <a:schemeClr val="tx1"/>
              </a:solidFill>
            </a:endParaRPr>
          </a:p>
        </p:txBody>
      </p:sp>
      <p:sp>
        <p:nvSpPr>
          <p:cNvPr id="2051" name="Subtitle 4"/>
          <p:cNvSpPr>
            <a:spLocks noGrp="1"/>
          </p:cNvSpPr>
          <p:nvPr>
            <p:ph type="subTitle" idx="1"/>
          </p:nvPr>
        </p:nvSpPr>
        <p:spPr>
          <a:xfrm>
            <a:off x="683568" y="3579283"/>
            <a:ext cx="8101016" cy="1752600"/>
          </a:xfrm>
        </p:spPr>
        <p:txBody>
          <a:bodyPr/>
          <a:lstStyle/>
          <a:p>
            <a:pPr eaLnBrk="1" hangingPunct="1"/>
            <a:endParaRPr lang="en-GB" altLang="en-US" dirty="0">
              <a:latin typeface="Arial" charset="0"/>
              <a:cs typeface="Arial" charset="0"/>
            </a:endParaRPr>
          </a:p>
          <a:p>
            <a:pPr algn="ctr"/>
            <a:endParaRPr lang="en-GB" altLang="en-US" b="0" dirty="0">
              <a:latin typeface="Arial" charset="0"/>
              <a:cs typeface="Arial" charset="0"/>
            </a:endParaRPr>
          </a:p>
          <a:p>
            <a:pPr algn="ctr"/>
            <a:endParaRPr lang="en-GB" sz="2800" b="0" dirty="0"/>
          </a:p>
          <a:p>
            <a:pPr algn="ctr"/>
            <a:r>
              <a:rPr lang="en-GB" sz="2800" b="0" dirty="0"/>
              <a:t>May</a:t>
            </a:r>
            <a:r>
              <a:rPr lang="en-GB" sz="2800" b="0"/>
              <a:t>/ June </a:t>
            </a:r>
            <a:r>
              <a:rPr lang="en-GB" sz="2800" b="0" dirty="0"/>
              <a:t>2020</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251624"/>
            <a:ext cx="6489408" cy="2401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1"/>
          <p:cNvSpPr>
            <a:spLocks noChangeArrowheads="1"/>
          </p:cNvSpPr>
          <p:nvPr/>
        </p:nvSpPr>
        <p:spPr bwMode="auto">
          <a:xfrm>
            <a:off x="2302821" y="6093296"/>
            <a:ext cx="6481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120000"/>
              </a:lnSpc>
              <a:spcAft>
                <a:spcPts val="600"/>
              </a:spcAft>
              <a:buClr>
                <a:schemeClr val="tx2"/>
              </a:buClr>
              <a:buFont typeface="Wingdings" pitchFamily="2" charset="2"/>
              <a:buChar char="§"/>
              <a:defRPr sz="2000" b="1">
                <a:solidFill>
                  <a:schemeClr val="tx1"/>
                </a:solidFill>
                <a:latin typeface="Arial" charset="0"/>
              </a:defRPr>
            </a:lvl1pPr>
            <a:lvl2pPr marL="742950" indent="-285750" eaLnBrk="0" hangingPunct="0">
              <a:lnSpc>
                <a:spcPct val="120000"/>
              </a:lnSpc>
              <a:spcAft>
                <a:spcPts val="600"/>
              </a:spcAft>
              <a:buClr>
                <a:schemeClr val="tx2"/>
              </a:buClr>
              <a:buFont typeface="Wingdings" pitchFamily="2" charset="2"/>
              <a:buChar char="§"/>
              <a:defRPr sz="2000">
                <a:solidFill>
                  <a:schemeClr val="tx1"/>
                </a:solidFill>
                <a:latin typeface="Arial" charset="0"/>
              </a:defRPr>
            </a:lvl2pPr>
            <a:lvl3pPr marL="1143000" indent="-228600" eaLnBrk="0" hangingPunct="0">
              <a:lnSpc>
                <a:spcPct val="120000"/>
              </a:lnSpc>
              <a:spcAft>
                <a:spcPts val="600"/>
              </a:spcAft>
              <a:buClr>
                <a:schemeClr val="tx2"/>
              </a:buClr>
              <a:buFont typeface="Wingdings" pitchFamily="2" charset="2"/>
              <a:buChar char="§"/>
              <a:defRPr sz="2000">
                <a:solidFill>
                  <a:schemeClr val="tx1"/>
                </a:solidFill>
                <a:latin typeface="Arial" charset="0"/>
              </a:defRPr>
            </a:lvl3pPr>
            <a:lvl4pPr marL="16002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4pPr>
            <a:lvl5pPr marL="20574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5pPr>
            <a:lvl6pPr marL="25146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6pPr>
            <a:lvl7pPr marL="29718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7pPr>
            <a:lvl8pPr marL="34290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8pPr>
            <a:lvl9pPr marL="38862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9pPr>
          </a:lstStyle>
          <a:p>
            <a:pPr algn="ctr" eaLnBrk="1" hangingPunct="1">
              <a:lnSpc>
                <a:spcPct val="100000"/>
              </a:lnSpc>
              <a:spcBef>
                <a:spcPct val="50000"/>
              </a:spcBef>
              <a:spcAft>
                <a:spcPct val="0"/>
              </a:spcAft>
              <a:buClrTx/>
              <a:buFontTx/>
              <a:buNone/>
            </a:pPr>
            <a:r>
              <a:rPr lang="en-GB" altLang="en-US" sz="1800" b="0" dirty="0"/>
              <a:t>André Imich, SEN and Disability Professional Adviser, DfE</a:t>
            </a:r>
          </a:p>
        </p:txBody>
      </p:sp>
    </p:spTree>
    <p:extLst>
      <p:ext uri="{BB962C8B-B14F-4D97-AF65-F5344CB8AC3E}">
        <p14:creationId xmlns:p14="http://schemas.microsoft.com/office/powerpoint/2010/main" val="2546578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63528" y="599844"/>
            <a:ext cx="7775575" cy="647701"/>
          </a:xfrm>
        </p:spPr>
        <p:txBody>
          <a:bodyPr/>
          <a:lstStyle/>
          <a:p>
            <a:r>
              <a:rPr lang="en-GB" b="0" dirty="0"/>
              <a:t>Supporting children in special schools and specialist post-16 institutions</a:t>
            </a:r>
            <a:br>
              <a:rPr lang="en-GB" dirty="0"/>
            </a:br>
            <a:endParaRPr lang="en-GB" dirty="0"/>
          </a:p>
        </p:txBody>
      </p:sp>
      <p:sp>
        <p:nvSpPr>
          <p:cNvPr id="3" name="Content Placeholder 2"/>
          <p:cNvSpPr>
            <a:spLocks noGrp="1"/>
          </p:cNvSpPr>
          <p:nvPr>
            <p:ph idx="1"/>
          </p:nvPr>
        </p:nvSpPr>
        <p:spPr>
          <a:xfrm>
            <a:off x="763528" y="1383089"/>
            <a:ext cx="7775575" cy="4679949"/>
          </a:xfrm>
        </p:spPr>
        <p:txBody>
          <a:bodyPr/>
          <a:lstStyle/>
          <a:p>
            <a:r>
              <a:rPr lang="en-GB" sz="2400" b="0" dirty="0"/>
              <a:t>Special schools, special post 16 institutions and hospital schools should encourage attendance based on: </a:t>
            </a:r>
          </a:p>
          <a:p>
            <a:pPr marL="719138" indent="-361950">
              <a:buFont typeface="Courier New" panose="02070309020205020404" pitchFamily="49" charset="0"/>
              <a:buChar char="o"/>
            </a:pPr>
            <a:r>
              <a:rPr lang="en-GB" sz="2400" b="0" dirty="0"/>
              <a:t>the child’s risk assessment; </a:t>
            </a:r>
          </a:p>
          <a:p>
            <a:pPr marL="719138" indent="-361950">
              <a:buFont typeface="Courier New" panose="02070309020205020404" pitchFamily="49" charset="0"/>
              <a:buChar char="o"/>
            </a:pPr>
            <a:r>
              <a:rPr lang="en-GB" sz="2400" b="0" dirty="0"/>
              <a:t>the ability of the setting to provide for their needs</a:t>
            </a:r>
          </a:p>
          <a:p>
            <a:r>
              <a:rPr lang="en-GB" sz="2400" b="0" dirty="0"/>
              <a:t>Child’s year group should not be a primary deciding factor. </a:t>
            </a:r>
          </a:p>
          <a:p>
            <a:r>
              <a:rPr lang="en-GB" sz="2400" b="0" dirty="0"/>
              <a:t>Where CYP have already been attending their specialist setting, they should continue to do so. </a:t>
            </a:r>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10</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852954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Transitioning back to specialist settings</a:t>
            </a:r>
            <a:endParaRPr lang="en-GB" dirty="0"/>
          </a:p>
        </p:txBody>
      </p:sp>
      <p:sp>
        <p:nvSpPr>
          <p:cNvPr id="3" name="Content Placeholder 2"/>
          <p:cNvSpPr>
            <a:spLocks noGrp="1"/>
          </p:cNvSpPr>
          <p:nvPr>
            <p:ph idx="1"/>
          </p:nvPr>
        </p:nvSpPr>
        <p:spPr>
          <a:xfrm>
            <a:off x="684212" y="1196976"/>
            <a:ext cx="7992244" cy="4679949"/>
          </a:xfrm>
        </p:spPr>
        <p:txBody>
          <a:bodyPr/>
          <a:lstStyle/>
          <a:p>
            <a:r>
              <a:rPr lang="en-GB" sz="2400" b="0" dirty="0"/>
              <a:t>We are encouraging the use of flexible approaches, such as:</a:t>
            </a:r>
          </a:p>
          <a:p>
            <a:pPr marL="719138" indent="-361950">
              <a:buFont typeface="Courier New" panose="02070309020205020404" pitchFamily="49" charset="0"/>
              <a:buChar char="o"/>
            </a:pPr>
            <a:r>
              <a:rPr lang="en-GB" sz="2400" b="0" dirty="0"/>
              <a:t>part-time timetables and attendance rotas; </a:t>
            </a:r>
          </a:p>
          <a:p>
            <a:pPr marL="719138" indent="-361950">
              <a:buFont typeface="Courier New" panose="02070309020205020404" pitchFamily="49" charset="0"/>
              <a:buChar char="o"/>
            </a:pPr>
            <a:r>
              <a:rPr lang="en-GB" sz="2400" b="0" dirty="0"/>
              <a:t>blended onsite and home learning; </a:t>
            </a:r>
          </a:p>
          <a:p>
            <a:pPr marL="719138" indent="-361950">
              <a:buFont typeface="Courier New" panose="02070309020205020404" pitchFamily="49" charset="0"/>
              <a:buChar char="o"/>
            </a:pPr>
            <a:r>
              <a:rPr lang="en-GB" sz="2400" b="0" dirty="0"/>
              <a:t>phased returns for individuals or groups; </a:t>
            </a:r>
          </a:p>
          <a:p>
            <a:pPr marL="719138" indent="-361950">
              <a:buFont typeface="Courier New" panose="02070309020205020404" pitchFamily="49" charset="0"/>
              <a:buChar char="o"/>
            </a:pPr>
            <a:r>
              <a:rPr lang="en-GB" sz="2400" b="0" dirty="0"/>
              <a:t>children and young people being offered blocks of time on-site on a rotating basis. </a:t>
            </a:r>
          </a:p>
          <a:p>
            <a:pPr marL="0" indent="0">
              <a:buNone/>
            </a:pPr>
            <a:r>
              <a:rPr lang="en-GB" sz="2400" b="0" dirty="0"/>
              <a:t> </a:t>
            </a:r>
          </a:p>
          <a:p>
            <a:endParaRPr lang="en-GB" b="0" dirty="0"/>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11</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384133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Risk assessments – Key messages</a:t>
            </a:r>
          </a:p>
        </p:txBody>
      </p:sp>
      <p:sp>
        <p:nvSpPr>
          <p:cNvPr id="3" name="Content Placeholder 2"/>
          <p:cNvSpPr>
            <a:spLocks noGrp="1"/>
          </p:cNvSpPr>
          <p:nvPr>
            <p:ph idx="1"/>
          </p:nvPr>
        </p:nvSpPr>
        <p:spPr>
          <a:xfrm>
            <a:off x="707068" y="1196752"/>
            <a:ext cx="7775576" cy="4679949"/>
          </a:xfrm>
        </p:spPr>
        <p:txBody>
          <a:bodyPr/>
          <a:lstStyle/>
          <a:p>
            <a:r>
              <a:rPr lang="en-GB" sz="2200" b="0" dirty="0"/>
              <a:t>Opening education and care settings to more CYP indicates that the government’s five key tests have been met, and therefore there is a material change in risk levels.</a:t>
            </a:r>
          </a:p>
          <a:p>
            <a:r>
              <a:rPr lang="en-GB" sz="2200" b="0" dirty="0"/>
              <a:t>From 1 June, all educational settings and LAs should continue to offer places to all CYP whose risk assessment determined that was the right course of action. </a:t>
            </a:r>
          </a:p>
          <a:p>
            <a:r>
              <a:rPr lang="en-GB" sz="2200" b="0" dirty="0"/>
              <a:t>Settings and LAs should not continue to be bound by their original decisions to keep other children and young people at home.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12</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446417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Undertaking the risk assessment</a:t>
            </a:r>
          </a:p>
        </p:txBody>
      </p:sp>
      <p:sp>
        <p:nvSpPr>
          <p:cNvPr id="3" name="Content Placeholder 2"/>
          <p:cNvSpPr>
            <a:spLocks noGrp="1"/>
          </p:cNvSpPr>
          <p:nvPr>
            <p:ph idx="1"/>
          </p:nvPr>
        </p:nvSpPr>
        <p:spPr>
          <a:xfrm>
            <a:off x="684213" y="1291591"/>
            <a:ext cx="7775575" cy="4679949"/>
          </a:xfrm>
        </p:spPr>
        <p:txBody>
          <a:bodyPr/>
          <a:lstStyle/>
          <a:p>
            <a:r>
              <a:rPr lang="en-GB" sz="2200" b="0" dirty="0"/>
              <a:t>Aim is to determine where the child or young person’s needs and best interests can best be met.</a:t>
            </a:r>
          </a:p>
          <a:p>
            <a:r>
              <a:rPr lang="en-GB" sz="2200" b="0" dirty="0"/>
              <a:t>LAs and educational settings should decide together who is best placed to undertake the risk assessment, noting that the duty to secure provision remains with the LA.</a:t>
            </a:r>
          </a:p>
          <a:p>
            <a:r>
              <a:rPr lang="en-GB" sz="2200" b="0" dirty="0"/>
              <a:t>To be done collaboratively, on an individual basis, with LAs and educational settings working with parent/carers, the child or young person and social workers </a:t>
            </a:r>
          </a:p>
          <a:p>
            <a:r>
              <a:rPr lang="en-GB" sz="2200" b="0" dirty="0"/>
              <a:t>Should incorporate the views of the child or young person.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13</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2227648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408" y="384067"/>
            <a:ext cx="7912040" cy="647701"/>
          </a:xfrm>
        </p:spPr>
        <p:txBody>
          <a:bodyPr/>
          <a:lstStyle/>
          <a:p>
            <a:r>
              <a:rPr lang="en-GB" sz="3000" b="0" dirty="0"/>
              <a:t>Risk assessments - Purpose</a:t>
            </a:r>
          </a:p>
        </p:txBody>
      </p:sp>
      <p:sp>
        <p:nvSpPr>
          <p:cNvPr id="3" name="Content Placeholder 2"/>
          <p:cNvSpPr>
            <a:spLocks noGrp="1"/>
          </p:cNvSpPr>
          <p:nvPr>
            <p:ph idx="1"/>
          </p:nvPr>
        </p:nvSpPr>
        <p:spPr>
          <a:xfrm>
            <a:off x="684212" y="1196976"/>
            <a:ext cx="7848228" cy="4679949"/>
          </a:xfrm>
        </p:spPr>
        <p:txBody>
          <a:bodyPr/>
          <a:lstStyle/>
          <a:p>
            <a:pPr lvl="0"/>
            <a:r>
              <a:rPr lang="en-GB" sz="2200" b="0" dirty="0"/>
              <a:t>Guide decisions about which children and young people with EHCPs should be attending their educational setting. </a:t>
            </a:r>
          </a:p>
          <a:p>
            <a:pPr lvl="0"/>
            <a:r>
              <a:rPr lang="en-GB" sz="2200" b="0" dirty="0"/>
              <a:t>Take into account the changing circumstances of the CYP so that they can be return to face to face education where it is becoming unsustainable to be at home week round. </a:t>
            </a:r>
          </a:p>
          <a:p>
            <a:pPr lvl="0"/>
            <a:r>
              <a:rPr lang="en-GB" sz="2200" b="0" dirty="0"/>
              <a:t>Help make decisions about the support they should receive at home.</a:t>
            </a:r>
          </a:p>
          <a:p>
            <a:pPr lvl="0"/>
            <a:r>
              <a:rPr lang="en-GB" sz="2200" b="0" dirty="0"/>
              <a:t>Provide helpful information to head teachers and others in planning for and supporting those children and young people with EHCPs who return to education settings.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14</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645341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664"/>
            <a:ext cx="7775575" cy="647701"/>
          </a:xfrm>
        </p:spPr>
        <p:txBody>
          <a:bodyPr/>
          <a:lstStyle/>
          <a:p>
            <a:r>
              <a:rPr lang="en-GB" b="0" dirty="0"/>
              <a:t>Updating risk assessments - factors to take into account</a:t>
            </a:r>
          </a:p>
        </p:txBody>
      </p:sp>
      <p:sp>
        <p:nvSpPr>
          <p:cNvPr id="3" name="Content Placeholder 2"/>
          <p:cNvSpPr>
            <a:spLocks noGrp="1"/>
          </p:cNvSpPr>
          <p:nvPr>
            <p:ph idx="1"/>
          </p:nvPr>
        </p:nvSpPr>
        <p:spPr>
          <a:xfrm>
            <a:off x="684213" y="1412776"/>
            <a:ext cx="7775575" cy="4679949"/>
          </a:xfrm>
        </p:spPr>
        <p:txBody>
          <a:bodyPr/>
          <a:lstStyle/>
          <a:p>
            <a:r>
              <a:rPr lang="en-GB" b="0" dirty="0"/>
              <a:t>Some parents and carers may be finding it increasingly difficult to sustain the levels of care and support that their children need; </a:t>
            </a:r>
          </a:p>
          <a:p>
            <a:r>
              <a:rPr lang="en-GB" b="0" dirty="0"/>
              <a:t>A potentially lower than usual access to respite and short breaks services; </a:t>
            </a:r>
          </a:p>
          <a:p>
            <a:r>
              <a:rPr lang="en-GB" b="0" dirty="0"/>
              <a:t>The loss of care from extended family; and </a:t>
            </a:r>
          </a:p>
          <a:p>
            <a:r>
              <a:rPr lang="en-GB" b="0" dirty="0"/>
              <a:t>The risks to health of caring week round for children and young people with complex mobility needs. </a:t>
            </a:r>
          </a:p>
          <a:p>
            <a:pPr marL="0" indent="0">
              <a:buNone/>
            </a:pPr>
            <a:r>
              <a:rPr lang="en-GB" b="0" dirty="0"/>
              <a:t>Where families are unable to continue supporting CYP at home, education settings, LAs and CCGs should work together with parents and carers to ensure that CYP can return promptly to their education setting.</a:t>
            </a:r>
          </a:p>
        </p:txBody>
      </p:sp>
      <p:sp>
        <p:nvSpPr>
          <p:cNvPr id="4" name="Slide Number Placeholder 3"/>
          <p:cNvSpPr>
            <a:spLocks noGrp="1"/>
          </p:cNvSpPr>
          <p:nvPr>
            <p:ph type="sldNum" sz="quarter" idx="4"/>
          </p:nvPr>
        </p:nvSpPr>
        <p:spPr/>
        <p:txBody>
          <a:bodyPr/>
          <a:lstStyle/>
          <a:p>
            <a:fld id="{5DB98E5A-76C0-453E-B1E0-BC4AB04722D5}" type="slidenum">
              <a:rPr lang="en-GB" smtClean="0"/>
              <a:pPr/>
              <a:t>15</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306479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Planning for return to school</a:t>
            </a:r>
          </a:p>
        </p:txBody>
      </p:sp>
      <p:sp>
        <p:nvSpPr>
          <p:cNvPr id="3" name="Content Placeholder 2"/>
          <p:cNvSpPr>
            <a:spLocks noGrp="1"/>
          </p:cNvSpPr>
          <p:nvPr>
            <p:ph idx="1"/>
          </p:nvPr>
        </p:nvSpPr>
        <p:spPr/>
        <p:txBody>
          <a:bodyPr/>
          <a:lstStyle/>
          <a:p>
            <a:r>
              <a:rPr lang="en-GB" sz="2200" b="0" dirty="0"/>
              <a:t>Co-production - educational settings should contact parents and young people over 16 and involve them in decisions where their child has an EHC plan, </a:t>
            </a:r>
          </a:p>
          <a:p>
            <a:r>
              <a:rPr lang="en-GB" sz="2200" b="0" dirty="0"/>
              <a:t>Schools and colleges will need to ensure they have the staffing needed to support children and young people at safe ratios.  </a:t>
            </a:r>
          </a:p>
          <a:p>
            <a:r>
              <a:rPr lang="en-GB" sz="2200" b="0" dirty="0"/>
              <a:t>LAs will also need to reinstate safe home to school transport arrangements.  </a:t>
            </a:r>
          </a:p>
          <a:p>
            <a:r>
              <a:rPr lang="en-GB" sz="2200" b="0" dirty="0"/>
              <a:t>Some children and young people will need careful preparation for their return to support them to follow protective measures in the school or college.  </a:t>
            </a:r>
          </a:p>
          <a:p>
            <a:endParaRPr lang="en-GB" sz="2200" b="0" dirty="0"/>
          </a:p>
          <a:p>
            <a:endParaRPr lang="en-GB"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16</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2957932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15925"/>
            <a:ext cx="7775575" cy="647701"/>
          </a:xfrm>
        </p:spPr>
        <p:txBody>
          <a:bodyPr/>
          <a:lstStyle/>
          <a:p>
            <a:r>
              <a:rPr lang="en-GB" b="0" dirty="0"/>
              <a:t>Attendance of children and young people with EHCPs – Key points</a:t>
            </a:r>
            <a:endParaRPr lang="en-GB" dirty="0"/>
          </a:p>
        </p:txBody>
      </p:sp>
      <p:sp>
        <p:nvSpPr>
          <p:cNvPr id="3" name="Content Placeholder 2"/>
          <p:cNvSpPr>
            <a:spLocks noGrp="1"/>
          </p:cNvSpPr>
          <p:nvPr>
            <p:ph idx="1"/>
          </p:nvPr>
        </p:nvSpPr>
        <p:spPr>
          <a:xfrm>
            <a:off x="684213" y="1448471"/>
            <a:ext cx="7920236" cy="4679949"/>
          </a:xfrm>
        </p:spPr>
        <p:txBody>
          <a:bodyPr/>
          <a:lstStyle/>
          <a:p>
            <a:r>
              <a:rPr lang="en-GB" sz="2200" b="0" dirty="0"/>
              <a:t>Attendance is expected, where it is appropriate, following a risk assessment for CYP with an EHCP. </a:t>
            </a:r>
          </a:p>
          <a:p>
            <a:r>
              <a:rPr lang="en-GB" sz="2200" b="0" dirty="0"/>
              <a:t>Regardless of year group, CYP with an EHCP who have not been attending are now expected to return to nursery, early years, school or college provision where this would be appropriate for them to do so. </a:t>
            </a:r>
          </a:p>
          <a:p>
            <a:r>
              <a:rPr lang="en-GB" sz="2200" b="0" dirty="0"/>
              <a:t>This means that CYP who are now offered a place by their educational setting are expected to attend that place. </a:t>
            </a:r>
          </a:p>
          <a:p>
            <a:r>
              <a:rPr lang="en-GB" sz="2200" b="0" dirty="0"/>
              <a:t>Parents will not be penalised if they choose not to send their child to school at this time.</a:t>
            </a:r>
          </a:p>
        </p:txBody>
      </p:sp>
      <p:sp>
        <p:nvSpPr>
          <p:cNvPr id="4" name="Slide Number Placeholder 3"/>
          <p:cNvSpPr>
            <a:spLocks noGrp="1"/>
          </p:cNvSpPr>
          <p:nvPr>
            <p:ph type="sldNum" sz="quarter" idx="4"/>
          </p:nvPr>
        </p:nvSpPr>
        <p:spPr/>
        <p:txBody>
          <a:bodyPr/>
          <a:lstStyle/>
          <a:p>
            <a:fld id="{5DB98E5A-76C0-453E-B1E0-BC4AB04722D5}" type="slidenum">
              <a:rPr lang="en-GB" smtClean="0"/>
              <a:pPr/>
              <a:t>17</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420010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02804"/>
            <a:ext cx="7775575" cy="647701"/>
          </a:xfrm>
        </p:spPr>
        <p:txBody>
          <a:bodyPr/>
          <a:lstStyle/>
          <a:p>
            <a:r>
              <a:rPr lang="en-GB" sz="3000" b="0" dirty="0"/>
              <a:t>Supporting learning for those CYP who remain at home, on a full or part time basis</a:t>
            </a:r>
            <a:br>
              <a:rPr lang="en-GB" dirty="0"/>
            </a:br>
            <a:endParaRPr lang="en-GB" dirty="0"/>
          </a:p>
        </p:txBody>
      </p:sp>
      <p:sp>
        <p:nvSpPr>
          <p:cNvPr id="3" name="Content Placeholder 2"/>
          <p:cNvSpPr>
            <a:spLocks noGrp="1"/>
          </p:cNvSpPr>
          <p:nvPr>
            <p:ph idx="1"/>
          </p:nvPr>
        </p:nvSpPr>
        <p:spPr>
          <a:xfrm>
            <a:off x="684212" y="1196976"/>
            <a:ext cx="7920236" cy="4679949"/>
          </a:xfrm>
        </p:spPr>
        <p:txBody>
          <a:bodyPr/>
          <a:lstStyle/>
          <a:p>
            <a:pPr>
              <a:tabLst>
                <a:tab pos="177800" algn="l"/>
              </a:tabLst>
            </a:pPr>
            <a:r>
              <a:rPr lang="en-GB" sz="2200" b="0" dirty="0"/>
              <a:t>Schools and colleges should ensure CYP continue to engage in learning as far as possible (e.g. through remote learning). </a:t>
            </a:r>
          </a:p>
          <a:p>
            <a:r>
              <a:rPr lang="en-GB" sz="2200" b="0" dirty="0"/>
              <a:t>Providers should engage proactively with parents.  </a:t>
            </a:r>
          </a:p>
          <a:p>
            <a:r>
              <a:rPr lang="en-GB" sz="2200" b="0" dirty="0"/>
              <a:t>Designing at-home learning could involve professionals such as EPs, SaLTs, OTs, to design or adapt interventions or learning materials. </a:t>
            </a:r>
          </a:p>
          <a:p>
            <a:r>
              <a:rPr lang="en-GB" sz="2200" b="0" dirty="0"/>
              <a:t>In mainstream schools, SENCOs will usually lead on ensuring those with EHCPs have access to materials.</a:t>
            </a:r>
          </a:p>
          <a:p>
            <a:r>
              <a:rPr lang="en-GB" sz="2200" b="0" dirty="0"/>
              <a:t>Online learning resources, inc. Oak National Academy’s specialist curriculum and DfE published resources.</a:t>
            </a:r>
          </a:p>
          <a:p>
            <a:pPr marL="0" indent="0">
              <a:buNone/>
            </a:pPr>
            <a:endParaRPr lang="en-GB" sz="1400" b="0" i="1" dirty="0"/>
          </a:p>
          <a:p>
            <a:pPr marL="0" indent="0">
              <a:buNone/>
            </a:pPr>
            <a:r>
              <a:rPr lang="en-GB" sz="1400" b="0" i="1" dirty="0"/>
              <a:t>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18</a:t>
            </a:fld>
            <a:endParaRPr lang="en-GB" dirty="0"/>
          </a:p>
        </p:txBody>
      </p:sp>
      <p:sp>
        <p:nvSpPr>
          <p:cNvPr id="5" name="Title 1"/>
          <p:cNvSpPr txBox="1">
            <a:spLocks/>
          </p:cNvSpPr>
          <p:nvPr/>
        </p:nvSpPr>
        <p:spPr>
          <a:xfrm>
            <a:off x="4427984" y="5805263"/>
            <a:ext cx="4031802" cy="1032067"/>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endParaRPr lang="en-GB" sz="1300" dirty="0">
              <a:solidFill>
                <a:srgbClr val="0070C0"/>
              </a:solidFill>
            </a:endParaRPr>
          </a:p>
        </p:txBody>
      </p:sp>
      <p:sp>
        <p:nvSpPr>
          <p:cNvPr id="6" name="Title 1"/>
          <p:cNvSpPr txBox="1">
            <a:spLocks/>
          </p:cNvSpPr>
          <p:nvPr/>
        </p:nvSpPr>
        <p:spPr>
          <a:xfrm>
            <a:off x="3059832" y="5896982"/>
            <a:ext cx="5336330" cy="1032067"/>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vulnerable children and young people during </a:t>
            </a:r>
            <a:r>
              <a:rPr lang="en-GB" sz="1200" b="0" i="1" dirty="0"/>
              <a:t>the coronavirus (COVID-19) outbreak - actions for educational providers and other partners</a:t>
            </a:r>
            <a:endParaRPr lang="en-GB" sz="1300" i="1" dirty="0">
              <a:solidFill>
                <a:srgbClr val="0070C0"/>
              </a:solidFill>
            </a:endParaRPr>
          </a:p>
        </p:txBody>
      </p:sp>
    </p:spTree>
    <p:extLst>
      <p:ext uri="{BB962C8B-B14F-4D97-AF65-F5344CB8AC3E}">
        <p14:creationId xmlns:p14="http://schemas.microsoft.com/office/powerpoint/2010/main" val="2856829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96309"/>
            <a:ext cx="7775575" cy="647701"/>
          </a:xfrm>
        </p:spPr>
        <p:txBody>
          <a:bodyPr/>
          <a:lstStyle/>
          <a:p>
            <a:r>
              <a:rPr lang="en-GB" sz="3000" b="0" dirty="0"/>
              <a:t>How schools can keep all staff and children safe and reduce the risk of infection</a:t>
            </a:r>
            <a:br>
              <a:rPr lang="en-GB" dirty="0"/>
            </a:br>
            <a:endParaRPr lang="en-GB" dirty="0"/>
          </a:p>
        </p:txBody>
      </p:sp>
      <p:sp>
        <p:nvSpPr>
          <p:cNvPr id="3" name="Content Placeholder 2"/>
          <p:cNvSpPr>
            <a:spLocks noGrp="1"/>
          </p:cNvSpPr>
          <p:nvPr>
            <p:ph idx="1"/>
          </p:nvPr>
        </p:nvSpPr>
        <p:spPr/>
        <p:txBody>
          <a:bodyPr/>
          <a:lstStyle/>
          <a:p>
            <a:r>
              <a:rPr lang="en-GB" b="0" dirty="0"/>
              <a:t>Educational settings should be following the principles of good hygiene and hierarchy of infection control: regular, thorough hand washing using soap and water, or alcohol gel, good respiratory hygiene and cleaning arrangements. </a:t>
            </a:r>
          </a:p>
          <a:p>
            <a:r>
              <a:rPr lang="en-GB" b="0" dirty="0"/>
              <a:t>Social distancing measures should be in place where feasible. </a:t>
            </a:r>
            <a:endParaRPr lang="en-GB" dirty="0"/>
          </a:p>
          <a:p>
            <a:r>
              <a:rPr lang="en-GB" b="0" dirty="0"/>
              <a:t>Children and staff who show symptoms of coronavirus should not attend and should instead remain at home. </a:t>
            </a:r>
          </a:p>
          <a:p>
            <a:r>
              <a:rPr lang="en-GB" b="0" dirty="0"/>
              <a:t>If a child or member of staff is not showing symptoms but someone in their household is, the child or member of staff should remain at home for 14 days.</a:t>
            </a:r>
          </a:p>
          <a:p>
            <a:r>
              <a:rPr lang="en-GB" b="0" dirty="0"/>
              <a:t>The scientific evidence shows that most staff will have no need for PPE beyond what they would normally need for their work.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19</a:t>
            </a:fld>
            <a:endParaRPr lang="en-GB" dirty="0"/>
          </a:p>
        </p:txBody>
      </p:sp>
      <p:sp>
        <p:nvSpPr>
          <p:cNvPr id="5" name="Title 1"/>
          <p:cNvSpPr txBox="1">
            <a:spLocks/>
          </p:cNvSpPr>
          <p:nvPr/>
        </p:nvSpPr>
        <p:spPr>
          <a:xfrm>
            <a:off x="4427984" y="6094134"/>
            <a:ext cx="4320480" cy="576412"/>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Safe working in education, childcare and children’s social care settings, including the use of PPE </a:t>
            </a:r>
            <a:endParaRPr lang="en-GB" sz="1300" b="0" dirty="0">
              <a:solidFill>
                <a:srgbClr val="0070C0"/>
              </a:solidFill>
            </a:endParaRPr>
          </a:p>
        </p:txBody>
      </p:sp>
    </p:spTree>
    <p:extLst>
      <p:ext uri="{BB962C8B-B14F-4D97-AF65-F5344CB8AC3E}">
        <p14:creationId xmlns:p14="http://schemas.microsoft.com/office/powerpoint/2010/main" val="154878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Areas covered</a:t>
            </a:r>
          </a:p>
        </p:txBody>
      </p:sp>
      <p:sp>
        <p:nvSpPr>
          <p:cNvPr id="3" name="Content Placeholder 2"/>
          <p:cNvSpPr>
            <a:spLocks noGrp="1"/>
          </p:cNvSpPr>
          <p:nvPr>
            <p:ph idx="1"/>
          </p:nvPr>
        </p:nvSpPr>
        <p:spPr/>
        <p:txBody>
          <a:bodyPr/>
          <a:lstStyle/>
          <a:p>
            <a:r>
              <a:rPr lang="en-GB" sz="2400" b="0" dirty="0"/>
              <a:t>Schools and colleges - wider opening from June 2020</a:t>
            </a:r>
          </a:p>
          <a:p>
            <a:r>
              <a:rPr lang="en-GB" sz="2400" b="0" dirty="0"/>
              <a:t>Supporting children and young people with SEND as schools and colleges prepare for wider opening (risk assessment)</a:t>
            </a:r>
          </a:p>
          <a:p>
            <a:r>
              <a:rPr lang="en-GB" sz="2400" b="0" dirty="0"/>
              <a:t>Temporary statutory changes - update</a:t>
            </a:r>
          </a:p>
          <a:p>
            <a:endParaRPr lang="en-GB" sz="2400"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a:t>
            </a:fld>
            <a:endParaRPr lang="en-GB" dirty="0"/>
          </a:p>
        </p:txBody>
      </p:sp>
    </p:spTree>
    <p:extLst>
      <p:ext uri="{BB962C8B-B14F-4D97-AF65-F5344CB8AC3E}">
        <p14:creationId xmlns:p14="http://schemas.microsoft.com/office/powerpoint/2010/main" val="1623376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Use of PPE in education settings</a:t>
            </a:r>
          </a:p>
        </p:txBody>
      </p:sp>
      <p:sp>
        <p:nvSpPr>
          <p:cNvPr id="3" name="Content Placeholder 2"/>
          <p:cNvSpPr>
            <a:spLocks noGrp="1"/>
          </p:cNvSpPr>
          <p:nvPr>
            <p:ph idx="1"/>
          </p:nvPr>
        </p:nvSpPr>
        <p:spPr>
          <a:xfrm>
            <a:off x="684212" y="1162470"/>
            <a:ext cx="7775575" cy="4679949"/>
          </a:xfrm>
        </p:spPr>
        <p:txBody>
          <a:bodyPr/>
          <a:lstStyle/>
          <a:p>
            <a:r>
              <a:rPr lang="en-GB" sz="2200" b="0" dirty="0"/>
              <a:t>The guidance recommends the use of PPE when:</a:t>
            </a:r>
          </a:p>
          <a:p>
            <a:pPr marL="719138" lvl="0" indent="-361950" fontAlgn="ctr">
              <a:buFont typeface="Courier New" panose="02070309020205020404" pitchFamily="49" charset="0"/>
              <a:buChar char="o"/>
            </a:pPr>
            <a:r>
              <a:rPr lang="en-GB" sz="2200" b="0" dirty="0"/>
              <a:t>caring for a child who has complex medical needs, such as tracheostomy care; </a:t>
            </a:r>
          </a:p>
          <a:p>
            <a:pPr marL="719138" indent="-361950">
              <a:buFont typeface="Courier New" panose="02070309020205020404" pitchFamily="49" charset="0"/>
              <a:buChar char="o"/>
            </a:pPr>
            <a:r>
              <a:rPr lang="en-GB" sz="2200" b="0" dirty="0"/>
              <a:t>care routinely already involves the use of PPE due to their intimate care needs;</a:t>
            </a:r>
          </a:p>
          <a:p>
            <a:pPr marL="719138" indent="-361950">
              <a:buFont typeface="Courier New" panose="02070309020205020404" pitchFamily="49" charset="0"/>
              <a:buChar char="o"/>
            </a:pPr>
            <a:r>
              <a:rPr lang="en-GB" sz="2200" b="0" dirty="0"/>
              <a:t>caring for a child or young person who is demonstrating symptoms of COVID-19. </a:t>
            </a:r>
          </a:p>
          <a:p>
            <a:r>
              <a:rPr lang="en-GB" sz="2200" b="0" dirty="0"/>
              <a:t>Settings and providers should use their local supply chains to obtain PPE. </a:t>
            </a:r>
          </a:p>
          <a:p>
            <a:r>
              <a:rPr lang="en-GB" sz="2200" b="0" dirty="0"/>
              <a:t>Where this is not possible, they may approach their nearest local resilience forum.</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20</a:t>
            </a:fld>
            <a:endParaRPr lang="en-GB" dirty="0"/>
          </a:p>
        </p:txBody>
      </p:sp>
      <p:sp>
        <p:nvSpPr>
          <p:cNvPr id="5" name="Title 1"/>
          <p:cNvSpPr txBox="1">
            <a:spLocks/>
          </p:cNvSpPr>
          <p:nvPr/>
        </p:nvSpPr>
        <p:spPr>
          <a:xfrm>
            <a:off x="4427984" y="6094134"/>
            <a:ext cx="4320480" cy="576412"/>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Safe working in education, childcare and children’s social care settings, including the use of PPE </a:t>
            </a:r>
            <a:endParaRPr lang="en-GB" sz="1300" b="0" dirty="0">
              <a:solidFill>
                <a:srgbClr val="0070C0"/>
              </a:solidFill>
            </a:endParaRPr>
          </a:p>
        </p:txBody>
      </p:sp>
    </p:spTree>
    <p:extLst>
      <p:ext uri="{BB962C8B-B14F-4D97-AF65-F5344CB8AC3E}">
        <p14:creationId xmlns:p14="http://schemas.microsoft.com/office/powerpoint/2010/main" val="3560996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0" dirty="0"/>
              <a:t>Working hands-on with pupils and students who cannot adhere to strict hygiene practices</a:t>
            </a:r>
          </a:p>
        </p:txBody>
      </p:sp>
      <p:sp>
        <p:nvSpPr>
          <p:cNvPr id="3" name="Content Placeholder 2"/>
          <p:cNvSpPr>
            <a:spLocks noGrp="1"/>
          </p:cNvSpPr>
          <p:nvPr>
            <p:ph idx="1"/>
          </p:nvPr>
        </p:nvSpPr>
        <p:spPr>
          <a:xfrm>
            <a:off x="684212" y="1268760"/>
            <a:ext cx="7775575" cy="4679949"/>
          </a:xfrm>
        </p:spPr>
        <p:txBody>
          <a:bodyPr/>
          <a:lstStyle/>
          <a:p>
            <a:r>
              <a:rPr lang="en-GB" sz="2200" b="0" dirty="0"/>
              <a:t>Some children and young people with SEN present behaviours that are challenging to manage, such as spitting uncontrollably. </a:t>
            </a:r>
          </a:p>
          <a:p>
            <a:r>
              <a:rPr lang="en-GB" sz="2200" b="0" dirty="0"/>
              <a:t>It will be impossible to provide the care that some children and young people need without close hands-on contact. </a:t>
            </a:r>
          </a:p>
          <a:p>
            <a:r>
              <a:rPr lang="en-GB" sz="2200" b="0" dirty="0"/>
              <a:t>Staff should minimise close contact, increase hand-washing and other hygiene measures, and clean surfaces more regularly and maintain existing routine use of PPE. </a:t>
            </a:r>
          </a:p>
          <a:p>
            <a:r>
              <a:rPr lang="en-GB" sz="2200" b="0" dirty="0"/>
              <a:t>Educational settings should follow the Public Health England guidance on cleaning in non-healthcare settings.</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21</a:t>
            </a:fld>
            <a:endParaRPr lang="en-GB" dirty="0"/>
          </a:p>
        </p:txBody>
      </p:sp>
      <p:sp>
        <p:nvSpPr>
          <p:cNvPr id="5" name="Title 1"/>
          <p:cNvSpPr txBox="1">
            <a:spLocks/>
          </p:cNvSpPr>
          <p:nvPr/>
        </p:nvSpPr>
        <p:spPr>
          <a:xfrm>
            <a:off x="4427984" y="6094134"/>
            <a:ext cx="4320480" cy="576412"/>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Safe working in education, childcare and children’s social care settings, including the use of PPE </a:t>
            </a:r>
            <a:endParaRPr lang="en-GB" sz="1300" b="0" dirty="0">
              <a:solidFill>
                <a:srgbClr val="0070C0"/>
              </a:solidFill>
            </a:endParaRPr>
          </a:p>
        </p:txBody>
      </p:sp>
    </p:spTree>
    <p:extLst>
      <p:ext uri="{BB962C8B-B14F-4D97-AF65-F5344CB8AC3E}">
        <p14:creationId xmlns:p14="http://schemas.microsoft.com/office/powerpoint/2010/main" val="159040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60648"/>
            <a:ext cx="7775575" cy="647701"/>
          </a:xfrm>
        </p:spPr>
        <p:txBody>
          <a:bodyPr/>
          <a:lstStyle/>
          <a:p>
            <a:r>
              <a:rPr lang="en-GB" sz="3000" b="0" dirty="0"/>
              <a:t>Two temporary changes to SEND legislation</a:t>
            </a:r>
          </a:p>
        </p:txBody>
      </p:sp>
      <p:sp>
        <p:nvSpPr>
          <p:cNvPr id="3" name="Content Placeholder 2"/>
          <p:cNvSpPr>
            <a:spLocks noGrp="1"/>
          </p:cNvSpPr>
          <p:nvPr>
            <p:ph idx="1"/>
          </p:nvPr>
        </p:nvSpPr>
        <p:spPr>
          <a:xfrm>
            <a:off x="684213" y="1052736"/>
            <a:ext cx="8064252" cy="4679949"/>
          </a:xfrm>
        </p:spPr>
        <p:txBody>
          <a:bodyPr/>
          <a:lstStyle/>
          <a:p>
            <a:pPr marL="457200" indent="-457200">
              <a:buFont typeface="+mj-lt"/>
              <a:buAutoNum type="arabicPeriod"/>
            </a:pPr>
            <a:r>
              <a:rPr lang="en-GB" b="0" dirty="0"/>
              <a:t>Section 42 of the CFA 2014 (duty to secure special educational </a:t>
            </a:r>
            <a:r>
              <a:rPr lang="en-GB" dirty="0"/>
              <a:t>provision</a:t>
            </a:r>
            <a:r>
              <a:rPr lang="en-GB" b="0" dirty="0"/>
              <a:t> and health care </a:t>
            </a:r>
            <a:r>
              <a:rPr lang="en-GB" dirty="0"/>
              <a:t>provision</a:t>
            </a:r>
            <a:r>
              <a:rPr lang="en-GB" b="0" dirty="0"/>
              <a:t> in accordance with EHC plan): the duty on LAs or commissioning health bodies to secure or arrange the provision is temporarily modified to a duty to use ‘reasonable endeavours’ to do so. </a:t>
            </a:r>
          </a:p>
          <a:p>
            <a:pPr marL="457200" indent="-457200">
              <a:buFont typeface="+mj-lt"/>
              <a:buAutoNum type="arabicPeriod"/>
            </a:pPr>
            <a:endParaRPr lang="en-GB" b="0" dirty="0"/>
          </a:p>
          <a:p>
            <a:pPr marL="457200" indent="-457200">
              <a:buFont typeface="+mj-lt"/>
              <a:buAutoNum type="arabicPeriod"/>
            </a:pPr>
            <a:r>
              <a:rPr lang="en-GB" b="0" dirty="0"/>
              <a:t>The SEND (Coronavirus) (Amendment) Regulations 2020 amend Regs that specify </a:t>
            </a:r>
            <a:r>
              <a:rPr lang="en-GB" dirty="0"/>
              <a:t>timescales</a:t>
            </a:r>
            <a:r>
              <a:rPr lang="en-GB" b="0" dirty="0"/>
              <a:t> that principally relate to EHC needs assessments and plans. Where it is not reasonably practicable, or is impractical, to meet that time limit for a reason relating to the incidence or transmission of coronavirus, the specific time limit will not apply - process must be completed as soon as reasonably practicable.</a:t>
            </a:r>
          </a:p>
        </p:txBody>
      </p:sp>
      <p:sp>
        <p:nvSpPr>
          <p:cNvPr id="4" name="Slide Number Placeholder 3"/>
          <p:cNvSpPr>
            <a:spLocks noGrp="1"/>
          </p:cNvSpPr>
          <p:nvPr>
            <p:ph type="sldNum" sz="quarter" idx="4"/>
          </p:nvPr>
        </p:nvSpPr>
        <p:spPr/>
        <p:txBody>
          <a:bodyPr/>
          <a:lstStyle/>
          <a:p>
            <a:fld id="{5DB98E5A-76C0-453E-B1E0-BC4AB04722D5}" type="slidenum">
              <a:rPr lang="en-GB" smtClean="0"/>
              <a:pPr/>
              <a:t>22</a:t>
            </a:fld>
            <a:endParaRPr lang="en-GB" dirty="0"/>
          </a:p>
        </p:txBody>
      </p:sp>
      <p:sp>
        <p:nvSpPr>
          <p:cNvPr id="5" name="Title 1"/>
          <p:cNvSpPr txBox="1">
            <a:spLocks/>
          </p:cNvSpPr>
          <p:nvPr/>
        </p:nvSpPr>
        <p:spPr>
          <a:xfrm>
            <a:off x="3347864" y="5804693"/>
            <a:ext cx="5472608" cy="108434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EHC plans - Guidance on temporary changes to education, health and care legislation during the coronavirus (COVID-19) outbreak. </a:t>
            </a:r>
            <a:endParaRPr lang="en-GB" sz="1300" b="0" dirty="0">
              <a:solidFill>
                <a:srgbClr val="0070C0"/>
              </a:solidFill>
            </a:endParaRPr>
          </a:p>
        </p:txBody>
      </p:sp>
    </p:spTree>
    <p:extLst>
      <p:ext uri="{BB962C8B-B14F-4D97-AF65-F5344CB8AC3E}">
        <p14:creationId xmlns:p14="http://schemas.microsoft.com/office/powerpoint/2010/main" val="1075675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Record-keeping and communication</a:t>
            </a:r>
          </a:p>
        </p:txBody>
      </p:sp>
      <p:sp>
        <p:nvSpPr>
          <p:cNvPr id="3" name="Content Placeholder 2"/>
          <p:cNvSpPr>
            <a:spLocks noGrp="1"/>
          </p:cNvSpPr>
          <p:nvPr>
            <p:ph idx="1"/>
          </p:nvPr>
        </p:nvSpPr>
        <p:spPr>
          <a:xfrm>
            <a:off x="707068" y="1052736"/>
            <a:ext cx="7775575" cy="4679949"/>
          </a:xfrm>
        </p:spPr>
        <p:txBody>
          <a:bodyPr/>
          <a:lstStyle/>
          <a:p>
            <a:pPr marL="0" lvl="0" indent="0">
              <a:buNone/>
            </a:pPr>
            <a:r>
              <a:rPr lang="en-GB" sz="2400" b="0" dirty="0"/>
              <a:t>The LA and health commissioning body should:</a:t>
            </a:r>
          </a:p>
          <a:p>
            <a:r>
              <a:rPr lang="en-GB" sz="2400" b="0" dirty="0"/>
              <a:t>keep a record of the provision it decides it must secure or arrange; </a:t>
            </a:r>
          </a:p>
          <a:p>
            <a:pPr lvl="0"/>
            <a:r>
              <a:rPr lang="en-GB" sz="2400" b="0" dirty="0">
                <a:solidFill>
                  <a:srgbClr val="000000"/>
                </a:solidFill>
                <a:latin typeface="Arial" panose="020B0604020202020204" pitchFamily="34" charset="0"/>
                <a:ea typeface="Calibri" panose="020F0502020204030204" pitchFamily="34" charset="0"/>
                <a:cs typeface="Symbol" panose="05050102010706020507" pitchFamily="18" charset="2"/>
              </a:rPr>
              <a:t>confirm to the parents or young person what it has decided to do, and explain why the provision differs from that in the plan for the time being</a:t>
            </a:r>
            <a:r>
              <a:rPr lang="en-GB" sz="2400" b="0" dirty="0"/>
              <a:t>; </a:t>
            </a:r>
          </a:p>
          <a:p>
            <a:pPr lvl="0"/>
            <a:r>
              <a:rPr lang="en-GB" sz="2400" b="0" dirty="0"/>
              <a:t>keep under review whether the provision it is securing or arranging means that it is still complying with the reasonable endeavours duty.</a:t>
            </a:r>
          </a:p>
        </p:txBody>
      </p:sp>
      <p:sp>
        <p:nvSpPr>
          <p:cNvPr id="4" name="Slide Number Placeholder 3"/>
          <p:cNvSpPr>
            <a:spLocks noGrp="1"/>
          </p:cNvSpPr>
          <p:nvPr>
            <p:ph type="sldNum" sz="quarter" idx="4"/>
          </p:nvPr>
        </p:nvSpPr>
        <p:spPr/>
        <p:txBody>
          <a:bodyPr/>
          <a:lstStyle/>
          <a:p>
            <a:fld id="{5DB98E5A-76C0-453E-B1E0-BC4AB04722D5}" type="slidenum">
              <a:rPr lang="en-GB" smtClean="0"/>
              <a:pPr/>
              <a:t>23</a:t>
            </a:fld>
            <a:endParaRPr lang="en-GB" dirty="0"/>
          </a:p>
        </p:txBody>
      </p:sp>
      <p:sp>
        <p:nvSpPr>
          <p:cNvPr id="5" name="Title 1"/>
          <p:cNvSpPr txBox="1">
            <a:spLocks/>
          </p:cNvSpPr>
          <p:nvPr/>
        </p:nvSpPr>
        <p:spPr>
          <a:xfrm>
            <a:off x="3347864" y="5804693"/>
            <a:ext cx="5472608" cy="108434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EHC plans - Guidance on temporary changes to education, health and care legislation during the coronavirus (COVID-19) outbreak. </a:t>
            </a:r>
            <a:endParaRPr lang="en-GB" sz="1300" b="0" dirty="0">
              <a:solidFill>
                <a:srgbClr val="0070C0"/>
              </a:solidFill>
            </a:endParaRPr>
          </a:p>
        </p:txBody>
      </p:sp>
    </p:spTree>
    <p:extLst>
      <p:ext uri="{BB962C8B-B14F-4D97-AF65-F5344CB8AC3E}">
        <p14:creationId xmlns:p14="http://schemas.microsoft.com/office/powerpoint/2010/main" val="3643364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Implications for assessments and making of EHC plans</a:t>
            </a:r>
          </a:p>
        </p:txBody>
      </p:sp>
      <p:sp>
        <p:nvSpPr>
          <p:cNvPr id="3" name="Content Placeholder 2"/>
          <p:cNvSpPr>
            <a:spLocks noGrp="1"/>
          </p:cNvSpPr>
          <p:nvPr>
            <p:ph idx="1"/>
          </p:nvPr>
        </p:nvSpPr>
        <p:spPr>
          <a:xfrm>
            <a:off x="611560" y="1268760"/>
            <a:ext cx="8136904" cy="4679949"/>
          </a:xfrm>
        </p:spPr>
        <p:txBody>
          <a:bodyPr/>
          <a:lstStyle/>
          <a:p>
            <a:r>
              <a:rPr lang="en-GB" sz="2100" b="0" dirty="0"/>
              <a:t>Each case needs to be determined based on its own circumstances - no blanket lifting of timescale requirements, and no blanket policies.</a:t>
            </a:r>
          </a:p>
          <a:p>
            <a:r>
              <a:rPr lang="en-GB" sz="2100" b="0" dirty="0"/>
              <a:t>Where a delay is for reasons related to coronavirus, LAs and health bodies must complete the action as soon as is practicable.</a:t>
            </a:r>
          </a:p>
          <a:p>
            <a:r>
              <a:rPr lang="en-GB" sz="2100" b="0" dirty="0"/>
              <a:t>A process which started before 1 May could be subject to this exception where the deadline for the completion of the particular statutory process currently under way is on or after 1 May.</a:t>
            </a:r>
          </a:p>
          <a:p>
            <a:r>
              <a:rPr lang="en-GB" sz="2100" b="0" dirty="0"/>
              <a:t>Decisions, including those over content of an EHC plan, must continue to be in accordance with the statutory framework. </a:t>
            </a:r>
          </a:p>
          <a:p>
            <a:endParaRPr lang="en-GB" b="0" dirty="0"/>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24</a:t>
            </a:fld>
            <a:endParaRPr lang="en-GB" dirty="0"/>
          </a:p>
        </p:txBody>
      </p:sp>
      <p:sp>
        <p:nvSpPr>
          <p:cNvPr id="5" name="Title 1"/>
          <p:cNvSpPr txBox="1">
            <a:spLocks/>
          </p:cNvSpPr>
          <p:nvPr/>
        </p:nvSpPr>
        <p:spPr>
          <a:xfrm>
            <a:off x="3347864" y="5804693"/>
            <a:ext cx="5472608" cy="108434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EHC plans - Guidance on temporary changes to education, health and care legislation during the coronavirus (COVID-19) outbreak. </a:t>
            </a:r>
            <a:endParaRPr lang="en-GB" sz="1300" b="0" dirty="0">
              <a:solidFill>
                <a:srgbClr val="0070C0"/>
              </a:solidFill>
            </a:endParaRPr>
          </a:p>
        </p:txBody>
      </p:sp>
    </p:spTree>
    <p:extLst>
      <p:ext uri="{BB962C8B-B14F-4D97-AF65-F5344CB8AC3E}">
        <p14:creationId xmlns:p14="http://schemas.microsoft.com/office/powerpoint/2010/main" val="1071947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Transition</a:t>
            </a:r>
          </a:p>
        </p:txBody>
      </p:sp>
      <p:sp>
        <p:nvSpPr>
          <p:cNvPr id="3" name="Content Placeholder 2"/>
          <p:cNvSpPr>
            <a:spLocks noGrp="1"/>
          </p:cNvSpPr>
          <p:nvPr>
            <p:ph idx="1"/>
          </p:nvPr>
        </p:nvSpPr>
        <p:spPr>
          <a:xfrm>
            <a:off x="710146" y="1124744"/>
            <a:ext cx="7775575" cy="4679949"/>
          </a:xfrm>
        </p:spPr>
        <p:txBody>
          <a:bodyPr/>
          <a:lstStyle/>
          <a:p>
            <a:r>
              <a:rPr lang="en-GB" sz="2400" b="0"/>
              <a:t>LAs must have issued final EHC plans in line with 15 February and 31 March timescales. </a:t>
            </a:r>
          </a:p>
          <a:p>
            <a:r>
              <a:rPr lang="en-GB" sz="2400" b="0"/>
              <a:t>LAs </a:t>
            </a:r>
            <a:r>
              <a:rPr lang="en-GB" sz="2400" b="0" dirty="0"/>
              <a:t>will need to work with schools and colleges to ensure key support services are available to facilitate transition plans.</a:t>
            </a:r>
          </a:p>
          <a:p>
            <a:r>
              <a:rPr lang="en-GB" sz="2400" b="0" dirty="0"/>
              <a:t>We also encourage settings to pay particular attention to pupils with EHC plans about to make a transition to another setting, or onto adult life, who would benefit from some face to face support for that transition.</a:t>
            </a:r>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25</a:t>
            </a:fld>
            <a:endParaRPr lang="en-GB" dirty="0"/>
          </a:p>
        </p:txBody>
      </p:sp>
      <p:sp>
        <p:nvSpPr>
          <p:cNvPr id="5" name="Title 1"/>
          <p:cNvSpPr txBox="1">
            <a:spLocks/>
          </p:cNvSpPr>
          <p:nvPr/>
        </p:nvSpPr>
        <p:spPr>
          <a:xfrm>
            <a:off x="3347864" y="5804693"/>
            <a:ext cx="5472608" cy="108434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EHC plans - Guidance on temporary changes to education, health and care legislation during the coronavirus (COVID-19) outbreak. </a:t>
            </a:r>
            <a:endParaRPr lang="en-GB" sz="1300" b="0" dirty="0">
              <a:solidFill>
                <a:srgbClr val="0070C0"/>
              </a:solidFill>
            </a:endParaRPr>
          </a:p>
        </p:txBody>
      </p:sp>
    </p:spTree>
    <p:extLst>
      <p:ext uri="{BB962C8B-B14F-4D97-AF65-F5344CB8AC3E}">
        <p14:creationId xmlns:p14="http://schemas.microsoft.com/office/powerpoint/2010/main" val="619458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Key Guidance Documents</a:t>
            </a:r>
          </a:p>
        </p:txBody>
      </p:sp>
      <p:sp>
        <p:nvSpPr>
          <p:cNvPr id="3" name="Content Placeholder 2"/>
          <p:cNvSpPr>
            <a:spLocks noGrp="1"/>
          </p:cNvSpPr>
          <p:nvPr>
            <p:ph idx="1"/>
          </p:nvPr>
        </p:nvSpPr>
        <p:spPr/>
        <p:txBody>
          <a:bodyPr/>
          <a:lstStyle/>
          <a:p>
            <a:r>
              <a:rPr lang="en-GB" sz="1700" b="0" dirty="0">
                <a:hlinkClick r:id="rId2"/>
              </a:rPr>
              <a:t>Supporting CYP with SEND as schools and colleges prepare for wider opening </a:t>
            </a:r>
            <a:endParaRPr lang="en-GB" sz="1700" b="0" dirty="0"/>
          </a:p>
          <a:p>
            <a:r>
              <a:rPr lang="en-GB" sz="1700" b="0" u="sng" dirty="0">
                <a:hlinkClick r:id="rId3"/>
              </a:rPr>
              <a:t>Safe working in education, childcare and children’s social care</a:t>
            </a:r>
            <a:r>
              <a:rPr lang="en-GB" sz="1700" b="0" dirty="0"/>
              <a:t> – guidance about preventing and controlling infection, including use of PPE in education, childcare and children’s social care settings</a:t>
            </a:r>
          </a:p>
          <a:p>
            <a:pPr lvl="0"/>
            <a:r>
              <a:rPr lang="en-GB" sz="1700" b="0" u="sng" dirty="0">
                <a:hlinkClick r:id="rId4"/>
              </a:rPr>
              <a:t>Coronavirus (COVID-19): implementing protective measures in education and childcare settings</a:t>
            </a:r>
            <a:r>
              <a:rPr lang="en-GB" sz="1700" b="0" dirty="0"/>
              <a:t>.</a:t>
            </a:r>
          </a:p>
          <a:p>
            <a:pPr lvl="0"/>
            <a:r>
              <a:rPr lang="en-GB" sz="1700" b="0" u="sng" dirty="0">
                <a:hlinkClick r:id="rId5"/>
              </a:rPr>
              <a:t>Actions for education and childcare settings to prepare for wider opening from 1 June 2020</a:t>
            </a:r>
            <a:r>
              <a:rPr lang="en-GB" sz="1700" b="0" dirty="0"/>
              <a:t>,- overarching aims and principles of the next phase, and the next steps for education and childcare providers.</a:t>
            </a:r>
          </a:p>
          <a:p>
            <a:r>
              <a:rPr lang="en-GB" sz="1700" b="0" u="sng" dirty="0">
                <a:hlinkClick r:id="rId6"/>
              </a:rPr>
              <a:t>Opening schools and educational settings to more pupils from 1 June: guidance for parents and carers</a:t>
            </a:r>
            <a:endParaRPr lang="en-GB" sz="1700" b="0" u="sng" dirty="0"/>
          </a:p>
          <a:p>
            <a:r>
              <a:rPr lang="en-GB" sz="1800" b="0" dirty="0">
                <a:hlinkClick r:id="rId7"/>
              </a:rPr>
              <a:t>Maintaining education and skills training provision: further education providers</a:t>
            </a:r>
            <a:endParaRPr lang="en-GB" sz="1800" b="0" dirty="0"/>
          </a:p>
          <a:p>
            <a:r>
              <a:rPr lang="en-GB" sz="1700" b="0" dirty="0">
                <a:hlinkClick r:id="rId8"/>
              </a:rPr>
              <a:t>Planning guide for early years and childcare settings</a:t>
            </a:r>
            <a:endParaRPr lang="en-GB" sz="17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26</a:t>
            </a:fld>
            <a:endParaRPr lang="en-GB" dirty="0"/>
          </a:p>
        </p:txBody>
      </p:sp>
    </p:spTree>
    <p:extLst>
      <p:ext uri="{BB962C8B-B14F-4D97-AF65-F5344CB8AC3E}">
        <p14:creationId xmlns:p14="http://schemas.microsoft.com/office/powerpoint/2010/main" val="578340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73" y="227446"/>
            <a:ext cx="7775575" cy="647701"/>
          </a:xfrm>
        </p:spPr>
        <p:txBody>
          <a:bodyPr/>
          <a:lstStyle/>
          <a:p>
            <a:r>
              <a:rPr lang="en-GB" b="0" dirty="0"/>
              <a:t>Final tips</a:t>
            </a:r>
          </a:p>
        </p:txBody>
      </p:sp>
      <p:sp>
        <p:nvSpPr>
          <p:cNvPr id="3" name="Content Placeholder 2"/>
          <p:cNvSpPr>
            <a:spLocks noGrp="1"/>
          </p:cNvSpPr>
          <p:nvPr>
            <p:ph idx="1"/>
          </p:nvPr>
        </p:nvSpPr>
        <p:spPr>
          <a:xfrm>
            <a:off x="755576" y="940811"/>
            <a:ext cx="8064896" cy="4679949"/>
          </a:xfrm>
        </p:spPr>
        <p:txBody>
          <a:bodyPr/>
          <a:lstStyle/>
          <a:p>
            <a:r>
              <a:rPr lang="en-GB" sz="2200" b="0" dirty="0"/>
              <a:t>Read the various guidance documents</a:t>
            </a:r>
          </a:p>
          <a:p>
            <a:r>
              <a:rPr lang="en-GB" sz="2200" b="0" dirty="0"/>
              <a:t>Keep SEND staff and other front line SEND staff updated</a:t>
            </a:r>
          </a:p>
          <a:p>
            <a:r>
              <a:rPr lang="en-GB" sz="2200" b="0" dirty="0"/>
              <a:t>Publish up-to-date information on the local offer – co-produce with PCF</a:t>
            </a:r>
          </a:p>
          <a:p>
            <a:r>
              <a:rPr lang="en-GB" sz="2200" b="0" dirty="0"/>
              <a:t>Avoid blanket policies</a:t>
            </a:r>
          </a:p>
          <a:p>
            <a:r>
              <a:rPr lang="en-GB" sz="2200" b="0" dirty="0"/>
              <a:t>Keep records about decisions</a:t>
            </a:r>
          </a:p>
          <a:p>
            <a:r>
              <a:rPr lang="en-GB" sz="2200" b="0" dirty="0"/>
              <a:t>Communicate with parents and young people</a:t>
            </a:r>
          </a:p>
          <a:p>
            <a:r>
              <a:rPr lang="en-GB" sz="2200" b="0" dirty="0"/>
              <a:t>Work in partnership with schools and colleges/ use SENCo networks</a:t>
            </a:r>
          </a:p>
          <a:p>
            <a:r>
              <a:rPr lang="en-GB" sz="2200" b="0" dirty="0"/>
              <a:t>Support preparation for September transfers </a:t>
            </a:r>
          </a:p>
          <a:p>
            <a:r>
              <a:rPr lang="en-GB" sz="2200" b="0" dirty="0"/>
              <a:t>Keep creating solutions - “Necessity is the mother of invention”.</a:t>
            </a:r>
          </a:p>
          <a:p>
            <a:endParaRPr lang="en-GB" sz="2400" b="0" dirty="0"/>
          </a:p>
          <a:p>
            <a:endParaRPr lang="en-GB" sz="2400" b="0" dirty="0"/>
          </a:p>
          <a:p>
            <a:endParaRPr lang="en-GB" sz="2400" b="0" dirty="0"/>
          </a:p>
          <a:p>
            <a:endParaRPr lang="en-GB" sz="2400" b="0" dirty="0"/>
          </a:p>
          <a:p>
            <a:endParaRPr lang="en-GB" sz="2400" b="0" dirty="0"/>
          </a:p>
          <a:p>
            <a:endParaRPr lang="en-GB" sz="24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27</a:t>
            </a:fld>
            <a:endParaRPr lang="en-GB" dirty="0"/>
          </a:p>
        </p:txBody>
      </p:sp>
    </p:spTree>
    <p:extLst>
      <p:ext uri="{BB962C8B-B14F-4D97-AF65-F5344CB8AC3E}">
        <p14:creationId xmlns:p14="http://schemas.microsoft.com/office/powerpoint/2010/main" val="1202954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558" y="2165746"/>
            <a:ext cx="3913238" cy="3696845"/>
          </a:xfrm>
        </p:spPr>
        <p:txBody>
          <a:bodyPr>
            <a:normAutofit/>
          </a:bodyPr>
          <a:lstStyle/>
          <a:p>
            <a:pPr marL="0" indent="0" algn="ctr">
              <a:buNone/>
            </a:pPr>
            <a:endParaRPr lang="en-GB" sz="2700" dirty="0"/>
          </a:p>
          <a:p>
            <a:pPr marL="0" indent="0" algn="ctr">
              <a:buNone/>
            </a:pPr>
            <a:r>
              <a:rPr lang="en-GB" sz="2700" dirty="0"/>
              <a:t>An opportunity to discuss SEN issues </a:t>
            </a:r>
            <a:endParaRPr lang="en-GB" dirty="0"/>
          </a:p>
          <a:p>
            <a:pPr marL="0" indent="0">
              <a:buNone/>
            </a:pPr>
            <a:endParaRPr lang="en-GB" dirty="0"/>
          </a:p>
          <a:p>
            <a:endParaRPr lang="en-GB" dirty="0"/>
          </a:p>
        </p:txBody>
      </p:sp>
      <p:pic>
        <p:nvPicPr>
          <p:cNvPr id="4" name="Picture 3"/>
          <p:cNvPicPr>
            <a:picLocks noChangeAspect="1"/>
          </p:cNvPicPr>
          <p:nvPr/>
        </p:nvPicPr>
        <p:blipFill>
          <a:blip r:embed="rId3"/>
          <a:stretch>
            <a:fillRect/>
          </a:stretch>
        </p:blipFill>
        <p:spPr>
          <a:xfrm>
            <a:off x="295212" y="1642969"/>
            <a:ext cx="4446345" cy="3728753"/>
          </a:xfrm>
          <a:prstGeom prst="rect">
            <a:avLst/>
          </a:prstGeom>
        </p:spPr>
      </p:pic>
    </p:spTree>
    <p:extLst>
      <p:ext uri="{BB962C8B-B14F-4D97-AF65-F5344CB8AC3E}">
        <p14:creationId xmlns:p14="http://schemas.microsoft.com/office/powerpoint/2010/main" val="135376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3374"/>
            <a:ext cx="7632204" cy="647701"/>
          </a:xfrm>
        </p:spPr>
        <p:txBody>
          <a:bodyPr/>
          <a:lstStyle/>
          <a:p>
            <a:r>
              <a:rPr lang="en-GB" b="0" dirty="0"/>
              <a:t>Schools and colleges - from June</a:t>
            </a:r>
          </a:p>
        </p:txBody>
      </p:sp>
      <p:sp>
        <p:nvSpPr>
          <p:cNvPr id="3" name="Content Placeholder 2"/>
          <p:cNvSpPr>
            <a:spLocks noGrp="1"/>
          </p:cNvSpPr>
          <p:nvPr>
            <p:ph idx="1"/>
          </p:nvPr>
        </p:nvSpPr>
        <p:spPr>
          <a:xfrm>
            <a:off x="683568" y="1269219"/>
            <a:ext cx="8064896" cy="4679949"/>
          </a:xfrm>
        </p:spPr>
        <p:txBody>
          <a:bodyPr/>
          <a:lstStyle/>
          <a:p>
            <a:r>
              <a:rPr lang="en-GB" sz="2200" b="0" dirty="0"/>
              <a:t>Education settings are already open to priority groups. </a:t>
            </a:r>
          </a:p>
          <a:p>
            <a:r>
              <a:rPr lang="en-GB" sz="2200" b="0" dirty="0"/>
              <a:t>From 1 June, at the earliest, primary schools to welcome back children in Nursery, YR, Y1 and Y6, alongside priority groups. </a:t>
            </a:r>
          </a:p>
          <a:p>
            <a:r>
              <a:rPr lang="en-GB" sz="2200" b="0" dirty="0"/>
              <a:t>From 15 June, at the earliest, secondary schools, sixth form and FE colleges to offer some face-to-face support to supplement the remote education of Y10 and Y12 students, alongside the full time provision they are offering to priority groups. </a:t>
            </a:r>
          </a:p>
          <a:p>
            <a:r>
              <a:rPr lang="en-GB" sz="2200" b="0" dirty="0"/>
              <a:t>From 1 June, all special schools to welcome back more children.		</a:t>
            </a:r>
            <a:r>
              <a:rPr lang="en-GB" sz="1400" b="0" dirty="0"/>
              <a:t>		</a:t>
            </a: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3</a:t>
            </a:fld>
            <a:endParaRPr lang="en-GB" dirty="0"/>
          </a:p>
        </p:txBody>
      </p:sp>
      <p:sp>
        <p:nvSpPr>
          <p:cNvPr id="5" name="Title 1"/>
          <p:cNvSpPr txBox="1">
            <a:spLocks/>
          </p:cNvSpPr>
          <p:nvPr/>
        </p:nvSpPr>
        <p:spPr>
          <a:xfrm>
            <a:off x="4860032" y="6051549"/>
            <a:ext cx="3815780" cy="647701"/>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Actions for education and childcare settings to prepare for wider opening from 1 June 2020</a:t>
            </a:r>
            <a:endParaRPr lang="en-GB" dirty="0"/>
          </a:p>
        </p:txBody>
      </p:sp>
    </p:spTree>
    <p:extLst>
      <p:ext uri="{BB962C8B-B14F-4D97-AF65-F5344CB8AC3E}">
        <p14:creationId xmlns:p14="http://schemas.microsoft.com/office/powerpoint/2010/main" val="151591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775575" cy="647701"/>
          </a:xfrm>
        </p:spPr>
        <p:txBody>
          <a:bodyPr/>
          <a:lstStyle/>
          <a:p>
            <a:r>
              <a:rPr lang="en-GB" sz="2800" b="0" dirty="0"/>
              <a:t>Supporting children with EHC plans in mainstream schools, colleges and AP settings</a:t>
            </a:r>
            <a:br>
              <a:rPr lang="en-GB" dirty="0"/>
            </a:br>
            <a:endParaRPr lang="en-GB" dirty="0"/>
          </a:p>
        </p:txBody>
      </p:sp>
      <p:sp>
        <p:nvSpPr>
          <p:cNvPr id="3" name="Content Placeholder 2"/>
          <p:cNvSpPr>
            <a:spLocks noGrp="1"/>
          </p:cNvSpPr>
          <p:nvPr>
            <p:ph idx="1"/>
          </p:nvPr>
        </p:nvSpPr>
        <p:spPr>
          <a:xfrm>
            <a:off x="684213" y="1484784"/>
            <a:ext cx="8022431" cy="4679949"/>
          </a:xfrm>
        </p:spPr>
        <p:txBody>
          <a:bodyPr/>
          <a:lstStyle/>
          <a:p>
            <a:r>
              <a:rPr lang="en-GB" sz="2200" b="0" dirty="0"/>
              <a:t>Schools and colleges should continue to offer places to priority groups, inc. those with EHC plans. </a:t>
            </a:r>
          </a:p>
          <a:p>
            <a:r>
              <a:rPr lang="en-GB" sz="2200" b="0" dirty="0"/>
              <a:t>Includes special units and resourced provision.</a:t>
            </a:r>
            <a:endParaRPr lang="en-GB" sz="2200" dirty="0"/>
          </a:p>
          <a:p>
            <a:r>
              <a:rPr lang="en-GB" sz="2200" b="0" dirty="0"/>
              <a:t>Schools, colleges and LAs should ensure that </a:t>
            </a:r>
            <a:r>
              <a:rPr lang="en-GB" sz="2200" dirty="0"/>
              <a:t>risk assessments</a:t>
            </a:r>
            <a:r>
              <a:rPr lang="en-GB" sz="2200" b="0" dirty="0"/>
              <a:t> for CYP with EHC plans are kept up to date. </a:t>
            </a:r>
          </a:p>
          <a:p>
            <a:r>
              <a:rPr lang="en-GB" sz="2200" b="0" dirty="0"/>
              <a:t>Risk assessments should inform the way a school or college supports CYP with EHC plans as they return. </a:t>
            </a:r>
          </a:p>
          <a:p>
            <a:r>
              <a:rPr lang="en-GB" sz="2200" b="0" dirty="0"/>
              <a:t>LAs and educational settings should judge whether risk assessments continue to be useful for each child or young person after they have returned to their setting. </a:t>
            </a:r>
          </a:p>
        </p:txBody>
      </p:sp>
      <p:sp>
        <p:nvSpPr>
          <p:cNvPr id="4" name="Slide Number Placeholder 3"/>
          <p:cNvSpPr>
            <a:spLocks noGrp="1"/>
          </p:cNvSpPr>
          <p:nvPr>
            <p:ph type="sldNum" sz="quarter" idx="4"/>
          </p:nvPr>
        </p:nvSpPr>
        <p:spPr/>
        <p:txBody>
          <a:bodyPr/>
          <a:lstStyle/>
          <a:p>
            <a:fld id="{5DB98E5A-76C0-453E-B1E0-BC4AB04722D5}" type="slidenum">
              <a:rPr lang="en-GB" smtClean="0"/>
              <a:pPr/>
              <a:t>4</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2687184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Early years and childcare settings</a:t>
            </a:r>
          </a:p>
        </p:txBody>
      </p:sp>
      <p:sp>
        <p:nvSpPr>
          <p:cNvPr id="3" name="Content Placeholder 2"/>
          <p:cNvSpPr>
            <a:spLocks noGrp="1"/>
          </p:cNvSpPr>
          <p:nvPr>
            <p:ph idx="1"/>
          </p:nvPr>
        </p:nvSpPr>
        <p:spPr>
          <a:xfrm>
            <a:off x="701317" y="1223090"/>
            <a:ext cx="7775575" cy="4679949"/>
          </a:xfrm>
        </p:spPr>
        <p:txBody>
          <a:bodyPr/>
          <a:lstStyle/>
          <a:p>
            <a:pPr eaLnBrk="0" fontAlgn="base" hangingPunct="0">
              <a:spcBef>
                <a:spcPct val="0"/>
              </a:spcBef>
              <a:buClrTx/>
            </a:pPr>
            <a:r>
              <a:rPr lang="en-US" altLang="en-US" sz="2400" b="0" dirty="0">
                <a:ea typeface="Calibri" panose="020F0502020204030204" pitchFamily="34" charset="0"/>
                <a:cs typeface="Arial" panose="020B0604020202020204" pitchFamily="34" charset="0"/>
              </a:rPr>
              <a:t>Readjustment to routines may prove more challenging for some children with SEND. </a:t>
            </a:r>
          </a:p>
          <a:p>
            <a:pPr eaLnBrk="0" fontAlgn="base" hangingPunct="0">
              <a:spcBef>
                <a:spcPct val="0"/>
              </a:spcBef>
              <a:buClrTx/>
            </a:pPr>
            <a:r>
              <a:rPr lang="en-US" altLang="en-US" sz="2400" b="0" dirty="0">
                <a:ea typeface="Calibri" panose="020F0502020204030204" pitchFamily="34" charset="0"/>
                <a:cs typeface="Arial" panose="020B0604020202020204" pitchFamily="34" charset="0"/>
              </a:rPr>
              <a:t>Need to ensure that the setting: </a:t>
            </a:r>
            <a:endParaRPr lang="en-GB" altLang="en-US" sz="2400" b="0" dirty="0">
              <a:cs typeface="Arial" panose="020B0604020202020204" pitchFamily="34" charset="0"/>
            </a:endParaRPr>
          </a:p>
          <a:p>
            <a:pPr marL="719138" lvl="0" indent="-361950" eaLnBrk="0" fontAlgn="base" hangingPunct="0">
              <a:spcBef>
                <a:spcPct val="0"/>
              </a:spcBef>
              <a:buClrTx/>
              <a:buFont typeface="Courier New" panose="02070309020205020404" pitchFamily="49" charset="0"/>
              <a:buChar char="o"/>
            </a:pPr>
            <a:r>
              <a:rPr lang="en-US" altLang="en-US" sz="2400" b="0" dirty="0">
                <a:ea typeface="Calibri" panose="020F0502020204030204" pitchFamily="34" charset="0"/>
                <a:cs typeface="Arial" panose="020B0604020202020204" pitchFamily="34" charset="0"/>
              </a:rPr>
              <a:t>has the staffing needed to support children with SEND at safe ratios, </a:t>
            </a:r>
            <a:endParaRPr lang="en-GB" altLang="en-US" sz="2400" b="0" dirty="0">
              <a:cs typeface="Arial" panose="020B0604020202020204" pitchFamily="34" charset="0"/>
            </a:endParaRPr>
          </a:p>
          <a:p>
            <a:pPr marL="719138" lvl="0" indent="-361950" eaLnBrk="0" fontAlgn="base" hangingPunct="0">
              <a:spcBef>
                <a:spcPct val="0"/>
              </a:spcBef>
              <a:buClrTx/>
              <a:buFont typeface="Courier New" panose="02070309020205020404" pitchFamily="49" charset="0"/>
              <a:buChar char="o"/>
            </a:pPr>
            <a:r>
              <a:rPr lang="en-US" altLang="en-US" sz="2400" b="0" dirty="0">
                <a:ea typeface="Calibri" panose="020F0502020204030204" pitchFamily="34" charset="0"/>
                <a:cs typeface="Arial" panose="020B0604020202020204" pitchFamily="34" charset="0"/>
              </a:rPr>
              <a:t>has a member of staff designated as a SENCo or interim SENCo</a:t>
            </a:r>
            <a:endParaRPr lang="en-GB" altLang="en-US" sz="2400" b="0" dirty="0">
              <a:cs typeface="Arial" panose="020B0604020202020204" pitchFamily="34" charset="0"/>
            </a:endParaRPr>
          </a:p>
          <a:p>
            <a:pPr marL="719138" lvl="0" indent="-361950" eaLnBrk="0" fontAlgn="base" hangingPunct="0">
              <a:spcBef>
                <a:spcPct val="0"/>
              </a:spcBef>
              <a:buClrTx/>
              <a:buFont typeface="Courier New" panose="02070309020205020404" pitchFamily="49" charset="0"/>
              <a:buChar char="o"/>
            </a:pPr>
            <a:r>
              <a:rPr lang="en-US" altLang="en-US" sz="2400" b="0" dirty="0">
                <a:ea typeface="Calibri" panose="020F0502020204030204" pitchFamily="34" charset="0"/>
                <a:cs typeface="Arial" panose="020B0604020202020204" pitchFamily="34" charset="0"/>
              </a:rPr>
              <a:t>involves parents and carers in planning and agreeing any changes to support, inc. reviewing EHC plans</a:t>
            </a:r>
            <a:endParaRPr lang="en-GB" sz="24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5</a:t>
            </a:fld>
            <a:endParaRPr lang="en-GB" dirty="0"/>
          </a:p>
        </p:txBody>
      </p:sp>
      <p:sp>
        <p:nvSpPr>
          <p:cNvPr id="5" name="Title 1"/>
          <p:cNvSpPr txBox="1">
            <a:spLocks/>
          </p:cNvSpPr>
          <p:nvPr/>
        </p:nvSpPr>
        <p:spPr>
          <a:xfrm>
            <a:off x="5580112" y="6239589"/>
            <a:ext cx="2519636" cy="647701"/>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400" b="0" dirty="0"/>
              <a:t>Planning guide for early years and childcare settings</a:t>
            </a:r>
            <a:br>
              <a:rPr lang="en-GB" b="0" dirty="0"/>
            </a:br>
            <a:endParaRPr lang="en-GB" dirty="0"/>
          </a:p>
        </p:txBody>
      </p:sp>
    </p:spTree>
    <p:extLst>
      <p:ext uri="{BB962C8B-B14F-4D97-AF65-F5344CB8AC3E}">
        <p14:creationId xmlns:p14="http://schemas.microsoft.com/office/powerpoint/2010/main" val="312077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992243" cy="647701"/>
          </a:xfrm>
        </p:spPr>
        <p:txBody>
          <a:bodyPr/>
          <a:lstStyle/>
          <a:p>
            <a:r>
              <a:rPr lang="en-GB" sz="3100" b="0" dirty="0"/>
              <a:t>Secondary schools - Information for parents</a:t>
            </a:r>
          </a:p>
        </p:txBody>
      </p:sp>
      <p:sp>
        <p:nvSpPr>
          <p:cNvPr id="3" name="Content Placeholder 2"/>
          <p:cNvSpPr>
            <a:spLocks noGrp="1"/>
          </p:cNvSpPr>
          <p:nvPr>
            <p:ph idx="1"/>
          </p:nvPr>
        </p:nvSpPr>
        <p:spPr>
          <a:xfrm>
            <a:off x="689815" y="1285362"/>
            <a:ext cx="7775575" cy="4679949"/>
          </a:xfrm>
        </p:spPr>
        <p:txBody>
          <a:bodyPr/>
          <a:lstStyle/>
          <a:p>
            <a:r>
              <a:rPr lang="en-GB" sz="2400" b="0" dirty="0"/>
              <a:t>Schools are also considering how to provide extra support to children who will find it harder to learn at home or are making the least progress. </a:t>
            </a:r>
          </a:p>
          <a:p>
            <a:r>
              <a:rPr lang="en-GB" sz="2400" b="0" dirty="0"/>
              <a:t>This could include children with SEND, children who receive free school meals, and children who have a social worker.</a:t>
            </a:r>
          </a:p>
          <a:p>
            <a:r>
              <a:rPr lang="en-GB" sz="2400" b="0" dirty="0"/>
              <a:t>If you feel that you need some more support, contact your child’s school.</a:t>
            </a:r>
          </a:p>
        </p:txBody>
      </p:sp>
      <p:sp>
        <p:nvSpPr>
          <p:cNvPr id="4" name="Slide Number Placeholder 3"/>
          <p:cNvSpPr>
            <a:spLocks noGrp="1"/>
          </p:cNvSpPr>
          <p:nvPr>
            <p:ph type="sldNum" sz="quarter" idx="4"/>
          </p:nvPr>
        </p:nvSpPr>
        <p:spPr/>
        <p:txBody>
          <a:bodyPr/>
          <a:lstStyle/>
          <a:p>
            <a:fld id="{5DB98E5A-76C0-453E-B1E0-BC4AB04722D5}" type="slidenum">
              <a:rPr lang="en-GB" smtClean="0"/>
              <a:pPr/>
              <a:t>6</a:t>
            </a:fld>
            <a:endParaRPr lang="en-GB" dirty="0"/>
          </a:p>
        </p:txBody>
      </p:sp>
      <p:sp>
        <p:nvSpPr>
          <p:cNvPr id="5" name="Title 1"/>
          <p:cNvSpPr txBox="1">
            <a:spLocks/>
          </p:cNvSpPr>
          <p:nvPr/>
        </p:nvSpPr>
        <p:spPr>
          <a:xfrm>
            <a:off x="4386808" y="6309320"/>
            <a:ext cx="3815780" cy="647701"/>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br>
              <a:rPr lang="en-GB" b="0" dirty="0"/>
            </a:br>
            <a:endParaRPr lang="en-GB" dirty="0"/>
          </a:p>
        </p:txBody>
      </p:sp>
      <p:sp>
        <p:nvSpPr>
          <p:cNvPr id="6" name="Title 1"/>
          <p:cNvSpPr txBox="1">
            <a:spLocks/>
          </p:cNvSpPr>
          <p:nvPr/>
        </p:nvSpPr>
        <p:spPr>
          <a:xfrm>
            <a:off x="4836543" y="6349042"/>
            <a:ext cx="3819663" cy="59976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Help secondary school children continue their education during coronavirus (COVID-19)</a:t>
            </a:r>
            <a:br>
              <a:rPr lang="en-GB" b="0" dirty="0"/>
            </a:br>
            <a:endParaRPr lang="en-GB" dirty="0"/>
          </a:p>
        </p:txBody>
      </p:sp>
    </p:spTree>
    <p:extLst>
      <p:ext uri="{BB962C8B-B14F-4D97-AF65-F5344CB8AC3E}">
        <p14:creationId xmlns:p14="http://schemas.microsoft.com/office/powerpoint/2010/main" val="49800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992243" cy="647701"/>
          </a:xfrm>
        </p:spPr>
        <p:txBody>
          <a:bodyPr/>
          <a:lstStyle/>
          <a:p>
            <a:r>
              <a:rPr lang="en-GB" sz="3100" b="0" dirty="0"/>
              <a:t>FE providers</a:t>
            </a:r>
          </a:p>
        </p:txBody>
      </p:sp>
      <p:sp>
        <p:nvSpPr>
          <p:cNvPr id="3" name="Content Placeholder 2"/>
          <p:cNvSpPr>
            <a:spLocks noGrp="1"/>
          </p:cNvSpPr>
          <p:nvPr>
            <p:ph idx="1"/>
          </p:nvPr>
        </p:nvSpPr>
        <p:spPr/>
        <p:txBody>
          <a:bodyPr/>
          <a:lstStyle/>
          <a:p>
            <a:r>
              <a:rPr lang="en-GB" b="0" dirty="0"/>
              <a:t>From 1 June at the earliest, more 16-19 learners in key assessment years, in addition to </a:t>
            </a:r>
            <a:r>
              <a:rPr lang="en-GB" b="0"/>
              <a:t>priority groups, </a:t>
            </a:r>
            <a:r>
              <a:rPr lang="en-GB" b="0" dirty="0"/>
              <a:t>will be able to attend FE settings. </a:t>
            </a:r>
          </a:p>
          <a:p>
            <a:r>
              <a:rPr lang="en-GB" b="0" dirty="0"/>
              <a:t>Special post-16 institutions will work towards a phased return of more young people without a focus on specific year groups.</a:t>
            </a:r>
          </a:p>
          <a:p>
            <a:r>
              <a:rPr lang="en-GB" b="0" dirty="0"/>
              <a:t>All vulnerable young people continue to be expected and encouraged to attend educational provision where it is appropriate for them to do so. </a:t>
            </a:r>
          </a:p>
          <a:p>
            <a:r>
              <a:rPr lang="en-GB" b="0" dirty="0"/>
              <a:t>Where it is not safe for vulnerable learners to attend, or vulnerable learners cannot be persuaded to attend education settings, colleges should maintain regular communication with social workers, vulnerable learners and their families.</a:t>
            </a:r>
          </a:p>
          <a:p>
            <a:endParaRPr lang="en-GB" sz="2400" dirty="0"/>
          </a:p>
          <a:p>
            <a:endParaRPr lang="en-GB" sz="2400" dirty="0"/>
          </a:p>
          <a:p>
            <a:endParaRPr lang="en-GB" sz="24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7</a:t>
            </a:fld>
            <a:endParaRPr lang="en-GB" dirty="0"/>
          </a:p>
        </p:txBody>
      </p:sp>
      <p:sp>
        <p:nvSpPr>
          <p:cNvPr id="5" name="Title 1"/>
          <p:cNvSpPr txBox="1">
            <a:spLocks/>
          </p:cNvSpPr>
          <p:nvPr/>
        </p:nvSpPr>
        <p:spPr>
          <a:xfrm>
            <a:off x="4386808" y="6309320"/>
            <a:ext cx="3815780" cy="647701"/>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br>
              <a:rPr lang="en-GB" b="0" dirty="0"/>
            </a:br>
            <a:endParaRPr lang="en-GB" dirty="0"/>
          </a:p>
        </p:txBody>
      </p:sp>
      <p:sp>
        <p:nvSpPr>
          <p:cNvPr id="6" name="Title 1"/>
          <p:cNvSpPr txBox="1">
            <a:spLocks/>
          </p:cNvSpPr>
          <p:nvPr/>
        </p:nvSpPr>
        <p:spPr>
          <a:xfrm>
            <a:off x="5148064" y="6009437"/>
            <a:ext cx="3819663" cy="59976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Maintaining education and skills training provision: further education providers</a:t>
            </a:r>
            <a:endParaRPr lang="en-GB" b="0" dirty="0"/>
          </a:p>
        </p:txBody>
      </p:sp>
    </p:spTree>
    <p:extLst>
      <p:ext uri="{BB962C8B-B14F-4D97-AF65-F5344CB8AC3E}">
        <p14:creationId xmlns:p14="http://schemas.microsoft.com/office/powerpoint/2010/main" val="2675300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Specialist provision – Aims for return</a:t>
            </a:r>
          </a:p>
        </p:txBody>
      </p:sp>
      <p:sp>
        <p:nvSpPr>
          <p:cNvPr id="3" name="Content Placeholder 2"/>
          <p:cNvSpPr>
            <a:spLocks noGrp="1"/>
          </p:cNvSpPr>
          <p:nvPr>
            <p:ph idx="1"/>
          </p:nvPr>
        </p:nvSpPr>
        <p:spPr>
          <a:xfrm>
            <a:off x="684212" y="1093513"/>
            <a:ext cx="7775575" cy="4679949"/>
          </a:xfrm>
        </p:spPr>
        <p:txBody>
          <a:bodyPr/>
          <a:lstStyle/>
          <a:p>
            <a:r>
              <a:rPr lang="en-GB" sz="2400" b="0" dirty="0"/>
              <a:t>Our aim is for specialist provision to ensure increasing numbers of children and young people attend on-site education, whilst prioritising the safety of children and staff.</a:t>
            </a:r>
          </a:p>
          <a:p>
            <a:r>
              <a:rPr lang="en-GB" sz="2400" b="0" dirty="0"/>
              <a:t>Special schools, special post-16 institutions and hospital schools should: </a:t>
            </a:r>
          </a:p>
          <a:p>
            <a:pPr marL="719138" indent="-361950">
              <a:buFont typeface="Courier New" panose="02070309020205020404" pitchFamily="49" charset="0"/>
              <a:buChar char="o"/>
            </a:pPr>
            <a:r>
              <a:rPr lang="en-GB" sz="2400" b="0" dirty="0"/>
              <a:t>work towards a phased return of more children and young people, </a:t>
            </a:r>
          </a:p>
          <a:p>
            <a:pPr marL="719138" indent="-361950">
              <a:buFont typeface="Courier New" panose="02070309020205020404" pitchFamily="49" charset="0"/>
              <a:buChar char="o"/>
            </a:pPr>
            <a:r>
              <a:rPr lang="en-GB" sz="2400" b="0" dirty="0"/>
              <a:t>not focus on specific year groups, </a:t>
            </a:r>
          </a:p>
          <a:p>
            <a:pPr marL="719138" indent="-361950">
              <a:buFont typeface="Courier New" panose="02070309020205020404" pitchFamily="49" charset="0"/>
              <a:buChar char="o"/>
            </a:pPr>
            <a:r>
              <a:rPr lang="en-GB" sz="2400" b="0" dirty="0"/>
              <a:t>be informed by risk assessments.  </a:t>
            </a:r>
          </a:p>
        </p:txBody>
      </p:sp>
      <p:sp>
        <p:nvSpPr>
          <p:cNvPr id="4" name="Slide Number Placeholder 3"/>
          <p:cNvSpPr>
            <a:spLocks noGrp="1"/>
          </p:cNvSpPr>
          <p:nvPr>
            <p:ph type="sldNum" sz="quarter" idx="4"/>
          </p:nvPr>
        </p:nvSpPr>
        <p:spPr/>
        <p:txBody>
          <a:bodyPr/>
          <a:lstStyle/>
          <a:p>
            <a:fld id="{5DB98E5A-76C0-453E-B1E0-BC4AB04722D5}" type="slidenum">
              <a:rPr lang="en-GB" smtClean="0"/>
              <a:pPr/>
              <a:t>8</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1789089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8136259" cy="647701"/>
          </a:xfrm>
        </p:spPr>
        <p:txBody>
          <a:bodyPr/>
          <a:lstStyle/>
          <a:p>
            <a:r>
              <a:rPr lang="en-GB" b="0" dirty="0"/>
              <a:t>Specialist provision –priority returners</a:t>
            </a:r>
          </a:p>
        </p:txBody>
      </p:sp>
      <p:sp>
        <p:nvSpPr>
          <p:cNvPr id="3" name="Content Placeholder 2"/>
          <p:cNvSpPr>
            <a:spLocks noGrp="1"/>
          </p:cNvSpPr>
          <p:nvPr>
            <p:ph idx="1"/>
          </p:nvPr>
        </p:nvSpPr>
        <p:spPr>
          <a:xfrm>
            <a:off x="684213" y="1035250"/>
            <a:ext cx="7920235" cy="4679949"/>
          </a:xfrm>
        </p:spPr>
        <p:txBody>
          <a:bodyPr/>
          <a:lstStyle/>
          <a:p>
            <a:r>
              <a:rPr lang="en-GB" sz="2200" b="0" dirty="0"/>
              <a:t>Prioritise attendance for:</a:t>
            </a:r>
          </a:p>
          <a:p>
            <a:pPr marL="719138" lvl="0" indent="-361950">
              <a:buFont typeface="Courier New" panose="02070309020205020404" pitchFamily="49" charset="0"/>
              <a:buChar char="o"/>
            </a:pPr>
            <a:r>
              <a:rPr lang="en-GB" sz="2200" b="0" dirty="0"/>
              <a:t>CYP approaching key transition points, e.g. transition to another educational setting or from education to adult life, particularly where multi-agency work to secure that progression is needed; </a:t>
            </a:r>
          </a:p>
          <a:p>
            <a:pPr marL="719138" lvl="0" indent="-361950">
              <a:buFont typeface="Courier New" panose="02070309020205020404" pitchFamily="49" charset="0"/>
              <a:buChar char="o"/>
            </a:pPr>
            <a:r>
              <a:rPr lang="en-GB" sz="2200" b="0" dirty="0"/>
              <a:t>CYP who most need on-site provision to support their life chances and development, e.g. to reinstate routines and engagement with learning.  </a:t>
            </a:r>
          </a:p>
          <a:p>
            <a:r>
              <a:rPr lang="en-GB" sz="2200" b="0" dirty="0"/>
              <a:t>Children and young people who are considered clinically extremely vulnerable and shielding should continue to shield and should not be expected to attend.</a:t>
            </a:r>
            <a:endParaRPr lang="en-GB" sz="22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9</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783034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17B44D47A728488F65D9C43EFCFE2F" ma:contentTypeVersion="13" ma:contentTypeDescription="Create a new document." ma:contentTypeScope="" ma:versionID="de642fd4aa9120622fb4b4daf41a3c7e">
  <xsd:schema xmlns:xsd="http://www.w3.org/2001/XMLSchema" xmlns:xs="http://www.w3.org/2001/XMLSchema" xmlns:p="http://schemas.microsoft.com/office/2006/metadata/properties" xmlns:ns3="0b5b71a2-06e1-4c1d-a571-53e4d83ad5b0" xmlns:ns4="555c19f3-c827-4013-84b1-e728aca3249c" targetNamespace="http://schemas.microsoft.com/office/2006/metadata/properties" ma:root="true" ma:fieldsID="8f210786e8c15fbc6ade84b6b8c7284c" ns3:_="" ns4:_="">
    <xsd:import namespace="0b5b71a2-06e1-4c1d-a571-53e4d83ad5b0"/>
    <xsd:import namespace="555c19f3-c827-4013-84b1-e728aca3249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5b71a2-06e1-4c1d-a571-53e4d83ad5b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5c19f3-c827-4013-84b1-e728aca3249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151697-407C-4835-AC80-0DB7519949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5b71a2-06e1-4c1d-a571-53e4d83ad5b0"/>
    <ds:schemaRef ds:uri="555c19f3-c827-4013-84b1-e728aca324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D3942E-F7FA-4AD8-9A69-5FDFB1F490D1}">
  <ds:schemaRefs>
    <ds:schemaRef ds:uri="555c19f3-c827-4013-84b1-e728aca3249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b5b71a2-06e1-4c1d-a571-53e4d83ad5b0"/>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18918D8-6743-472F-9133-546308218B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14296</TotalTime>
  <Words>2763</Words>
  <Application>Microsoft Office PowerPoint</Application>
  <PresentationFormat>On-screen Show (4:3)</PresentationFormat>
  <Paragraphs>213</Paragraphs>
  <Slides>28</Slides>
  <Notes>2</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Courier New</vt:lpstr>
      <vt:lpstr>Symbol</vt:lpstr>
      <vt:lpstr>Wingdings</vt:lpstr>
      <vt:lpstr>Office Theme</vt:lpstr>
      <vt:lpstr>  Supporting children and young people with SEND as schools and colleges prepare for wider opening       </vt:lpstr>
      <vt:lpstr>Areas covered</vt:lpstr>
      <vt:lpstr>Schools and colleges - from June</vt:lpstr>
      <vt:lpstr>Supporting children with EHC plans in mainstream schools, colleges and AP settings </vt:lpstr>
      <vt:lpstr>Early years and childcare settings</vt:lpstr>
      <vt:lpstr>Secondary schools - Information for parents</vt:lpstr>
      <vt:lpstr>FE providers</vt:lpstr>
      <vt:lpstr>Specialist provision – Aims for return</vt:lpstr>
      <vt:lpstr>Specialist provision –priority returners</vt:lpstr>
      <vt:lpstr>Supporting children in special schools and specialist post-16 institutions </vt:lpstr>
      <vt:lpstr>Transitioning back to specialist settings</vt:lpstr>
      <vt:lpstr>Risk assessments – Key messages</vt:lpstr>
      <vt:lpstr>Undertaking the risk assessment</vt:lpstr>
      <vt:lpstr>Risk assessments - Purpose</vt:lpstr>
      <vt:lpstr>Updating risk assessments - factors to take into account</vt:lpstr>
      <vt:lpstr>Planning for return to school</vt:lpstr>
      <vt:lpstr>Attendance of children and young people with EHCPs – Key points</vt:lpstr>
      <vt:lpstr>Supporting learning for those CYP who remain at home, on a full or part time basis </vt:lpstr>
      <vt:lpstr>How schools can keep all staff and children safe and reduce the risk of infection </vt:lpstr>
      <vt:lpstr>Use of PPE in education settings</vt:lpstr>
      <vt:lpstr>Working hands-on with pupils and students who cannot adhere to strict hygiene practices</vt:lpstr>
      <vt:lpstr>Two temporary changes to SEND legislation</vt:lpstr>
      <vt:lpstr>Record-keeping and communication</vt:lpstr>
      <vt:lpstr>Implications for assessments and making of EHC plans</vt:lpstr>
      <vt:lpstr>Transition</vt:lpstr>
      <vt:lpstr>Key Guidance Documents</vt:lpstr>
      <vt:lpstr>Final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cc145936</cp:lastModifiedBy>
  <cp:revision>632</cp:revision>
  <cp:lastPrinted>2020-05-22T16:35:16Z</cp:lastPrinted>
  <dcterms:created xsi:type="dcterms:W3CDTF">2013-06-06T10:14:36Z</dcterms:created>
  <dcterms:modified xsi:type="dcterms:W3CDTF">2020-06-10T13:21:03Z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0x010100BD17B44D47A728488F65D9C43EFCFE2F</vt:lpwstr>
  </property>
</Properties>
</file>