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83" r:id="rId4"/>
    <p:sldId id="257" r:id="rId5"/>
    <p:sldId id="284" r:id="rId6"/>
    <p:sldId id="258" r:id="rId7"/>
    <p:sldId id="304" r:id="rId8"/>
    <p:sldId id="259" r:id="rId9"/>
    <p:sldId id="305" r:id="rId10"/>
    <p:sldId id="260" r:id="rId11"/>
    <p:sldId id="285" r:id="rId12"/>
    <p:sldId id="261" r:id="rId13"/>
    <p:sldId id="306" r:id="rId14"/>
    <p:sldId id="262" r:id="rId15"/>
    <p:sldId id="296" r:id="rId16"/>
    <p:sldId id="265" r:id="rId17"/>
    <p:sldId id="297" r:id="rId18"/>
    <p:sldId id="266" r:id="rId19"/>
    <p:sldId id="298" r:id="rId20"/>
    <p:sldId id="267" r:id="rId21"/>
    <p:sldId id="299" r:id="rId22"/>
    <p:sldId id="268" r:id="rId23"/>
    <p:sldId id="290" r:id="rId24"/>
    <p:sldId id="269" r:id="rId25"/>
    <p:sldId id="289" r:id="rId26"/>
    <p:sldId id="270" r:id="rId27"/>
    <p:sldId id="287" r:id="rId28"/>
    <p:sldId id="271" r:id="rId29"/>
    <p:sldId id="300" r:id="rId30"/>
    <p:sldId id="272" r:id="rId31"/>
    <p:sldId id="288" r:id="rId32"/>
    <p:sldId id="273" r:id="rId33"/>
    <p:sldId id="286" r:id="rId34"/>
    <p:sldId id="274" r:id="rId35"/>
    <p:sldId id="291" r:id="rId36"/>
    <p:sldId id="275" r:id="rId37"/>
    <p:sldId id="301" r:id="rId38"/>
    <p:sldId id="276" r:id="rId39"/>
    <p:sldId id="294" r:id="rId40"/>
    <p:sldId id="277" r:id="rId41"/>
    <p:sldId id="295" r:id="rId42"/>
    <p:sldId id="278" r:id="rId43"/>
    <p:sldId id="293" r:id="rId44"/>
    <p:sldId id="279" r:id="rId45"/>
    <p:sldId id="292" r:id="rId46"/>
    <p:sldId id="280" r:id="rId47"/>
    <p:sldId id="302" r:id="rId48"/>
    <p:sldId id="281" r:id="rId49"/>
    <p:sldId id="303" r:id="rId50"/>
    <p:sldId id="282"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8" d="100"/>
          <a:sy n="88" d="100"/>
        </p:scale>
        <p:origin x="9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13654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222213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249204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68920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0CFB26-0AD5-4465-987C-F9C8E8908B4A}" type="datetimeFigureOut">
              <a:rPr lang="en-GB" smtClean="0"/>
              <a:t>01/11/2017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83529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10CFB26-0AD5-4465-987C-F9C8E8908B4A}" type="datetimeFigureOut">
              <a:rPr lang="en-GB" smtClean="0"/>
              <a:t>01/11/2017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5729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10CFB26-0AD5-4465-987C-F9C8E8908B4A}" type="datetimeFigureOut">
              <a:rPr lang="en-GB" smtClean="0"/>
              <a:t>01/11/2017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78084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10CFB26-0AD5-4465-987C-F9C8E8908B4A}" type="datetimeFigureOut">
              <a:rPr lang="en-GB" smtClean="0"/>
              <a:t>01/11/2017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61368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CFB26-0AD5-4465-987C-F9C8E8908B4A}" type="datetimeFigureOut">
              <a:rPr lang="en-GB" smtClean="0"/>
              <a:t>01/11/2017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880921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CFB26-0AD5-4465-987C-F9C8E8908B4A}" type="datetimeFigureOut">
              <a:rPr lang="en-GB" smtClean="0"/>
              <a:t>01/11/2017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78402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CFB26-0AD5-4465-987C-F9C8E8908B4A}" type="datetimeFigureOut">
              <a:rPr lang="en-GB" smtClean="0"/>
              <a:t>01/11/2017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359303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CFB26-0AD5-4465-987C-F9C8E8908B4A}" type="datetimeFigureOut">
              <a:rPr lang="en-GB" smtClean="0"/>
              <a:t>01/11/2017</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E27D8-B7A0-47FF-AB79-3F1609CF1B6A}" type="slidenum">
              <a:rPr lang="en-GB" smtClean="0"/>
              <a:t>‹#›</a:t>
            </a:fld>
            <a:endParaRPr lang="en-GB"/>
          </a:p>
        </p:txBody>
      </p:sp>
    </p:spTree>
    <p:extLst>
      <p:ext uri="{BB962C8B-B14F-4D97-AF65-F5344CB8AC3E}">
        <p14:creationId xmlns:p14="http://schemas.microsoft.com/office/powerpoint/2010/main" val="10464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27" y="5169748"/>
            <a:ext cx="2611674" cy="13760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135" y="455059"/>
            <a:ext cx="2364319" cy="880119"/>
          </a:xfrm>
          <a:prstGeom prst="rect">
            <a:avLst/>
          </a:prstGeom>
        </p:spPr>
      </p:pic>
      <p:sp>
        <p:nvSpPr>
          <p:cNvPr id="6" name="TextBox 5"/>
          <p:cNvSpPr txBox="1"/>
          <p:nvPr/>
        </p:nvSpPr>
        <p:spPr>
          <a:xfrm>
            <a:off x="283926" y="1453162"/>
            <a:ext cx="11769212" cy="3062377"/>
          </a:xfrm>
          <a:prstGeom prst="rect">
            <a:avLst/>
          </a:prstGeom>
          <a:noFill/>
        </p:spPr>
        <p:txBody>
          <a:bodyPr wrap="square" rtlCol="0">
            <a:spAutoFit/>
          </a:bodyPr>
          <a:lstStyle/>
          <a:p>
            <a:pPr algn="ctr"/>
            <a:r>
              <a:rPr lang="en-GB" sz="8500" dirty="0" smtClean="0">
                <a:solidFill>
                  <a:schemeClr val="bg1"/>
                </a:solidFill>
                <a:latin typeface="Arial" panose="020B0604020202020204" pitchFamily="34" charset="0"/>
                <a:cs typeface="Arial" panose="020B0604020202020204" pitchFamily="34" charset="0"/>
              </a:rPr>
              <a:t>A</a:t>
            </a:r>
            <a:r>
              <a:rPr lang="en-GB" sz="7200" dirty="0" smtClean="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to</a:t>
            </a:r>
            <a:r>
              <a:rPr lang="en-GB" sz="7200" dirty="0" smtClean="0">
                <a:solidFill>
                  <a:schemeClr val="bg1"/>
                </a:solidFill>
                <a:latin typeface="Arial" panose="020B0604020202020204" pitchFamily="34" charset="0"/>
                <a:cs typeface="Arial" panose="020B0604020202020204" pitchFamily="34" charset="0"/>
              </a:rPr>
              <a:t> </a:t>
            </a:r>
            <a:r>
              <a:rPr lang="en-GB" sz="8500" dirty="0" smtClean="0">
                <a:solidFill>
                  <a:schemeClr val="bg1"/>
                </a:solidFill>
                <a:latin typeface="Arial" panose="020B0604020202020204" pitchFamily="34" charset="0"/>
                <a:cs typeface="Arial" panose="020B0604020202020204" pitchFamily="34" charset="0"/>
              </a:rPr>
              <a:t>Z</a:t>
            </a:r>
          </a:p>
          <a:p>
            <a:pPr algn="ctr"/>
            <a:r>
              <a:rPr lang="en-GB" sz="3600" dirty="0" smtClean="0">
                <a:solidFill>
                  <a:schemeClr val="bg1"/>
                </a:solidFill>
                <a:latin typeface="Arial" panose="020B0604020202020204" pitchFamily="34" charset="0"/>
                <a:cs typeface="Arial" panose="020B0604020202020204" pitchFamily="34" charset="0"/>
              </a:rPr>
              <a:t> of </a:t>
            </a:r>
          </a:p>
          <a:p>
            <a:pPr algn="ctr"/>
            <a:r>
              <a:rPr lang="en-GB" sz="7200" dirty="0" smtClean="0">
                <a:solidFill>
                  <a:schemeClr val="bg1"/>
                </a:solidFill>
                <a:latin typeface="Arial" panose="020B0604020202020204" pitchFamily="34" charset="0"/>
                <a:cs typeface="Arial" panose="020B0604020202020204" pitchFamily="34" charset="0"/>
              </a:rPr>
              <a:t>Council Services</a:t>
            </a:r>
            <a:endParaRPr lang="en-GB" sz="7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59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17584"/>
            <a:ext cx="12067924" cy="6498115"/>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E</a:t>
            </a:r>
            <a:r>
              <a:rPr lang="en-GB" sz="4000" dirty="0">
                <a:solidFill>
                  <a:schemeClr val="bg1"/>
                </a:solidFill>
                <a:latin typeface="Arial" panose="020B0604020202020204" pitchFamily="34" charset="0"/>
                <a:cs typeface="Arial" panose="020B0604020202020204" pitchFamily="34" charset="0"/>
              </a:rPr>
              <a:t> is for economic growth</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008150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75855"/>
            <a:ext cx="10515600" cy="5401108"/>
          </a:xfrm>
        </p:spPr>
        <p:txBody>
          <a:bodyPr/>
          <a:lstStyle/>
          <a:p>
            <a:r>
              <a:rPr lang="en-GB" dirty="0" smtClean="0">
                <a:solidFill>
                  <a:schemeClr val="bg1"/>
                </a:solidFill>
                <a:latin typeface="Arial" panose="020B0604020202020204" pitchFamily="34" charset="0"/>
                <a:cs typeface="Arial" panose="020B0604020202020204" pitchFamily="34" charset="0"/>
              </a:rPr>
              <a:t>Shropshire Council developed a new Economic Growth Strategy in 2017 to set out ambitions for the years ahead.</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Shropshire's economy is work £6.1 billion (Gross Value Added).</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60% of Shropshire’s population are of working age (16 – 64).</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is home to 15,480 businesses. Most are small and 12,000 employ 4 people or less.</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Connecting Shropshire has provided access to superfast broadband to 54,336 premises.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471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68" y="-616402"/>
            <a:ext cx="12261568" cy="10339312"/>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F</a:t>
            </a:r>
            <a:r>
              <a:rPr lang="en-GB" sz="4000" dirty="0">
                <a:solidFill>
                  <a:schemeClr val="bg1"/>
                </a:solidFill>
                <a:latin typeface="Arial" panose="020B0604020202020204" pitchFamily="34" charset="0"/>
                <a:cs typeface="Arial" panose="020B0604020202020204" pitchFamily="34" charset="0"/>
              </a:rPr>
              <a:t> is for </a:t>
            </a:r>
            <a:r>
              <a:rPr lang="en-GB" sz="4000" dirty="0" smtClean="0">
                <a:solidFill>
                  <a:schemeClr val="bg1"/>
                </a:solidFill>
                <a:latin typeface="Arial" panose="020B0604020202020204" pitchFamily="34" charset="0"/>
                <a:cs typeface="Arial" panose="020B0604020202020204" pitchFamily="34" charset="0"/>
              </a:rPr>
              <a:t>families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102051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637" y="775854"/>
            <a:ext cx="10515600" cy="5721927"/>
          </a:xfrm>
        </p:spPr>
        <p:txBody>
          <a:bodyPr>
            <a:normAutofit lnSpcReduction="10000"/>
          </a:bodyPr>
          <a:lstStyle/>
          <a:p>
            <a:r>
              <a:rPr lang="en-GB" dirty="0" smtClean="0">
                <a:solidFill>
                  <a:schemeClr val="bg1"/>
                </a:solidFill>
                <a:latin typeface="Arial" panose="020B0604020202020204" pitchFamily="34" charset="0"/>
                <a:cs typeface="Arial" panose="020B0604020202020204" pitchFamily="34" charset="0"/>
              </a:rPr>
              <a:t>Shropshire Council’s Strengthening Families programme aims to support families who might need extra help to be happy, healthy and safe. Support is provided to overcome multiple problems.</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Council’s Early Help also has a family focus. The Council works with schools and other organisations to identify and overcome problems early.</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Children’s Centres are based in local communities and offer a one stop shop for children under 5 and their families.</a:t>
            </a:r>
          </a:p>
          <a:p>
            <a:pPr marL="0" indent="0">
              <a:buNone/>
            </a:pPr>
            <a:endParaRPr lang="en-GB" sz="9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Parenting practitioners provide training and advice.</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Council's Fostering and Adoption services help provide a range of support and can help to build new families.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335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G</a:t>
            </a:r>
            <a:r>
              <a:rPr lang="en-GB" sz="4000" dirty="0">
                <a:solidFill>
                  <a:schemeClr val="bg1"/>
                </a:solidFill>
                <a:latin typeface="Arial" panose="020B0604020202020204" pitchFamily="34" charset="0"/>
                <a:cs typeface="Arial" panose="020B0604020202020204" pitchFamily="34" charset="0"/>
              </a:rPr>
              <a:t> is for genealogy &amp; archives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759206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6,000 people a year visit Shropshire Council’s archives service and many more access information from the website.</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There are 5.5 </a:t>
            </a:r>
            <a:r>
              <a:rPr lang="en-GB" dirty="0">
                <a:solidFill>
                  <a:schemeClr val="bg1"/>
                </a:solidFill>
                <a:latin typeface="Arial" panose="020B0604020202020204" pitchFamily="34" charset="0"/>
                <a:cs typeface="Arial" panose="020B0604020202020204" pitchFamily="34" charset="0"/>
              </a:rPr>
              <a:t>miles (9 kilometres) of archives covering the history and pre- history of </a:t>
            </a:r>
            <a:r>
              <a:rPr lang="en-GB" dirty="0" smtClean="0">
                <a:solidFill>
                  <a:schemeClr val="bg1"/>
                </a:solidFill>
                <a:latin typeface="Arial" panose="020B0604020202020204" pitchFamily="34" charset="0"/>
                <a:cs typeface="Arial" panose="020B0604020202020204" pitchFamily="34" charset="0"/>
              </a:rPr>
              <a:t>Shropshire.</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Archives include local materials from the 12</a:t>
            </a:r>
            <a:r>
              <a:rPr lang="en-GB" baseline="30000" dirty="0" smtClean="0">
                <a:solidFill>
                  <a:schemeClr val="bg1"/>
                </a:solidFill>
                <a:latin typeface="Arial" panose="020B0604020202020204" pitchFamily="34" charset="0"/>
                <a:cs typeface="Arial" panose="020B0604020202020204" pitchFamily="34" charset="0"/>
              </a:rPr>
              <a:t>th</a:t>
            </a:r>
            <a:r>
              <a:rPr lang="en-GB" dirty="0" smtClean="0">
                <a:solidFill>
                  <a:schemeClr val="bg1"/>
                </a:solidFill>
                <a:latin typeface="Arial" panose="020B0604020202020204" pitchFamily="34" charset="0"/>
                <a:cs typeface="Arial" panose="020B0604020202020204" pitchFamily="34" charset="0"/>
              </a:rPr>
              <a:t> century to yesterday’s Shropshire Star.</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The Archives Service provides outreach services, events and a service for schools. Volunteers support paid staff in delivering a wide range of activities.</a:t>
            </a: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938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717"/>
            <a:ext cx="12192000" cy="8091055"/>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H</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highways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541975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It costs Shropshire Council £1.5 million a year to treat potholes and £9 million a year to resurface and surface dress the county’s roads.</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We maintain a fleet of 25 </a:t>
            </a:r>
            <a:r>
              <a:rPr lang="en-GB" dirty="0" err="1" smtClean="0">
                <a:solidFill>
                  <a:schemeClr val="bg1"/>
                </a:solidFill>
                <a:latin typeface="Arial" panose="020B0604020202020204" pitchFamily="34" charset="0"/>
                <a:cs typeface="Arial" panose="020B0604020202020204" pitchFamily="34" charset="0"/>
              </a:rPr>
              <a:t>gritters</a:t>
            </a:r>
            <a:r>
              <a:rPr lang="en-GB" dirty="0" smtClean="0">
                <a:solidFill>
                  <a:schemeClr val="bg1"/>
                </a:solidFill>
                <a:latin typeface="Arial" panose="020B0604020202020204" pitchFamily="34" charset="0"/>
                <a:cs typeface="Arial" panose="020B0604020202020204" pitchFamily="34" charset="0"/>
              </a:rPr>
              <a:t>, 9 footway ploughs and 9 snow blowers.</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We look after 1008 bridges.</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Shropshire Council maintains 19,277 street lights and each one costs between £40 and £80 a year.</a:t>
            </a:r>
          </a:p>
          <a:p>
            <a:pPr lvl="0"/>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780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0383"/>
            <a:ext cx="12192000" cy="8132064"/>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I </a:t>
            </a:r>
            <a:r>
              <a:rPr lang="en-GB" sz="4000" dirty="0" smtClean="0">
                <a:solidFill>
                  <a:schemeClr val="bg1"/>
                </a:solidFill>
                <a:latin typeface="Arial" panose="020B0604020202020204" pitchFamily="34" charset="0"/>
                <a:cs typeface="Arial" panose="020B0604020202020204" pitchFamily="34" charset="0"/>
              </a:rPr>
              <a:t>is for information &amp; advice</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623165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Our Customer Services department works hard to answer your questions. You can ask for help in a number of ways:</a:t>
            </a:r>
          </a:p>
          <a:p>
            <a:pPr lvl="1"/>
            <a:r>
              <a:rPr lang="en-GB" dirty="0" smtClean="0">
                <a:solidFill>
                  <a:schemeClr val="bg1"/>
                </a:solidFill>
                <a:latin typeface="Arial" panose="020B0604020202020204" pitchFamily="34" charset="0"/>
                <a:cs typeface="Arial" panose="020B0604020202020204" pitchFamily="34" charset="0"/>
              </a:rPr>
              <a:t>By visiting a local information point – that may be your local library.</a:t>
            </a:r>
          </a:p>
          <a:p>
            <a:pPr lvl="1"/>
            <a:r>
              <a:rPr lang="en-GB" dirty="0" smtClean="0">
                <a:solidFill>
                  <a:schemeClr val="bg1"/>
                </a:solidFill>
                <a:latin typeface="Arial" panose="020B0604020202020204" pitchFamily="34" charset="0"/>
                <a:cs typeface="Arial" panose="020B0604020202020204" pitchFamily="34" charset="0"/>
              </a:rPr>
              <a:t>Over the telephone.</a:t>
            </a:r>
          </a:p>
          <a:p>
            <a:pPr lvl="1"/>
            <a:r>
              <a:rPr lang="en-GB" dirty="0" smtClean="0">
                <a:solidFill>
                  <a:schemeClr val="bg1"/>
                </a:solidFill>
                <a:latin typeface="Arial" panose="020B0604020202020204" pitchFamily="34" charset="0"/>
                <a:cs typeface="Arial" panose="020B0604020202020204" pitchFamily="34" charset="0"/>
              </a:rPr>
              <a:t>Using enquiry forms on our website.</a:t>
            </a:r>
          </a:p>
          <a:p>
            <a:pPr lvl="1"/>
            <a:r>
              <a:rPr lang="en-GB" dirty="0" smtClean="0">
                <a:solidFill>
                  <a:schemeClr val="bg1"/>
                </a:solidFill>
                <a:latin typeface="Arial" panose="020B0604020202020204" pitchFamily="34" charset="0"/>
                <a:cs typeface="Arial" panose="020B0604020202020204" pitchFamily="34" charset="0"/>
              </a:rPr>
              <a:t>The information on our website may have the answers you are looking for.</a:t>
            </a:r>
          </a:p>
          <a:p>
            <a:pPr lvl="1"/>
            <a:r>
              <a:rPr lang="en-GB" dirty="0" smtClean="0">
                <a:solidFill>
                  <a:schemeClr val="bg1"/>
                </a:solidFill>
                <a:latin typeface="Arial" panose="020B0604020202020204" pitchFamily="34" charset="0"/>
                <a:cs typeface="Arial" panose="020B0604020202020204" pitchFamily="34" charset="0"/>
              </a:rPr>
              <a:t>You can also write to us if you prefer.</a:t>
            </a:r>
          </a:p>
          <a:p>
            <a:r>
              <a:rPr lang="en-GB" dirty="0" smtClean="0">
                <a:solidFill>
                  <a:schemeClr val="bg1"/>
                </a:solidFill>
                <a:latin typeface="Arial" panose="020B0604020202020204" pitchFamily="34" charset="0"/>
                <a:cs typeface="Arial" panose="020B0604020202020204" pitchFamily="34" charset="0"/>
              </a:rPr>
              <a:t>Customer Services staff can also help by:</a:t>
            </a:r>
          </a:p>
          <a:p>
            <a:pPr lvl="1"/>
            <a:r>
              <a:rPr lang="en-GB" dirty="0" smtClean="0">
                <a:solidFill>
                  <a:schemeClr val="bg1"/>
                </a:solidFill>
                <a:latin typeface="Arial" panose="020B0604020202020204" pitchFamily="34" charset="0"/>
                <a:cs typeface="Arial" panose="020B0604020202020204" pitchFamily="34" charset="0"/>
              </a:rPr>
              <a:t>Helping you get online.</a:t>
            </a:r>
          </a:p>
          <a:p>
            <a:pPr lvl="1"/>
            <a:r>
              <a:rPr lang="en-GB" dirty="0" smtClean="0">
                <a:solidFill>
                  <a:schemeClr val="bg1"/>
                </a:solidFill>
                <a:latin typeface="Arial" panose="020B0604020202020204" pitchFamily="34" charset="0"/>
                <a:cs typeface="Arial" panose="020B0604020202020204" pitchFamily="34" charset="0"/>
              </a:rPr>
              <a:t>Helping you to fill in forms. </a:t>
            </a:r>
          </a:p>
          <a:p>
            <a:pPr lvl="1"/>
            <a:r>
              <a:rPr lang="en-GB" dirty="0" smtClean="0">
                <a:solidFill>
                  <a:schemeClr val="bg1"/>
                </a:solidFill>
                <a:latin typeface="Arial" panose="020B0604020202020204" pitchFamily="34" charset="0"/>
                <a:cs typeface="Arial" panose="020B0604020202020204" pitchFamily="34" charset="0"/>
              </a:rPr>
              <a:t>Checking if you are eligible for a Council service.</a:t>
            </a:r>
          </a:p>
          <a:p>
            <a:pPr lvl="1"/>
            <a:r>
              <a:rPr lang="en-GB" dirty="0" smtClean="0">
                <a:solidFill>
                  <a:schemeClr val="bg1"/>
                </a:solidFill>
                <a:latin typeface="Arial" panose="020B0604020202020204" pitchFamily="34" charset="0"/>
                <a:cs typeface="Arial" panose="020B0604020202020204" pitchFamily="34" charset="0"/>
              </a:rPr>
              <a:t>Signposting you to other forms of support.</a:t>
            </a:r>
          </a:p>
        </p:txBody>
      </p:sp>
    </p:spTree>
    <p:extLst>
      <p:ext uri="{BB962C8B-B14F-4D97-AF65-F5344CB8AC3E}">
        <p14:creationId xmlns:p14="http://schemas.microsoft.com/office/powerpoint/2010/main" val="3892269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9205547"/>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A</a:t>
            </a:r>
            <a:r>
              <a:rPr lang="en-GB" sz="4000" dirty="0">
                <a:solidFill>
                  <a:schemeClr val="bg1"/>
                </a:solidFill>
                <a:latin typeface="Arial" panose="020B0604020202020204" pitchFamily="34" charset="0"/>
                <a:cs typeface="Arial" panose="020B0604020202020204" pitchFamily="34" charset="0"/>
              </a:rPr>
              <a:t> is for Adult Social Care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30935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 y="-486686"/>
            <a:ext cx="12192000" cy="8132064"/>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J</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jobs, learning and skills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840270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900545"/>
            <a:ext cx="10802815"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 Council focuses on skills and learning for all ages. Our services include:</a:t>
            </a:r>
          </a:p>
          <a:p>
            <a:pPr lvl="1"/>
            <a:r>
              <a:rPr lang="en-GB" dirty="0" smtClean="0">
                <a:solidFill>
                  <a:schemeClr val="bg1"/>
                </a:solidFill>
                <a:latin typeface="Arial" panose="020B0604020202020204" pitchFamily="34" charset="0"/>
                <a:cs typeface="Arial" panose="020B0604020202020204" pitchFamily="34" charset="0"/>
              </a:rPr>
              <a:t>Working with providers of early years education (nurseries and pre-schools).</a:t>
            </a:r>
          </a:p>
          <a:p>
            <a:pPr lvl="1"/>
            <a:r>
              <a:rPr lang="en-GB" dirty="0" smtClean="0">
                <a:solidFill>
                  <a:schemeClr val="bg1"/>
                </a:solidFill>
                <a:latin typeface="Arial" panose="020B0604020202020204" pitchFamily="34" charset="0"/>
                <a:cs typeface="Arial" panose="020B0604020202020204" pitchFamily="34" charset="0"/>
              </a:rPr>
              <a:t>School admissions</a:t>
            </a:r>
          </a:p>
          <a:p>
            <a:pPr lvl="1"/>
            <a:r>
              <a:rPr lang="en-GB" dirty="0" smtClean="0">
                <a:solidFill>
                  <a:schemeClr val="bg1"/>
                </a:solidFill>
                <a:latin typeface="Arial" panose="020B0604020202020204" pitchFamily="34" charset="0"/>
                <a:cs typeface="Arial" panose="020B0604020202020204" pitchFamily="34" charset="0"/>
              </a:rPr>
              <a:t>Registering children in employment</a:t>
            </a:r>
          </a:p>
          <a:p>
            <a:pPr lvl="1"/>
            <a:r>
              <a:rPr lang="en-GB" dirty="0" smtClean="0">
                <a:solidFill>
                  <a:schemeClr val="bg1"/>
                </a:solidFill>
                <a:latin typeface="Arial" panose="020B0604020202020204" pitchFamily="34" charset="0"/>
                <a:cs typeface="Arial" panose="020B0604020202020204" pitchFamily="34" charset="0"/>
              </a:rPr>
              <a:t>Support for children with special education needs</a:t>
            </a:r>
          </a:p>
          <a:p>
            <a:pPr lvl="1"/>
            <a:r>
              <a:rPr lang="en-GB" dirty="0" smtClean="0">
                <a:solidFill>
                  <a:schemeClr val="bg1"/>
                </a:solidFill>
                <a:latin typeface="Arial" panose="020B0604020202020204" pitchFamily="34" charset="0"/>
                <a:cs typeface="Arial" panose="020B0604020202020204" pitchFamily="34" charset="0"/>
              </a:rPr>
              <a:t>Working with others to keep young people progressing through education.</a:t>
            </a:r>
          </a:p>
          <a:p>
            <a:pPr lvl="1"/>
            <a:r>
              <a:rPr lang="en-GB" dirty="0" smtClean="0">
                <a:solidFill>
                  <a:schemeClr val="bg1"/>
                </a:solidFill>
                <a:latin typeface="Arial" panose="020B0604020202020204" pitchFamily="34" charset="0"/>
                <a:cs typeface="Arial" panose="020B0604020202020204" pitchFamily="34" charset="0"/>
              </a:rPr>
              <a:t>Provision of support for young people not in education, employment or training.</a:t>
            </a:r>
          </a:p>
          <a:p>
            <a:pPr lvl="1"/>
            <a:r>
              <a:rPr lang="en-GB" dirty="0">
                <a:solidFill>
                  <a:schemeClr val="bg1"/>
                </a:solidFill>
                <a:latin typeface="Arial" panose="020B0604020202020204" pitchFamily="34" charset="0"/>
                <a:cs typeface="Arial" panose="020B0604020202020204" pitchFamily="34" charset="0"/>
              </a:rPr>
              <a:t>Working with others to provide apprenticeships.</a:t>
            </a:r>
          </a:p>
          <a:p>
            <a:pPr lvl="1"/>
            <a:r>
              <a:rPr lang="en-GB" dirty="0" smtClean="0">
                <a:solidFill>
                  <a:schemeClr val="bg1"/>
                </a:solidFill>
                <a:latin typeface="Arial" panose="020B0604020202020204" pitchFamily="34" charset="0"/>
                <a:cs typeface="Arial" panose="020B0604020202020204" pitchFamily="34" charset="0"/>
              </a:rPr>
              <a:t>Assessing skills needs among employers.</a:t>
            </a:r>
          </a:p>
          <a:p>
            <a:pPr lvl="1"/>
            <a:r>
              <a:rPr lang="en-GB" dirty="0" smtClean="0">
                <a:solidFill>
                  <a:schemeClr val="bg1"/>
                </a:solidFill>
                <a:latin typeface="Arial" panose="020B0604020202020204" pitchFamily="34" charset="0"/>
                <a:cs typeface="Arial" panose="020B0604020202020204" pitchFamily="34" charset="0"/>
              </a:rPr>
              <a:t>Influencing the provision of adult education.</a:t>
            </a:r>
          </a:p>
          <a:p>
            <a:pPr lvl="1"/>
            <a:endParaRPr lang="en-GB"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2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465455"/>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K</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keeping well: Public Health</a:t>
            </a:r>
            <a:endParaRPr lang="en-GB" sz="40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063719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34181"/>
            <a:ext cx="10515600" cy="5914103"/>
          </a:xfrm>
        </p:spPr>
        <p:txBody>
          <a:bodyPr>
            <a:normAutofit fontScale="92500" lnSpcReduction="10000"/>
          </a:bodyPr>
          <a:lstStyle/>
          <a:p>
            <a:r>
              <a:rPr lang="en-GB" dirty="0" smtClean="0">
                <a:solidFill>
                  <a:schemeClr val="bg1"/>
                </a:solidFill>
                <a:latin typeface="Arial" panose="020B0604020202020204" pitchFamily="34" charset="0"/>
                <a:cs typeface="Arial" panose="020B0604020202020204" pitchFamily="34" charset="0"/>
              </a:rPr>
              <a:t>Public </a:t>
            </a:r>
            <a:r>
              <a:rPr lang="en-GB" dirty="0">
                <a:solidFill>
                  <a:schemeClr val="bg1"/>
                </a:solidFill>
                <a:latin typeface="Arial" panose="020B0604020202020204" pitchFamily="34" charset="0"/>
                <a:cs typeface="Arial" panose="020B0604020202020204" pitchFamily="34" charset="0"/>
              </a:rPr>
              <a:t>health is about helping people to stay healthy, and protecting them from threats to their health. </a:t>
            </a: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This may be achieved through information and services to help people make </a:t>
            </a:r>
            <a:r>
              <a:rPr lang="en-GB" dirty="0">
                <a:solidFill>
                  <a:schemeClr val="bg1"/>
                </a:solidFill>
                <a:latin typeface="Arial" panose="020B0604020202020204" pitchFamily="34" charset="0"/>
                <a:cs typeface="Arial" panose="020B0604020202020204" pitchFamily="34" charset="0"/>
              </a:rPr>
              <a:t>healthier </a:t>
            </a:r>
            <a:r>
              <a:rPr lang="en-GB" dirty="0" smtClean="0">
                <a:solidFill>
                  <a:schemeClr val="bg1"/>
                </a:solidFill>
                <a:latin typeface="Arial" panose="020B0604020202020204" pitchFamily="34" charset="0"/>
                <a:cs typeface="Arial" panose="020B0604020202020204" pitchFamily="34" charset="0"/>
              </a:rPr>
              <a:t>choices such as:</a:t>
            </a:r>
          </a:p>
          <a:p>
            <a:pPr lvl="1"/>
            <a:r>
              <a:rPr lang="en-GB" dirty="0" smtClean="0">
                <a:solidFill>
                  <a:schemeClr val="bg1"/>
                </a:solidFill>
                <a:latin typeface="Arial" panose="020B0604020202020204" pitchFamily="34" charset="0"/>
                <a:cs typeface="Arial" panose="020B0604020202020204" pitchFamily="34" charset="0"/>
              </a:rPr>
              <a:t>Healthy eating</a:t>
            </a:r>
          </a:p>
          <a:p>
            <a:pPr lvl="1"/>
            <a:r>
              <a:rPr lang="en-GB" dirty="0" smtClean="0">
                <a:solidFill>
                  <a:schemeClr val="bg1"/>
                </a:solidFill>
                <a:latin typeface="Arial" panose="020B0604020202020204" pitchFamily="34" charset="0"/>
                <a:cs typeface="Arial" panose="020B0604020202020204" pitchFamily="34" charset="0"/>
              </a:rPr>
              <a:t>Stopping smoking</a:t>
            </a:r>
          </a:p>
          <a:p>
            <a:pPr lvl="1"/>
            <a:r>
              <a:rPr lang="en-GB" dirty="0" smtClean="0">
                <a:solidFill>
                  <a:schemeClr val="bg1"/>
                </a:solidFill>
                <a:latin typeface="Arial" panose="020B0604020202020204" pitchFamily="34" charset="0"/>
                <a:cs typeface="Arial" panose="020B0604020202020204" pitchFamily="34" charset="0"/>
              </a:rPr>
              <a:t>Preventing drug and alcohol misuse</a:t>
            </a:r>
          </a:p>
          <a:p>
            <a:pPr lvl="1"/>
            <a:r>
              <a:rPr lang="en-GB" dirty="0" smtClean="0">
                <a:solidFill>
                  <a:schemeClr val="bg1"/>
                </a:solidFill>
                <a:latin typeface="Arial" panose="020B0604020202020204" pitchFamily="34" charset="0"/>
                <a:cs typeface="Arial" panose="020B0604020202020204" pitchFamily="34" charset="0"/>
              </a:rPr>
              <a:t>Keeping active</a:t>
            </a:r>
          </a:p>
          <a:p>
            <a:r>
              <a:rPr lang="en-GB" dirty="0" smtClean="0">
                <a:solidFill>
                  <a:schemeClr val="bg1"/>
                </a:solidFill>
                <a:latin typeface="Arial" panose="020B0604020202020204" pitchFamily="34" charset="0"/>
                <a:cs typeface="Arial" panose="020B0604020202020204" pitchFamily="34" charset="0"/>
              </a:rPr>
              <a:t>Public Health also works to minimise </a:t>
            </a:r>
            <a:r>
              <a:rPr lang="en-GB" dirty="0">
                <a:solidFill>
                  <a:schemeClr val="bg1"/>
                </a:solidFill>
                <a:latin typeface="Arial" panose="020B0604020202020204" pitchFamily="34" charset="0"/>
                <a:cs typeface="Arial" panose="020B0604020202020204" pitchFamily="34" charset="0"/>
              </a:rPr>
              <a:t>the risk and impact of </a:t>
            </a:r>
            <a:r>
              <a:rPr lang="en-GB" dirty="0" smtClean="0">
                <a:solidFill>
                  <a:schemeClr val="bg1"/>
                </a:solidFill>
                <a:latin typeface="Arial" panose="020B0604020202020204" pitchFamily="34" charset="0"/>
                <a:cs typeface="Arial" panose="020B0604020202020204" pitchFamily="34" charset="0"/>
              </a:rPr>
              <a:t>illness this can include:</a:t>
            </a:r>
          </a:p>
          <a:p>
            <a:pPr lvl="1"/>
            <a:r>
              <a:rPr lang="en-GB" dirty="0" smtClean="0">
                <a:solidFill>
                  <a:schemeClr val="bg1"/>
                </a:solidFill>
                <a:latin typeface="Arial" panose="020B0604020202020204" pitchFamily="34" charset="0"/>
                <a:cs typeface="Arial" panose="020B0604020202020204" pitchFamily="34" charset="0"/>
              </a:rPr>
              <a:t>Immunisations</a:t>
            </a:r>
          </a:p>
          <a:p>
            <a:pPr lvl="1"/>
            <a:r>
              <a:rPr lang="en-GB" dirty="0" smtClean="0">
                <a:solidFill>
                  <a:schemeClr val="bg1"/>
                </a:solidFill>
                <a:latin typeface="Arial" panose="020B0604020202020204" pitchFamily="34" charset="0"/>
                <a:cs typeface="Arial" panose="020B0604020202020204" pitchFamily="34" charset="0"/>
              </a:rPr>
              <a:t>School nurses</a:t>
            </a:r>
          </a:p>
          <a:p>
            <a:pPr lvl="1"/>
            <a:r>
              <a:rPr lang="en-GB" dirty="0" smtClean="0">
                <a:solidFill>
                  <a:schemeClr val="bg1"/>
                </a:solidFill>
                <a:latin typeface="Arial" panose="020B0604020202020204" pitchFamily="34" charset="0"/>
                <a:cs typeface="Arial" panose="020B0604020202020204" pitchFamily="34" charset="0"/>
              </a:rPr>
              <a:t>Health visitors</a:t>
            </a:r>
          </a:p>
          <a:p>
            <a:pPr lvl="1"/>
            <a:r>
              <a:rPr lang="en-GB" dirty="0" smtClean="0">
                <a:solidFill>
                  <a:schemeClr val="bg1"/>
                </a:solidFill>
                <a:latin typeface="Arial" panose="020B0604020202020204" pitchFamily="34" charset="0"/>
                <a:cs typeface="Arial" panose="020B0604020202020204" pitchFamily="34" charset="0"/>
              </a:rPr>
              <a:t>Environmental protection</a:t>
            </a:r>
          </a:p>
          <a:p>
            <a:pPr lvl="1"/>
            <a:r>
              <a:rPr lang="en-GB" dirty="0" smtClean="0">
                <a:solidFill>
                  <a:schemeClr val="bg1"/>
                </a:solidFill>
                <a:latin typeface="Arial" panose="020B0604020202020204" pitchFamily="34" charset="0"/>
                <a:cs typeface="Arial" panose="020B0604020202020204" pitchFamily="34" charset="0"/>
              </a:rPr>
              <a:t>Food safety</a:t>
            </a:r>
          </a:p>
          <a:p>
            <a:pPr lvl="1"/>
            <a:r>
              <a:rPr lang="en-GB" dirty="0" smtClean="0">
                <a:solidFill>
                  <a:schemeClr val="bg1"/>
                </a:solidFill>
                <a:latin typeface="Arial" panose="020B0604020202020204" pitchFamily="34" charset="0"/>
                <a:cs typeface="Arial" panose="020B0604020202020204" pitchFamily="34" charset="0"/>
              </a:rPr>
              <a:t>…and many more…</a:t>
            </a:r>
          </a:p>
          <a:p>
            <a:endParaRPr lang="en-GB"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983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L</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libraries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994618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4684"/>
            <a:ext cx="10739284" cy="5678129"/>
          </a:xfrm>
        </p:spPr>
        <p:txBody>
          <a:bodyPr>
            <a:normAutofit lnSpcReduction="10000"/>
          </a:bodyPr>
          <a:lstStyle/>
          <a:p>
            <a:r>
              <a:rPr lang="en-GB" dirty="0" smtClean="0">
                <a:solidFill>
                  <a:schemeClr val="bg1"/>
                </a:solidFill>
                <a:latin typeface="Arial" panose="020B0604020202020204" pitchFamily="34" charset="0"/>
                <a:cs typeface="Arial" panose="020B0604020202020204" pitchFamily="34" charset="0"/>
              </a:rPr>
              <a:t>Shropshire Council runs 6 main libraries, 7 community libraries and 4 mobile libraries. 8 libraries are now under community ownership.</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over a million visits to libraries each year in Shropshire.</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892,000 items were borrowed from Shropshire’s libraries last year (2016/17) including audio books, DVDs and e-books.</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In 2016/17:</a:t>
            </a:r>
          </a:p>
          <a:p>
            <a:pPr lvl="1"/>
            <a:r>
              <a:rPr lang="en-GB" sz="2800" dirty="0" smtClean="0">
                <a:solidFill>
                  <a:schemeClr val="bg1"/>
                </a:solidFill>
                <a:latin typeface="Arial" panose="020B0604020202020204" pitchFamily="34" charset="0"/>
                <a:cs typeface="Arial" panose="020B0604020202020204" pitchFamily="34" charset="0"/>
              </a:rPr>
              <a:t>library computers were used for 74,227 hours.</a:t>
            </a:r>
          </a:p>
          <a:p>
            <a:pPr lvl="1"/>
            <a:r>
              <a:rPr lang="en-GB" sz="2800" dirty="0" smtClean="0">
                <a:solidFill>
                  <a:schemeClr val="bg1"/>
                </a:solidFill>
                <a:latin typeface="Arial" panose="020B0604020202020204" pitchFamily="34" charset="0"/>
                <a:cs typeface="Arial" panose="020B0604020202020204" pitchFamily="34" charset="0"/>
              </a:rPr>
              <a:t>38,226 people attended events in libraries.</a:t>
            </a:r>
          </a:p>
        </p:txBody>
      </p:sp>
    </p:spTree>
    <p:extLst>
      <p:ext uri="{BB962C8B-B14F-4D97-AF65-F5344CB8AC3E}">
        <p14:creationId xmlns:p14="http://schemas.microsoft.com/office/powerpoint/2010/main" val="868182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39" y="-899651"/>
            <a:ext cx="12295239" cy="8164807"/>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M</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museums &amp; arts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395357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34181"/>
            <a:ext cx="10515600" cy="5914103"/>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Museums look after over 250,000 museum objects.</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a:t>
            </a:r>
            <a:r>
              <a:rPr lang="en-GB" dirty="0">
                <a:solidFill>
                  <a:schemeClr val="bg1"/>
                </a:solidFill>
                <a:latin typeface="Arial" panose="020B0604020202020204" pitchFamily="34" charset="0"/>
                <a:cs typeface="Arial" panose="020B0604020202020204" pitchFamily="34" charset="0"/>
              </a:rPr>
              <a:t>County Museum Service runs three museums, a museum resource centre and a mobile museum </a:t>
            </a:r>
            <a:r>
              <a:rPr lang="en-GB" dirty="0" smtClean="0">
                <a:solidFill>
                  <a:schemeClr val="bg1"/>
                </a:solidFill>
                <a:latin typeface="Arial" panose="020B0604020202020204" pitchFamily="34" charset="0"/>
                <a:cs typeface="Arial" panose="020B0604020202020204" pitchFamily="34" charset="0"/>
              </a:rPr>
              <a:t>service:</a:t>
            </a:r>
          </a:p>
          <a:p>
            <a:pPr lvl="1">
              <a:tabLst>
                <a:tab pos="3495675" algn="l"/>
              </a:tabLst>
            </a:pPr>
            <a:r>
              <a:rPr lang="en-GB" sz="2800" dirty="0" smtClean="0">
                <a:solidFill>
                  <a:schemeClr val="bg1"/>
                </a:solidFill>
                <a:latin typeface="Arial" panose="020B0604020202020204" pitchFamily="34" charset="0"/>
                <a:cs typeface="Arial" panose="020B0604020202020204" pitchFamily="34" charset="0"/>
              </a:rPr>
              <a:t>Acton Scott</a:t>
            </a:r>
          </a:p>
          <a:p>
            <a:pPr lvl="1"/>
            <a:r>
              <a:rPr lang="en-GB" sz="2800" dirty="0" smtClean="0">
                <a:solidFill>
                  <a:schemeClr val="bg1"/>
                </a:solidFill>
                <a:latin typeface="Arial" panose="020B0604020202020204" pitchFamily="34" charset="0"/>
                <a:cs typeface="Arial" panose="020B0604020202020204" pitchFamily="34" charset="0"/>
              </a:rPr>
              <a:t>Ludlow Museum</a:t>
            </a:r>
          </a:p>
          <a:p>
            <a:pPr lvl="1"/>
            <a:r>
              <a:rPr lang="en-GB" sz="2800" dirty="0" smtClean="0">
                <a:solidFill>
                  <a:schemeClr val="bg1"/>
                </a:solidFill>
                <a:latin typeface="Arial" panose="020B0604020202020204" pitchFamily="34" charset="0"/>
                <a:cs typeface="Arial" panose="020B0604020202020204" pitchFamily="34" charset="0"/>
              </a:rPr>
              <a:t>Ludlow </a:t>
            </a:r>
            <a:r>
              <a:rPr lang="en-GB" sz="2800" dirty="0">
                <a:solidFill>
                  <a:schemeClr val="bg1"/>
                </a:solidFill>
                <a:latin typeface="Arial" panose="020B0604020202020204" pitchFamily="34" charset="0"/>
                <a:cs typeface="Arial" panose="020B0604020202020204" pitchFamily="34" charset="0"/>
              </a:rPr>
              <a:t>Library and Museum Resource </a:t>
            </a:r>
            <a:r>
              <a:rPr lang="en-GB" sz="2800" dirty="0" smtClean="0">
                <a:solidFill>
                  <a:schemeClr val="bg1"/>
                </a:solidFill>
                <a:latin typeface="Arial" panose="020B0604020202020204" pitchFamily="34" charset="0"/>
                <a:cs typeface="Arial" panose="020B0604020202020204" pitchFamily="34" charset="0"/>
              </a:rPr>
              <a:t>Centre</a:t>
            </a:r>
          </a:p>
          <a:p>
            <a:pPr lvl="1"/>
            <a:r>
              <a:rPr lang="en-GB" sz="2800" dirty="0" smtClean="0">
                <a:solidFill>
                  <a:schemeClr val="bg1"/>
                </a:solidFill>
                <a:latin typeface="Arial" panose="020B0604020202020204" pitchFamily="34" charset="0"/>
                <a:cs typeface="Arial" panose="020B0604020202020204" pitchFamily="34" charset="0"/>
              </a:rPr>
              <a:t>Much </a:t>
            </a:r>
            <a:r>
              <a:rPr lang="en-GB" sz="2800" dirty="0">
                <a:solidFill>
                  <a:schemeClr val="bg1"/>
                </a:solidFill>
                <a:latin typeface="Arial" panose="020B0604020202020204" pitchFamily="34" charset="0"/>
                <a:cs typeface="Arial" panose="020B0604020202020204" pitchFamily="34" charset="0"/>
              </a:rPr>
              <a:t>Wenlock </a:t>
            </a:r>
            <a:r>
              <a:rPr lang="en-GB" sz="2800" dirty="0" smtClean="0">
                <a:solidFill>
                  <a:schemeClr val="bg1"/>
                </a:solidFill>
                <a:latin typeface="Arial" panose="020B0604020202020204" pitchFamily="34" charset="0"/>
                <a:cs typeface="Arial" panose="020B0604020202020204" pitchFamily="34" charset="0"/>
              </a:rPr>
              <a:t>Museum</a:t>
            </a:r>
          </a:p>
          <a:p>
            <a:pPr lvl="1"/>
            <a:r>
              <a:rPr lang="en-GB" sz="2800" dirty="0" smtClean="0">
                <a:solidFill>
                  <a:schemeClr val="bg1"/>
                </a:solidFill>
                <a:latin typeface="Arial" panose="020B0604020202020204" pitchFamily="34" charset="0"/>
                <a:cs typeface="Arial" panose="020B0604020202020204" pitchFamily="34" charset="0"/>
              </a:rPr>
              <a:t>Museum </a:t>
            </a:r>
            <a:r>
              <a:rPr lang="en-GB" sz="2800" dirty="0">
                <a:solidFill>
                  <a:schemeClr val="bg1"/>
                </a:solidFill>
                <a:latin typeface="Arial" panose="020B0604020202020204" pitchFamily="34" charset="0"/>
                <a:cs typeface="Arial" panose="020B0604020202020204" pitchFamily="34" charset="0"/>
              </a:rPr>
              <a:t>On The </a:t>
            </a:r>
            <a:r>
              <a:rPr lang="en-GB" sz="2800" dirty="0" smtClean="0">
                <a:solidFill>
                  <a:schemeClr val="bg1"/>
                </a:solidFill>
                <a:latin typeface="Arial" panose="020B0604020202020204" pitchFamily="34" charset="0"/>
                <a:cs typeface="Arial" panose="020B0604020202020204" pitchFamily="34" charset="0"/>
              </a:rPr>
              <a:t>Move</a:t>
            </a:r>
          </a:p>
          <a:p>
            <a:pPr marL="457189" lvl="1" indent="0">
              <a:buNone/>
            </a:pPr>
            <a:endParaRPr lang="en-GB" sz="2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Arts Service supports arts bodies across the county and in 2015/16 secured over £3million of external and earned income.</a:t>
            </a:r>
          </a:p>
        </p:txBody>
      </p:sp>
    </p:spTree>
    <p:extLst>
      <p:ext uri="{BB962C8B-B14F-4D97-AF65-F5344CB8AC3E}">
        <p14:creationId xmlns:p14="http://schemas.microsoft.com/office/powerpoint/2010/main" val="656680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3305"/>
            <a:ext cx="12192000" cy="9143999"/>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N</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neighbourhood support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793824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Shropshire’s community enablement officers have an important role within local communities. They work to:</a:t>
            </a:r>
          </a:p>
          <a:p>
            <a:pPr lvl="1"/>
            <a:r>
              <a:rPr lang="en-GB" dirty="0" smtClean="0">
                <a:solidFill>
                  <a:schemeClr val="bg1"/>
                </a:solidFill>
                <a:latin typeface="Arial" panose="020B0604020202020204" pitchFamily="34" charset="0"/>
                <a:cs typeface="Arial" panose="020B0604020202020204" pitchFamily="34" charset="0"/>
              </a:rPr>
              <a:t>Provide a link to Shropshire </a:t>
            </a:r>
            <a:r>
              <a:rPr lang="en-GB" dirty="0">
                <a:solidFill>
                  <a:schemeClr val="bg1"/>
                </a:solidFill>
                <a:latin typeface="Arial" panose="020B0604020202020204" pitchFamily="34" charset="0"/>
                <a:cs typeface="Arial" panose="020B0604020202020204" pitchFamily="34" charset="0"/>
              </a:rPr>
              <a:t>councillors and parish </a:t>
            </a:r>
            <a:r>
              <a:rPr lang="en-GB" dirty="0" smtClean="0">
                <a:solidFill>
                  <a:schemeClr val="bg1"/>
                </a:solidFill>
                <a:latin typeface="Arial" panose="020B0604020202020204" pitchFamily="34" charset="0"/>
                <a:cs typeface="Arial" panose="020B0604020202020204" pitchFamily="34" charset="0"/>
              </a:rPr>
              <a:t>councils. </a:t>
            </a:r>
            <a:endParaRPr lang="en-GB" dirty="0">
              <a:solidFill>
                <a:schemeClr val="bg1"/>
              </a:solidFill>
              <a:latin typeface="Arial" panose="020B0604020202020204" pitchFamily="34" charset="0"/>
              <a:cs typeface="Arial" panose="020B0604020202020204" pitchFamily="34" charset="0"/>
            </a:endParaRPr>
          </a:p>
          <a:p>
            <a:pPr lvl="1"/>
            <a:r>
              <a:rPr lang="en-GB" dirty="0">
                <a:solidFill>
                  <a:schemeClr val="bg1"/>
                </a:solidFill>
                <a:latin typeface="Arial" panose="020B0604020202020204" pitchFamily="34" charset="0"/>
                <a:cs typeface="Arial" panose="020B0604020202020204" pitchFamily="34" charset="0"/>
              </a:rPr>
              <a:t>Connecting </a:t>
            </a:r>
            <a:r>
              <a:rPr lang="en-GB" dirty="0" smtClean="0">
                <a:solidFill>
                  <a:schemeClr val="bg1"/>
                </a:solidFill>
                <a:latin typeface="Arial" panose="020B0604020202020204" pitchFamily="34" charset="0"/>
                <a:cs typeface="Arial" panose="020B0604020202020204" pitchFamily="34" charset="0"/>
              </a:rPr>
              <a:t>people and groups to council </a:t>
            </a:r>
            <a:r>
              <a:rPr lang="en-GB" dirty="0">
                <a:solidFill>
                  <a:schemeClr val="bg1"/>
                </a:solidFill>
                <a:latin typeface="Arial" panose="020B0604020202020204" pitchFamily="34" charset="0"/>
                <a:cs typeface="Arial" panose="020B0604020202020204" pitchFamily="34" charset="0"/>
              </a:rPr>
              <a:t>services and other </a:t>
            </a:r>
            <a:r>
              <a:rPr lang="en-GB" dirty="0" smtClean="0">
                <a:solidFill>
                  <a:schemeClr val="bg1"/>
                </a:solidFill>
                <a:latin typeface="Arial" panose="020B0604020202020204" pitchFamily="34" charset="0"/>
                <a:cs typeface="Arial" panose="020B0604020202020204" pitchFamily="34" charset="0"/>
              </a:rPr>
              <a:t>organisations.</a:t>
            </a:r>
          </a:p>
          <a:p>
            <a:pPr lvl="1"/>
            <a:r>
              <a:rPr lang="en-GB" dirty="0" smtClean="0">
                <a:solidFill>
                  <a:schemeClr val="bg1"/>
                </a:solidFill>
                <a:latin typeface="Arial" panose="020B0604020202020204" pitchFamily="34" charset="0"/>
                <a:cs typeface="Arial" panose="020B0604020202020204" pitchFamily="34" charset="0"/>
              </a:rPr>
              <a:t>Offer advice on how to set up a group or develop a project.</a:t>
            </a:r>
          </a:p>
          <a:p>
            <a:pPr lvl="1"/>
            <a:r>
              <a:rPr lang="en-GB" dirty="0" smtClean="0">
                <a:solidFill>
                  <a:schemeClr val="bg1"/>
                </a:solidFill>
                <a:latin typeface="Arial" panose="020B0604020202020204" pitchFamily="34" charset="0"/>
                <a:cs typeface="Arial" panose="020B0604020202020204" pitchFamily="34" charset="0"/>
              </a:rPr>
              <a:t>Help with searching for funding </a:t>
            </a:r>
            <a:r>
              <a:rPr lang="en-GB" dirty="0">
                <a:solidFill>
                  <a:schemeClr val="bg1"/>
                </a:solidFill>
                <a:latin typeface="Arial" panose="020B0604020202020204" pitchFamily="34" charset="0"/>
                <a:cs typeface="Arial" panose="020B0604020202020204" pitchFamily="34" charset="0"/>
              </a:rPr>
              <a:t>opportunities and </a:t>
            </a:r>
            <a:r>
              <a:rPr lang="en-GB" dirty="0" smtClean="0">
                <a:solidFill>
                  <a:schemeClr val="bg1"/>
                </a:solidFill>
                <a:latin typeface="Arial" panose="020B0604020202020204" pitchFamily="34" charset="0"/>
                <a:cs typeface="Arial" panose="020B0604020202020204" pitchFamily="34" charset="0"/>
              </a:rPr>
              <a:t>making applications </a:t>
            </a:r>
            <a:r>
              <a:rPr lang="en-GB" dirty="0">
                <a:solidFill>
                  <a:schemeClr val="bg1"/>
                </a:solidFill>
                <a:latin typeface="Arial" panose="020B0604020202020204" pitchFamily="34" charset="0"/>
                <a:cs typeface="Arial" panose="020B0604020202020204" pitchFamily="34" charset="0"/>
              </a:rPr>
              <a:t>to funding </a:t>
            </a:r>
            <a:r>
              <a:rPr lang="en-GB" dirty="0" smtClean="0">
                <a:solidFill>
                  <a:schemeClr val="bg1"/>
                </a:solidFill>
                <a:latin typeface="Arial" panose="020B0604020202020204" pitchFamily="34" charset="0"/>
                <a:cs typeface="Arial" panose="020B0604020202020204" pitchFamily="34" charset="0"/>
              </a:rPr>
              <a:t>bodies.</a:t>
            </a:r>
            <a:endParaRPr lang="en-GB" dirty="0">
              <a:solidFill>
                <a:schemeClr val="bg1"/>
              </a:solidFill>
              <a:latin typeface="Arial" panose="020B0604020202020204" pitchFamily="34" charset="0"/>
              <a:cs typeface="Arial" panose="020B0604020202020204" pitchFamily="34" charset="0"/>
            </a:endParaRPr>
          </a:p>
          <a:p>
            <a:pPr lvl="1"/>
            <a:r>
              <a:rPr lang="en-GB" dirty="0" smtClean="0">
                <a:solidFill>
                  <a:schemeClr val="bg1"/>
                </a:solidFill>
                <a:latin typeface="Arial" panose="020B0604020202020204" pitchFamily="34" charset="0"/>
                <a:cs typeface="Arial" panose="020B0604020202020204" pitchFamily="34" charset="0"/>
              </a:rPr>
              <a:t>Encourage </a:t>
            </a:r>
            <a:r>
              <a:rPr lang="en-GB" dirty="0">
                <a:solidFill>
                  <a:schemeClr val="bg1"/>
                </a:solidFill>
                <a:latin typeface="Arial" panose="020B0604020202020204" pitchFamily="34" charset="0"/>
                <a:cs typeface="Arial" panose="020B0604020202020204" pitchFamily="34" charset="0"/>
              </a:rPr>
              <a:t>communities to </a:t>
            </a:r>
            <a:r>
              <a:rPr lang="en-GB" dirty="0" smtClean="0">
                <a:solidFill>
                  <a:schemeClr val="bg1"/>
                </a:solidFill>
                <a:latin typeface="Arial" panose="020B0604020202020204" pitchFamily="34" charset="0"/>
                <a:cs typeface="Arial" panose="020B0604020202020204" pitchFamily="34" charset="0"/>
              </a:rPr>
              <a:t>work together to develop </a:t>
            </a:r>
            <a:r>
              <a:rPr lang="en-GB" dirty="0">
                <a:solidFill>
                  <a:schemeClr val="bg1"/>
                </a:solidFill>
                <a:latin typeface="Arial" panose="020B0604020202020204" pitchFamily="34" charset="0"/>
                <a:cs typeface="Arial" panose="020B0604020202020204" pitchFamily="34" charset="0"/>
              </a:rPr>
              <a:t>new solutions </a:t>
            </a:r>
            <a:r>
              <a:rPr lang="en-GB" dirty="0" smtClean="0">
                <a:solidFill>
                  <a:schemeClr val="bg1"/>
                </a:solidFill>
                <a:latin typeface="Arial" panose="020B0604020202020204" pitchFamily="34" charset="0"/>
                <a:cs typeface="Arial" panose="020B0604020202020204" pitchFamily="34" charset="0"/>
              </a:rPr>
              <a:t>to local issues.</a:t>
            </a:r>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683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585" y="1063625"/>
            <a:ext cx="10515600" cy="4844806"/>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Shropshire’s population of older people is growing faster than the national average.</a:t>
            </a:r>
            <a:r>
              <a:rPr lang="en-GB" dirty="0">
                <a:solidFill>
                  <a:schemeClr val="bg1"/>
                </a:solidFill>
                <a:latin typeface="Arial" panose="020B0604020202020204" pitchFamily="34" charset="0"/>
                <a:cs typeface="Arial" panose="020B0604020202020204" pitchFamily="34" charset="0"/>
              </a:rPr>
              <a:t> Shropshire’s 65+ population is 23% of the total </a:t>
            </a:r>
            <a:r>
              <a:rPr lang="en-GB" dirty="0" smtClean="0">
                <a:solidFill>
                  <a:schemeClr val="bg1"/>
                </a:solidFill>
                <a:latin typeface="Arial" panose="020B0604020202020204" pitchFamily="34" charset="0"/>
                <a:cs typeface="Arial" panose="020B0604020202020204" pitchFamily="34" charset="0"/>
              </a:rPr>
              <a:t>population</a:t>
            </a:r>
            <a:r>
              <a:rPr lang="en-GB" dirty="0">
                <a:solidFill>
                  <a:schemeClr val="bg1"/>
                </a:solidFill>
                <a:latin typeface="Arial" panose="020B0604020202020204" pitchFamily="34" charset="0"/>
                <a:cs typeface="Arial" panose="020B0604020202020204" pitchFamily="34" charset="0"/>
              </a:rPr>
              <a:t>. </a:t>
            </a:r>
            <a:r>
              <a:rPr lang="en-GB" dirty="0" smtClean="0">
                <a:solidFill>
                  <a:schemeClr val="bg1"/>
                </a:solidFill>
                <a:latin typeface="Arial" panose="020B0604020202020204" pitchFamily="34" charset="0"/>
                <a:cs typeface="Arial" panose="020B0604020202020204" pitchFamily="34" charset="0"/>
              </a:rPr>
              <a:t>By 2025, Shropshire </a:t>
            </a:r>
            <a:r>
              <a:rPr lang="en-GB" dirty="0">
                <a:solidFill>
                  <a:schemeClr val="bg1"/>
                </a:solidFill>
                <a:latin typeface="Arial" panose="020B0604020202020204" pitchFamily="34" charset="0"/>
                <a:cs typeface="Arial" panose="020B0604020202020204" pitchFamily="34" charset="0"/>
              </a:rPr>
              <a:t>will be home to over 89,100 people over the age of </a:t>
            </a:r>
            <a:r>
              <a:rPr lang="en-GB" dirty="0" smtClean="0">
                <a:solidFill>
                  <a:schemeClr val="bg1"/>
                </a:solidFill>
                <a:latin typeface="Arial" panose="020B0604020202020204" pitchFamily="34" charset="0"/>
                <a:cs typeface="Arial" panose="020B0604020202020204" pitchFamily="34" charset="0"/>
              </a:rPr>
              <a:t>65.</a:t>
            </a:r>
          </a:p>
          <a:p>
            <a:r>
              <a:rPr lang="en-GB" dirty="0" smtClean="0">
                <a:solidFill>
                  <a:schemeClr val="bg1"/>
                </a:solidFill>
                <a:latin typeface="Arial" panose="020B0604020202020204" pitchFamily="34" charset="0"/>
                <a:cs typeface="Arial" panose="020B0604020202020204" pitchFamily="34" charset="0"/>
              </a:rPr>
              <a:t>18.6% of Shropshire’s population have a limiting long term illness (census 2011). By 2025 27</a:t>
            </a:r>
            <a:r>
              <a:rPr lang="en-GB" dirty="0">
                <a:solidFill>
                  <a:schemeClr val="bg1"/>
                </a:solidFill>
                <a:latin typeface="Arial" panose="020B0604020202020204" pitchFamily="34" charset="0"/>
                <a:cs typeface="Arial" panose="020B0604020202020204" pitchFamily="34" charset="0"/>
              </a:rPr>
              <a:t>% of those aged 65 or over (19,544 people) will have long term illness which limits their day-to-day activities a lot.</a:t>
            </a: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Between 2014/15 and 2015/16 requests for social care support through the Council’s Customer Service Centre increased by 21%.</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135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9438"/>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O</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outdoor recreation </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202002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2168"/>
            <a:ext cx="10515600" cy="5424795"/>
          </a:xfrm>
        </p:spPr>
        <p:txBody>
          <a:bodyPr/>
          <a:lstStyle/>
          <a:p>
            <a:r>
              <a:rPr lang="en-GB" dirty="0" smtClean="0">
                <a:solidFill>
                  <a:schemeClr val="bg1"/>
                </a:solidFill>
                <a:latin typeface="Arial" panose="020B0604020202020204" pitchFamily="34" charset="0"/>
                <a:cs typeface="Arial" panose="020B0604020202020204" pitchFamily="34" charset="0"/>
              </a:rPr>
              <a:t>Shropshire is home to 5,500 km of rights of way.</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almost 1 million visits to Council managed parks and heritage sites every year.</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Over 1,800 people participate in Walking for Health groups across the county.</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volunteers who support Shropshire Council to deliver its Outdoor Partnerships services provide the time equivalent to 21 extra full time members of staff.</a:t>
            </a:r>
          </a:p>
        </p:txBody>
      </p:sp>
    </p:spTree>
    <p:extLst>
      <p:ext uri="{BB962C8B-B14F-4D97-AF65-F5344CB8AC3E}">
        <p14:creationId xmlns:p14="http://schemas.microsoft.com/office/powerpoint/2010/main" val="1326955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86901"/>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P</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planning</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000248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5124"/>
            <a:ext cx="10515600" cy="5943600"/>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Planning policy is set out within the Local Plan. The Local Plan is made up of a number of </a:t>
            </a:r>
            <a:r>
              <a:rPr lang="en-GB" dirty="0">
                <a:solidFill>
                  <a:schemeClr val="bg1"/>
                </a:solidFill>
                <a:latin typeface="Arial" panose="020B0604020202020204" pitchFamily="34" charset="0"/>
                <a:cs typeface="Arial" panose="020B0604020202020204" pitchFamily="34" charset="0"/>
              </a:rPr>
              <a:t>planning documents, known as Local Development Documents (LDDs</a:t>
            </a:r>
            <a:r>
              <a:rPr lang="en-GB" dirty="0" smtClean="0">
                <a:solidFill>
                  <a:schemeClr val="bg1"/>
                </a:solidFill>
                <a:latin typeface="Arial" panose="020B0604020202020204" pitchFamily="34" charset="0"/>
                <a:cs typeface="Arial" panose="020B0604020202020204" pitchFamily="34" charset="0"/>
              </a:rPr>
              <a:t>).</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is the second largest planning authority in the West Midlands outside of Birmingham.</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18 </a:t>
            </a:r>
            <a:r>
              <a:rPr lang="en-GB" dirty="0">
                <a:solidFill>
                  <a:schemeClr val="bg1"/>
                </a:solidFill>
                <a:latin typeface="Arial" panose="020B0604020202020204" pitchFamily="34" charset="0"/>
                <a:cs typeface="Arial" panose="020B0604020202020204" pitchFamily="34" charset="0"/>
              </a:rPr>
              <a:t>Place </a:t>
            </a:r>
            <a:r>
              <a:rPr lang="en-GB" dirty="0" smtClean="0">
                <a:solidFill>
                  <a:schemeClr val="bg1"/>
                </a:solidFill>
                <a:latin typeface="Arial" panose="020B0604020202020204" pitchFamily="34" charset="0"/>
                <a:cs typeface="Arial" panose="020B0604020202020204" pitchFamily="34" charset="0"/>
              </a:rPr>
              <a:t>Plans, </a:t>
            </a:r>
            <a:r>
              <a:rPr lang="en-GB" dirty="0">
                <a:solidFill>
                  <a:schemeClr val="bg1"/>
                </a:solidFill>
                <a:latin typeface="Arial" panose="020B0604020202020204" pitchFamily="34" charset="0"/>
                <a:cs typeface="Arial" panose="020B0604020202020204" pitchFamily="34" charset="0"/>
              </a:rPr>
              <a:t>Neighbourhood Plans, Town and Parish Plans, and other sources of information about local people, their communities and </a:t>
            </a:r>
            <a:r>
              <a:rPr lang="en-GB" dirty="0" smtClean="0">
                <a:solidFill>
                  <a:schemeClr val="bg1"/>
                </a:solidFill>
                <a:latin typeface="Arial" panose="020B0604020202020204" pitchFamily="34" charset="0"/>
                <a:cs typeface="Arial" panose="020B0604020202020204" pitchFamily="34" charset="0"/>
              </a:rPr>
              <a:t>aspirations all inform the Local Plan.</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27,500 new houses need to be completed by 2026. 1,402 were completed in 2015/16, 12% above the annual requirement.</a:t>
            </a: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880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2394" cy="8134929"/>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R</a:t>
            </a:r>
            <a:r>
              <a:rPr lang="en-GB" sz="4000" dirty="0" smtClean="0">
                <a:solidFill>
                  <a:schemeClr val="bg1"/>
                </a:solidFill>
                <a:latin typeface="Arial" panose="020B0604020202020204" pitchFamily="34" charset="0"/>
                <a:cs typeface="Arial" panose="020B0604020202020204" pitchFamily="34" charset="0"/>
              </a:rPr>
              <a:t> is </a:t>
            </a:r>
            <a:r>
              <a:rPr lang="en-GB" sz="4000" dirty="0">
                <a:solidFill>
                  <a:schemeClr val="bg1"/>
                </a:solidFill>
                <a:latin typeface="Arial" panose="020B0604020202020204" pitchFamily="34" charset="0"/>
                <a:cs typeface="Arial" panose="020B0604020202020204" pitchFamily="34" charset="0"/>
              </a:rPr>
              <a:t>for </a:t>
            </a:r>
            <a:r>
              <a:rPr lang="en-GB" sz="4000" dirty="0" smtClean="0">
                <a:solidFill>
                  <a:schemeClr val="bg1"/>
                </a:solidFill>
                <a:latin typeface="Arial" panose="020B0604020202020204" pitchFamily="34" charset="0"/>
                <a:cs typeface="Arial" panose="020B0604020202020204" pitchFamily="34" charset="0"/>
              </a:rPr>
              <a:t>registrars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270305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2168"/>
            <a:ext cx="10515600" cy="5707247"/>
          </a:xfrm>
        </p:spPr>
        <p:txBody>
          <a:bodyPr>
            <a:normAutofit fontScale="92500" lnSpcReduction="10000"/>
          </a:bodyPr>
          <a:lstStyle/>
          <a:p>
            <a:r>
              <a:rPr lang="en-GB" dirty="0" smtClean="0">
                <a:solidFill>
                  <a:schemeClr val="bg1"/>
                </a:solidFill>
                <a:latin typeface="Arial" panose="020B0604020202020204" pitchFamily="34" charset="0"/>
                <a:cs typeface="Arial" panose="020B0604020202020204" pitchFamily="34" charset="0"/>
              </a:rPr>
              <a:t>Shropshire Council registers births and deaths.</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provides venues for ceremonies throughout Shropshire</a:t>
            </a:r>
            <a:r>
              <a:rPr lang="en-GB" dirty="0">
                <a:solidFill>
                  <a:schemeClr val="bg1"/>
                </a:solidFill>
                <a:latin typeface="Arial" panose="020B0604020202020204" pitchFamily="34" charset="0"/>
                <a:cs typeface="Arial" panose="020B0604020202020204" pitchFamily="34" charset="0"/>
              </a:rPr>
              <a:t> </a:t>
            </a:r>
            <a:r>
              <a:rPr lang="en-GB" dirty="0" smtClean="0">
                <a:solidFill>
                  <a:schemeClr val="bg1"/>
                </a:solidFill>
                <a:latin typeface="Arial" panose="020B0604020202020204" pitchFamily="34" charset="0"/>
                <a:cs typeface="Arial" panose="020B0604020202020204" pitchFamily="34" charset="0"/>
              </a:rPr>
              <a:t>including:</a:t>
            </a:r>
          </a:p>
          <a:p>
            <a:pPr lvl="1"/>
            <a:r>
              <a:rPr lang="en-GB" dirty="0" smtClean="0">
                <a:solidFill>
                  <a:schemeClr val="bg1"/>
                </a:solidFill>
                <a:latin typeface="Arial" panose="020B0604020202020204" pitchFamily="34" charset="0"/>
                <a:cs typeface="Arial" panose="020B0604020202020204" pitchFamily="34" charset="0"/>
              </a:rPr>
              <a:t>Weddings</a:t>
            </a:r>
          </a:p>
          <a:p>
            <a:pPr lvl="1"/>
            <a:r>
              <a:rPr lang="en-GB" dirty="0" smtClean="0">
                <a:solidFill>
                  <a:schemeClr val="bg1"/>
                </a:solidFill>
                <a:latin typeface="Arial" panose="020B0604020202020204" pitchFamily="34" charset="0"/>
                <a:cs typeface="Arial" panose="020B0604020202020204" pitchFamily="34" charset="0"/>
              </a:rPr>
              <a:t>Vow renewal ceremonies</a:t>
            </a:r>
          </a:p>
          <a:p>
            <a:pPr lvl="1"/>
            <a:r>
              <a:rPr lang="en-GB" dirty="0" smtClean="0">
                <a:solidFill>
                  <a:schemeClr val="bg1"/>
                </a:solidFill>
                <a:latin typeface="Arial" panose="020B0604020202020204" pitchFamily="34" charset="0"/>
                <a:cs typeface="Arial" panose="020B0604020202020204" pitchFamily="34" charset="0"/>
              </a:rPr>
              <a:t>Civil partnerships and civil partnership conversions</a:t>
            </a:r>
          </a:p>
          <a:p>
            <a:pPr lvl="1"/>
            <a:r>
              <a:rPr lang="en-GB" dirty="0" smtClean="0">
                <a:solidFill>
                  <a:schemeClr val="bg1"/>
                </a:solidFill>
                <a:latin typeface="Arial" panose="020B0604020202020204" pitchFamily="34" charset="0"/>
                <a:cs typeface="Arial" panose="020B0604020202020204" pitchFamily="34" charset="0"/>
              </a:rPr>
              <a:t>Citizenship ceremonies</a:t>
            </a:r>
          </a:p>
          <a:p>
            <a:pPr lvl="1"/>
            <a:r>
              <a:rPr lang="en-GB" dirty="0" smtClean="0">
                <a:solidFill>
                  <a:schemeClr val="bg1"/>
                </a:solidFill>
                <a:latin typeface="Arial" panose="020B0604020202020204" pitchFamily="34" charset="0"/>
                <a:cs typeface="Arial" panose="020B0604020202020204" pitchFamily="34" charset="0"/>
              </a:rPr>
              <a:t>Naming ceremonies</a:t>
            </a:r>
          </a:p>
          <a:p>
            <a:pPr marL="0" indent="0">
              <a:buNone/>
            </a:pPr>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is responsible for approving and licensing venues. </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65 registered venues across the county.</a:t>
            </a:r>
          </a:p>
        </p:txBody>
      </p:sp>
    </p:spTree>
    <p:extLst>
      <p:ext uri="{BB962C8B-B14F-4D97-AF65-F5344CB8AC3E}">
        <p14:creationId xmlns:p14="http://schemas.microsoft.com/office/powerpoint/2010/main" val="3370605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732"/>
            <a:ext cx="12192000" cy="809244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S</a:t>
            </a:r>
            <a:r>
              <a:rPr lang="en-GB" sz="4000" dirty="0" smtClean="0">
                <a:solidFill>
                  <a:schemeClr val="bg1"/>
                </a:solidFill>
                <a:latin typeface="Arial" panose="020B0604020202020204" pitchFamily="34" charset="0"/>
                <a:cs typeface="Arial" panose="020B0604020202020204" pitchFamily="34" charset="0"/>
              </a:rPr>
              <a:t> is </a:t>
            </a:r>
            <a:r>
              <a:rPr lang="en-GB" sz="4000" dirty="0">
                <a:solidFill>
                  <a:schemeClr val="bg1"/>
                </a:solidFill>
                <a:latin typeface="Arial" panose="020B0604020202020204" pitchFamily="34" charset="0"/>
                <a:cs typeface="Arial" panose="020B0604020202020204" pitchFamily="34" charset="0"/>
              </a:rPr>
              <a:t>for </a:t>
            </a:r>
            <a:r>
              <a:rPr lang="en-GB" sz="4000" dirty="0" smtClean="0">
                <a:solidFill>
                  <a:schemeClr val="bg1"/>
                </a:solidFill>
                <a:latin typeface="Arial" panose="020B0604020202020204" pitchFamily="34" charset="0"/>
                <a:cs typeface="Arial" panose="020B0604020202020204" pitchFamily="34" charset="0"/>
              </a:rPr>
              <a:t>safety &amp; enforcement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155584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8145"/>
            <a:ext cx="10515600" cy="5624939"/>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Council’s Environmental </a:t>
            </a:r>
            <a:r>
              <a:rPr lang="en-GB" dirty="0">
                <a:solidFill>
                  <a:schemeClr val="bg1"/>
                </a:solidFill>
                <a:latin typeface="Arial" panose="020B0604020202020204" pitchFamily="34" charset="0"/>
                <a:cs typeface="Arial" panose="020B0604020202020204" pitchFamily="34" charset="0"/>
              </a:rPr>
              <a:t>Health </a:t>
            </a:r>
            <a:r>
              <a:rPr lang="en-GB" dirty="0" smtClean="0">
                <a:solidFill>
                  <a:schemeClr val="bg1"/>
                </a:solidFill>
                <a:latin typeface="Arial" panose="020B0604020202020204" pitchFamily="34" charset="0"/>
                <a:cs typeface="Arial" panose="020B0604020202020204" pitchFamily="34" charset="0"/>
              </a:rPr>
              <a:t>Officers</a:t>
            </a:r>
            <a:r>
              <a:rPr lang="en-GB" dirty="0">
                <a:solidFill>
                  <a:schemeClr val="bg1"/>
                </a:solidFill>
                <a:latin typeface="Arial" panose="020B0604020202020204" pitchFamily="34" charset="0"/>
                <a:cs typeface="Arial" panose="020B0604020202020204" pitchFamily="34" charset="0"/>
              </a:rPr>
              <a:t>, H</a:t>
            </a:r>
            <a:r>
              <a:rPr lang="en-GB" dirty="0" smtClean="0">
                <a:solidFill>
                  <a:schemeClr val="bg1"/>
                </a:solidFill>
                <a:latin typeface="Arial" panose="020B0604020202020204" pitchFamily="34" charset="0"/>
                <a:cs typeface="Arial" panose="020B0604020202020204" pitchFamily="34" charset="0"/>
              </a:rPr>
              <a:t>ealth &amp; Safety Team, Risk </a:t>
            </a:r>
            <a:r>
              <a:rPr lang="en-GB" dirty="0">
                <a:solidFill>
                  <a:schemeClr val="bg1"/>
                </a:solidFill>
                <a:latin typeface="Arial" panose="020B0604020202020204" pitchFamily="34" charset="0"/>
                <a:cs typeface="Arial" panose="020B0604020202020204" pitchFamily="34" charset="0"/>
              </a:rPr>
              <a:t>Management Team, Emergency Planning </a:t>
            </a:r>
            <a:r>
              <a:rPr lang="en-GB" dirty="0" smtClean="0">
                <a:solidFill>
                  <a:schemeClr val="bg1"/>
                </a:solidFill>
                <a:latin typeface="Arial" panose="020B0604020202020204" pitchFamily="34" charset="0"/>
                <a:cs typeface="Arial" panose="020B0604020202020204" pitchFamily="34" charset="0"/>
              </a:rPr>
              <a:t>Team and </a:t>
            </a:r>
            <a:r>
              <a:rPr lang="en-GB" dirty="0">
                <a:solidFill>
                  <a:schemeClr val="bg1"/>
                </a:solidFill>
                <a:latin typeface="Arial" panose="020B0604020202020204" pitchFamily="34" charset="0"/>
                <a:cs typeface="Arial" panose="020B0604020202020204" pitchFamily="34" charset="0"/>
              </a:rPr>
              <a:t>others all work to keep the people of Shropshire safe in </a:t>
            </a:r>
            <a:r>
              <a:rPr lang="en-GB" dirty="0" smtClean="0">
                <a:solidFill>
                  <a:schemeClr val="bg1"/>
                </a:solidFill>
                <a:latin typeface="Arial" panose="020B0604020202020204" pitchFamily="34" charset="0"/>
                <a:cs typeface="Arial" panose="020B0604020202020204" pitchFamily="34" charset="0"/>
              </a:rPr>
              <a:t>lots of </a:t>
            </a:r>
            <a:r>
              <a:rPr lang="en-GB" dirty="0">
                <a:solidFill>
                  <a:schemeClr val="bg1"/>
                </a:solidFill>
                <a:latin typeface="Arial" panose="020B0604020202020204" pitchFamily="34" charset="0"/>
                <a:cs typeface="Arial" panose="020B0604020202020204" pitchFamily="34" charset="0"/>
              </a:rPr>
              <a:t>different ways</a:t>
            </a:r>
            <a:r>
              <a:rPr lang="en-GB" dirty="0" smtClean="0">
                <a:solidFill>
                  <a:schemeClr val="bg1"/>
                </a:solidFill>
                <a:latin typeface="Arial" panose="020B0604020202020204" pitchFamily="34" charset="0"/>
                <a:cs typeface="Arial" panose="020B0604020202020204" pitchFamily="34" charset="0"/>
              </a:rPr>
              <a:t>.</a:t>
            </a:r>
          </a:p>
          <a:p>
            <a:pPr mar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Public </a:t>
            </a:r>
            <a:r>
              <a:rPr lang="en-GB" dirty="0">
                <a:solidFill>
                  <a:schemeClr val="bg1"/>
                </a:solidFill>
                <a:latin typeface="Arial" panose="020B0604020202020204" pitchFamily="34" charset="0"/>
                <a:cs typeface="Arial" panose="020B0604020202020204" pitchFamily="34" charset="0"/>
              </a:rPr>
              <a:t>P</a:t>
            </a:r>
            <a:r>
              <a:rPr lang="en-GB" dirty="0" smtClean="0">
                <a:solidFill>
                  <a:schemeClr val="bg1"/>
                </a:solidFill>
                <a:latin typeface="Arial" panose="020B0604020202020204" pitchFamily="34" charset="0"/>
                <a:cs typeface="Arial" panose="020B0604020202020204" pitchFamily="34" charset="0"/>
              </a:rPr>
              <a:t>rotection teams also protect local people through the issuing of licenses for:</a:t>
            </a:r>
          </a:p>
          <a:p>
            <a:pPr lvl="1"/>
            <a:r>
              <a:rPr lang="en-GB" dirty="0" smtClean="0">
                <a:solidFill>
                  <a:schemeClr val="bg1"/>
                </a:solidFill>
                <a:latin typeface="Arial" panose="020B0604020202020204" pitchFamily="34" charset="0"/>
                <a:cs typeface="Arial" panose="020B0604020202020204" pitchFamily="34" charset="0"/>
              </a:rPr>
              <a:t>Alcohol and entertainment</a:t>
            </a:r>
          </a:p>
          <a:p>
            <a:pPr lvl="1"/>
            <a:r>
              <a:rPr lang="en-GB" dirty="0" smtClean="0">
                <a:solidFill>
                  <a:schemeClr val="bg1"/>
                </a:solidFill>
                <a:latin typeface="Arial" panose="020B0604020202020204" pitchFamily="34" charset="0"/>
                <a:cs typeface="Arial" panose="020B0604020202020204" pitchFamily="34" charset="0"/>
              </a:rPr>
              <a:t>Animals</a:t>
            </a:r>
          </a:p>
          <a:p>
            <a:pPr lvl="1"/>
            <a:r>
              <a:rPr lang="en-GB" dirty="0" smtClean="0">
                <a:solidFill>
                  <a:schemeClr val="bg1"/>
                </a:solidFill>
                <a:latin typeface="Arial" panose="020B0604020202020204" pitchFamily="34" charset="0"/>
                <a:cs typeface="Arial" panose="020B0604020202020204" pitchFamily="34" charset="0"/>
              </a:rPr>
              <a:t>Gambling</a:t>
            </a:r>
          </a:p>
          <a:p>
            <a:pPr lvl="1"/>
            <a:r>
              <a:rPr lang="en-GB" dirty="0" smtClean="0">
                <a:solidFill>
                  <a:schemeClr val="bg1"/>
                </a:solidFill>
                <a:latin typeface="Arial" panose="020B0604020202020204" pitchFamily="34" charset="0"/>
                <a:cs typeface="Arial" panose="020B0604020202020204" pitchFamily="34" charset="0"/>
              </a:rPr>
              <a:t>Taxis</a:t>
            </a:r>
          </a:p>
          <a:p>
            <a:pPr lvl="1"/>
            <a:r>
              <a:rPr lang="en-GB" dirty="0" smtClean="0">
                <a:solidFill>
                  <a:schemeClr val="bg1"/>
                </a:solidFill>
                <a:latin typeface="Arial" panose="020B0604020202020204" pitchFamily="34" charset="0"/>
                <a:cs typeface="Arial" panose="020B0604020202020204" pitchFamily="34" charset="0"/>
              </a:rPr>
              <a:t>Street licenses and permits</a:t>
            </a:r>
          </a:p>
          <a:p>
            <a:pPr lvl="1"/>
            <a:r>
              <a:rPr lang="en-GB" dirty="0" smtClean="0">
                <a:solidFill>
                  <a:schemeClr val="bg1"/>
                </a:solidFill>
                <a:latin typeface="Arial" panose="020B0604020202020204" pitchFamily="34" charset="0"/>
                <a:cs typeface="Arial" panose="020B0604020202020204" pitchFamily="34" charset="0"/>
              </a:rPr>
              <a:t>…and more…</a:t>
            </a:r>
          </a:p>
        </p:txBody>
      </p:sp>
    </p:spTree>
    <p:extLst>
      <p:ext uri="{BB962C8B-B14F-4D97-AF65-F5344CB8AC3E}">
        <p14:creationId xmlns:p14="http://schemas.microsoft.com/office/powerpoint/2010/main" val="1459479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798"/>
            <a:ext cx="12192000" cy="8120062"/>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T</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transport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70141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 Council manages </a:t>
            </a:r>
            <a:r>
              <a:rPr lang="en-GB" dirty="0">
                <a:solidFill>
                  <a:schemeClr val="bg1"/>
                </a:solidFill>
                <a:latin typeface="Arial" panose="020B0604020202020204" pitchFamily="34" charset="0"/>
                <a:cs typeface="Arial" panose="020B0604020202020204" pitchFamily="34" charset="0"/>
              </a:rPr>
              <a:t>the transportation of 7,000 </a:t>
            </a:r>
            <a:r>
              <a:rPr lang="en-GB" dirty="0" smtClean="0">
                <a:solidFill>
                  <a:schemeClr val="bg1"/>
                </a:solidFill>
                <a:latin typeface="Arial" panose="020B0604020202020204" pitchFamily="34" charset="0"/>
                <a:cs typeface="Arial" panose="020B0604020202020204" pitchFamily="34" charset="0"/>
              </a:rPr>
              <a:t>school </a:t>
            </a:r>
            <a:r>
              <a:rPr lang="en-GB" dirty="0">
                <a:solidFill>
                  <a:schemeClr val="bg1"/>
                </a:solidFill>
                <a:latin typeface="Arial" panose="020B0604020202020204" pitchFamily="34" charset="0"/>
                <a:cs typeface="Arial" panose="020B0604020202020204" pitchFamily="34" charset="0"/>
              </a:rPr>
              <a:t>children each day to schools throughout </a:t>
            </a:r>
            <a:r>
              <a:rPr lang="en-GB" dirty="0" smtClean="0">
                <a:solidFill>
                  <a:schemeClr val="bg1"/>
                </a:solidFill>
                <a:latin typeface="Arial" panose="020B0604020202020204" pitchFamily="34" charset="0"/>
                <a:cs typeface="Arial" panose="020B0604020202020204" pitchFamily="34" charset="0"/>
              </a:rPr>
              <a:t>Shropshire.</a:t>
            </a:r>
          </a:p>
          <a:p>
            <a:pPr marL="0" lv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a:solidFill>
                  <a:schemeClr val="bg1"/>
                </a:solidFill>
                <a:latin typeface="Arial" panose="020B0604020202020204" pitchFamily="34" charset="0"/>
                <a:cs typeface="Arial" panose="020B0604020202020204" pitchFamily="34" charset="0"/>
              </a:rPr>
              <a:t>School transport </a:t>
            </a:r>
            <a:r>
              <a:rPr lang="en-GB" dirty="0" smtClean="0">
                <a:solidFill>
                  <a:schemeClr val="bg1"/>
                </a:solidFill>
                <a:latin typeface="Arial" panose="020B0604020202020204" pitchFamily="34" charset="0"/>
                <a:cs typeface="Arial" panose="020B0604020202020204" pitchFamily="34" charset="0"/>
              </a:rPr>
              <a:t>is also enabled </a:t>
            </a:r>
            <a:r>
              <a:rPr lang="en-GB" dirty="0">
                <a:solidFill>
                  <a:schemeClr val="bg1"/>
                </a:solidFill>
                <a:latin typeface="Arial" panose="020B0604020202020204" pitchFamily="34" charset="0"/>
                <a:cs typeface="Arial" panose="020B0604020202020204" pitchFamily="34" charset="0"/>
              </a:rPr>
              <a:t>through Personal Transport Budgets and Independent Travel </a:t>
            </a:r>
            <a:r>
              <a:rPr lang="en-GB" dirty="0" smtClean="0">
                <a:solidFill>
                  <a:schemeClr val="bg1"/>
                </a:solidFill>
                <a:latin typeface="Arial" panose="020B0604020202020204" pitchFamily="34" charset="0"/>
                <a:cs typeface="Arial" panose="020B0604020202020204" pitchFamily="34" charset="0"/>
              </a:rPr>
              <a:t>Training.</a:t>
            </a:r>
          </a:p>
          <a:p>
            <a:pPr marL="0" lv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Local </a:t>
            </a:r>
            <a:r>
              <a:rPr lang="en-GB" dirty="0">
                <a:solidFill>
                  <a:schemeClr val="bg1"/>
                </a:solidFill>
                <a:latin typeface="Arial" panose="020B0604020202020204" pitchFamily="34" charset="0"/>
                <a:cs typeface="Arial" panose="020B0604020202020204" pitchFamily="34" charset="0"/>
              </a:rPr>
              <a:t>bus contracts </a:t>
            </a:r>
            <a:r>
              <a:rPr lang="en-GB" dirty="0" smtClean="0">
                <a:solidFill>
                  <a:schemeClr val="bg1"/>
                </a:solidFill>
                <a:latin typeface="Arial" panose="020B0604020202020204" pitchFamily="34" charset="0"/>
                <a:cs typeface="Arial" panose="020B0604020202020204" pitchFamily="34" charset="0"/>
              </a:rPr>
              <a:t>allow 2 </a:t>
            </a:r>
            <a:r>
              <a:rPr lang="en-GB" dirty="0">
                <a:solidFill>
                  <a:schemeClr val="bg1"/>
                </a:solidFill>
                <a:latin typeface="Arial" panose="020B0604020202020204" pitchFamily="34" charset="0"/>
                <a:cs typeface="Arial" panose="020B0604020202020204" pitchFamily="34" charset="0"/>
              </a:rPr>
              <a:t>million passenger trips each year, </a:t>
            </a:r>
            <a:r>
              <a:rPr lang="en-GB" dirty="0" smtClean="0">
                <a:solidFill>
                  <a:schemeClr val="bg1"/>
                </a:solidFill>
                <a:latin typeface="Arial" panose="020B0604020202020204" pitchFamily="34" charset="0"/>
                <a:cs typeface="Arial" panose="020B0604020202020204" pitchFamily="34" charset="0"/>
              </a:rPr>
              <a:t>getting people to and from work</a:t>
            </a:r>
            <a:r>
              <a:rPr lang="en-GB" dirty="0">
                <a:solidFill>
                  <a:schemeClr val="bg1"/>
                </a:solidFill>
                <a:latin typeface="Arial" panose="020B0604020202020204" pitchFamily="34" charset="0"/>
                <a:cs typeface="Arial" panose="020B0604020202020204" pitchFamily="34" charset="0"/>
              </a:rPr>
              <a:t>, college and essential </a:t>
            </a:r>
            <a:r>
              <a:rPr lang="en-GB" dirty="0" smtClean="0">
                <a:solidFill>
                  <a:schemeClr val="bg1"/>
                </a:solidFill>
                <a:latin typeface="Arial" panose="020B0604020202020204" pitchFamily="34" charset="0"/>
                <a:cs typeface="Arial" panose="020B0604020202020204" pitchFamily="34" charset="0"/>
              </a:rPr>
              <a:t>services. This is supplemented by Community Transport.</a:t>
            </a:r>
          </a:p>
          <a:p>
            <a:pPr marL="0" lv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There are 280 </a:t>
            </a:r>
            <a:r>
              <a:rPr lang="en-GB" dirty="0">
                <a:solidFill>
                  <a:schemeClr val="bg1"/>
                </a:solidFill>
                <a:latin typeface="Arial" panose="020B0604020202020204" pitchFamily="34" charset="0"/>
                <a:cs typeface="Arial" panose="020B0604020202020204" pitchFamily="34" charset="0"/>
              </a:rPr>
              <a:t>Council operated vehicles, from </a:t>
            </a:r>
            <a:r>
              <a:rPr lang="en-GB" dirty="0" err="1" smtClean="0">
                <a:solidFill>
                  <a:schemeClr val="bg1"/>
                </a:solidFill>
                <a:latin typeface="Arial" panose="020B0604020202020204" pitchFamily="34" charset="0"/>
                <a:cs typeface="Arial" panose="020B0604020202020204" pitchFamily="34" charset="0"/>
              </a:rPr>
              <a:t>gritters</a:t>
            </a:r>
            <a:r>
              <a:rPr lang="en-GB" dirty="0">
                <a:solidFill>
                  <a:schemeClr val="bg1"/>
                </a:solidFill>
                <a:latin typeface="Arial" panose="020B0604020202020204" pitchFamily="34" charset="0"/>
                <a:cs typeface="Arial" panose="020B0604020202020204" pitchFamily="34" charset="0"/>
              </a:rPr>
              <a:t>, mobile libraries to minibuses and even snow </a:t>
            </a:r>
            <a:r>
              <a:rPr lang="en-GB" dirty="0" smtClean="0">
                <a:solidFill>
                  <a:schemeClr val="bg1"/>
                </a:solidFill>
                <a:latin typeface="Arial" panose="020B0604020202020204" pitchFamily="34" charset="0"/>
                <a:cs typeface="Arial" panose="020B0604020202020204" pitchFamily="34" charset="0"/>
              </a:rPr>
              <a:t>blowers.</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812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 y="-569497"/>
            <a:ext cx="12199850" cy="8133233"/>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B</a:t>
            </a:r>
            <a:r>
              <a:rPr lang="en-GB" sz="4000" dirty="0">
                <a:solidFill>
                  <a:schemeClr val="bg1"/>
                </a:solidFill>
                <a:latin typeface="Arial" panose="020B0604020202020204" pitchFamily="34" charset="0"/>
                <a:cs typeface="Arial" panose="020B0604020202020204" pitchFamily="34" charset="0"/>
              </a:rPr>
              <a:t> is for benefits and advice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630512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5779"/>
            <a:ext cx="12192000" cy="9144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U</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understanding special needs </a:t>
            </a:r>
            <a:endParaRPr lang="en-GB" sz="40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108173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702636"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Shropshire’s SEND local </a:t>
            </a:r>
            <a:r>
              <a:rPr lang="en-GB" dirty="0">
                <a:solidFill>
                  <a:schemeClr val="bg1"/>
                </a:solidFill>
                <a:latin typeface="Arial" panose="020B0604020202020204" pitchFamily="34" charset="0"/>
                <a:cs typeface="Arial" panose="020B0604020202020204" pitchFamily="34" charset="0"/>
              </a:rPr>
              <a:t>offer helps </a:t>
            </a:r>
            <a:r>
              <a:rPr lang="en-GB" dirty="0" smtClean="0">
                <a:solidFill>
                  <a:schemeClr val="bg1"/>
                </a:solidFill>
                <a:latin typeface="Arial" panose="020B0604020202020204" pitchFamily="34" charset="0"/>
                <a:cs typeface="Arial" panose="020B0604020202020204" pitchFamily="34" charset="0"/>
              </a:rPr>
              <a:t>families </a:t>
            </a:r>
            <a:r>
              <a:rPr lang="en-GB" dirty="0">
                <a:solidFill>
                  <a:schemeClr val="bg1"/>
                </a:solidFill>
                <a:latin typeface="Arial" panose="020B0604020202020204" pitchFamily="34" charset="0"/>
                <a:cs typeface="Arial" panose="020B0604020202020204" pitchFamily="34" charset="0"/>
              </a:rPr>
              <a:t>and professionals to support those with special educational needs or </a:t>
            </a:r>
            <a:r>
              <a:rPr lang="en-GB" dirty="0" smtClean="0">
                <a:solidFill>
                  <a:schemeClr val="bg1"/>
                </a:solidFill>
                <a:latin typeface="Arial" panose="020B0604020202020204" pitchFamily="34" charset="0"/>
                <a:cs typeface="Arial" panose="020B0604020202020204" pitchFamily="34" charset="0"/>
              </a:rPr>
              <a:t>disabilities by providing information.</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Shropshire Council commissions a number of local services that provide specialist support. You can find organisations through our Community Directory and Shropshire Choices website.</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Shropshire Council’s Sensory Impairment Team works to support people with visual and/or hearing loss. The service offers assessments, support in registering an impairment and help with equipment.</a:t>
            </a: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205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7906"/>
            <a:ext cx="12192000" cy="7807806"/>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V</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voting &amp; democracy</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73893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1273"/>
            <a:ext cx="10515600" cy="5735781"/>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 writes to every household each year with a ‘housing enquiry form’. This provides information on who should be on the register of electors.</a:t>
            </a:r>
          </a:p>
          <a:p>
            <a:pPr marL="0" indent="0">
              <a:buNone/>
            </a:pPr>
            <a:endParaRPr lang="en-GB" sz="9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manages local elections. The Elections Team is supported by many poll clerks, count assistants and presiding officers. These are the people you see at your local polling station.</a:t>
            </a:r>
          </a:p>
          <a:p>
            <a:pPr marL="0" indent="0">
              <a:buNone/>
            </a:pPr>
            <a:endParaRPr lang="en-GB" sz="9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a:t>
            </a:r>
            <a:r>
              <a:rPr lang="en-GB" dirty="0">
                <a:solidFill>
                  <a:schemeClr val="bg1"/>
                </a:solidFill>
                <a:latin typeface="Arial" panose="020B0604020202020204" pitchFamily="34" charset="0"/>
                <a:cs typeface="Arial" panose="020B0604020202020204" pitchFamily="34" charset="0"/>
              </a:rPr>
              <a:t>Council is led by 74 councillors, who set the vision and direction for the local community. Councillors are democratically elected to serve a four-year term of </a:t>
            </a:r>
            <a:r>
              <a:rPr lang="en-GB" dirty="0" smtClean="0">
                <a:solidFill>
                  <a:schemeClr val="bg1"/>
                </a:solidFill>
                <a:latin typeface="Arial" panose="020B0604020202020204" pitchFamily="34" charset="0"/>
                <a:cs typeface="Arial" panose="020B0604020202020204" pitchFamily="34" charset="0"/>
              </a:rPr>
              <a:t>office.</a:t>
            </a:r>
          </a:p>
          <a:p>
            <a:pPr marL="0" indent="0">
              <a:buNone/>
            </a:pP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444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3425"/>
            <a:ext cx="12192000" cy="9144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W</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waste &amp; recycling </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1945231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761999"/>
            <a:ext cx="10522527" cy="5458691"/>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 ensures 10.5 </a:t>
            </a:r>
            <a:r>
              <a:rPr lang="en-GB" dirty="0">
                <a:solidFill>
                  <a:schemeClr val="bg1"/>
                </a:solidFill>
                <a:latin typeface="Arial" panose="020B0604020202020204" pitchFamily="34" charset="0"/>
                <a:cs typeface="Arial" panose="020B0604020202020204" pitchFamily="34" charset="0"/>
              </a:rPr>
              <a:t>million waste collections </a:t>
            </a:r>
            <a:r>
              <a:rPr lang="en-GB" dirty="0" smtClean="0">
                <a:solidFill>
                  <a:schemeClr val="bg1"/>
                </a:solidFill>
                <a:latin typeface="Arial" panose="020B0604020202020204" pitchFamily="34" charset="0"/>
                <a:cs typeface="Arial" panose="020B0604020202020204" pitchFamily="34" charset="0"/>
              </a:rPr>
              <a:t>are undertaken in Shropshire every year.</a:t>
            </a:r>
          </a:p>
          <a:p>
            <a:pPr marL="0" indent="0">
              <a:buNone/>
            </a:pPr>
            <a:endParaRPr lang="en-GB" sz="1100"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53% of household </a:t>
            </a:r>
            <a:r>
              <a:rPr lang="en-GB" dirty="0" smtClean="0">
                <a:solidFill>
                  <a:schemeClr val="bg1"/>
                </a:solidFill>
                <a:latin typeface="Arial" panose="020B0604020202020204" pitchFamily="34" charset="0"/>
                <a:cs typeface="Arial" panose="020B0604020202020204" pitchFamily="34" charset="0"/>
              </a:rPr>
              <a:t>waste is </a:t>
            </a:r>
            <a:r>
              <a:rPr lang="en-GB" dirty="0">
                <a:solidFill>
                  <a:schemeClr val="bg1"/>
                </a:solidFill>
                <a:latin typeface="Arial" panose="020B0604020202020204" pitchFamily="34" charset="0"/>
                <a:cs typeface="Arial" panose="020B0604020202020204" pitchFamily="34" charset="0"/>
              </a:rPr>
              <a:t>recycled or </a:t>
            </a:r>
            <a:r>
              <a:rPr lang="en-GB" dirty="0" smtClean="0">
                <a:solidFill>
                  <a:schemeClr val="bg1"/>
                </a:solidFill>
                <a:latin typeface="Arial" panose="020B0604020202020204" pitchFamily="34" charset="0"/>
                <a:cs typeface="Arial" panose="020B0604020202020204" pitchFamily="34" charset="0"/>
              </a:rPr>
              <a:t>composted (86,000 tonnes).</a:t>
            </a:r>
          </a:p>
          <a:p>
            <a:pPr marL="0" indent="0">
              <a:buNone/>
            </a:pPr>
            <a:endParaRPr lang="en-GB" sz="11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5 Household </a:t>
            </a:r>
            <a:r>
              <a:rPr lang="en-GB" dirty="0">
                <a:solidFill>
                  <a:schemeClr val="bg1"/>
                </a:solidFill>
                <a:latin typeface="Arial" panose="020B0604020202020204" pitchFamily="34" charset="0"/>
                <a:cs typeface="Arial" panose="020B0604020202020204" pitchFamily="34" charset="0"/>
              </a:rPr>
              <a:t>Recycling Centres (</a:t>
            </a:r>
            <a:r>
              <a:rPr lang="en-GB" dirty="0" smtClean="0">
                <a:solidFill>
                  <a:schemeClr val="bg1"/>
                </a:solidFill>
                <a:latin typeface="Arial" panose="020B0604020202020204" pitchFamily="34" charset="0"/>
                <a:cs typeface="Arial" panose="020B0604020202020204" pitchFamily="34" charset="0"/>
              </a:rPr>
              <a:t>HRCs) recycling </a:t>
            </a:r>
            <a:r>
              <a:rPr lang="en-GB" dirty="0">
                <a:solidFill>
                  <a:schemeClr val="bg1"/>
                </a:solidFill>
                <a:latin typeface="Arial" panose="020B0604020202020204" pitchFamily="34" charset="0"/>
                <a:cs typeface="Arial" panose="020B0604020202020204" pitchFamily="34" charset="0"/>
              </a:rPr>
              <a:t>over 30 different types of </a:t>
            </a:r>
            <a:r>
              <a:rPr lang="en-GB" dirty="0" smtClean="0">
                <a:solidFill>
                  <a:schemeClr val="bg1"/>
                </a:solidFill>
                <a:latin typeface="Arial" panose="020B0604020202020204" pitchFamily="34" charset="0"/>
                <a:cs typeface="Arial" panose="020B0604020202020204" pitchFamily="34" charset="0"/>
              </a:rPr>
              <a:t>materials.</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Your rubbish is reused. Garden waste goes to local farms; Tudor Griffiths reuses </a:t>
            </a:r>
            <a:r>
              <a:rPr lang="en-GB" dirty="0" err="1" smtClean="0">
                <a:solidFill>
                  <a:schemeClr val="bg1"/>
                </a:solidFill>
                <a:latin typeface="Arial" panose="020B0604020202020204" pitchFamily="34" charset="0"/>
                <a:cs typeface="Arial" panose="020B0604020202020204" pitchFamily="34" charset="0"/>
              </a:rPr>
              <a:t>hardcore</a:t>
            </a:r>
            <a:r>
              <a:rPr lang="en-GB" dirty="0" smtClean="0">
                <a:solidFill>
                  <a:schemeClr val="bg1"/>
                </a:solidFill>
                <a:latin typeface="Arial" panose="020B0604020202020204" pitchFamily="34" charset="0"/>
                <a:cs typeface="Arial" panose="020B0604020202020204" pitchFamily="34" charset="0"/>
              </a:rPr>
              <a:t> and rubble; and West Midlands businesses recycle the cans, textiles, wood, batteries and small electrical items.</a:t>
            </a:r>
            <a:endParaRPr lang="en-GB" dirty="0">
              <a:solidFill>
                <a:schemeClr val="bg1"/>
              </a:solidFill>
              <a:latin typeface="Arial" panose="020B0604020202020204" pitchFamily="34" charset="0"/>
              <a:cs typeface="Arial" panose="020B0604020202020204" pitchFamily="34" charset="0"/>
            </a:endParaRPr>
          </a:p>
          <a:p>
            <a:endParaRPr lang="en-GB" dirty="0" smtClean="0">
              <a:solidFill>
                <a:schemeClr val="bg1"/>
              </a:solidFill>
              <a:latin typeface="Arial" panose="020B060402020202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20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0368"/>
            <a:ext cx="12192000" cy="812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X</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a:t>
            </a:r>
            <a:r>
              <a:rPr lang="en-GB" sz="4000" dirty="0" err="1" smtClean="0">
                <a:solidFill>
                  <a:schemeClr val="bg1"/>
                </a:solidFill>
                <a:latin typeface="Arial" panose="020B0604020202020204" pitchFamily="34" charset="0"/>
                <a:cs typeface="Arial" panose="020B0604020202020204" pitchFamily="34" charset="0"/>
              </a:rPr>
              <a:t>eXercise</a:t>
            </a:r>
            <a:r>
              <a:rPr lang="en-GB" sz="4000" dirty="0" smtClean="0">
                <a:solidFill>
                  <a:schemeClr val="bg1"/>
                </a:solidFill>
                <a:latin typeface="Arial" panose="020B0604020202020204" pitchFamily="34" charset="0"/>
                <a:cs typeface="Arial" panose="020B0604020202020204" pitchFamily="34" charset="0"/>
              </a:rPr>
              <a:t> &amp; leisure </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79224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7527"/>
            <a:ext cx="10515600" cy="5472539"/>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 commissions, directly manages or financially supports 24 </a:t>
            </a:r>
            <a:r>
              <a:rPr lang="en-GB" dirty="0">
                <a:solidFill>
                  <a:schemeClr val="bg1"/>
                </a:solidFill>
                <a:latin typeface="Arial" panose="020B0604020202020204" pitchFamily="34" charset="0"/>
                <a:cs typeface="Arial" panose="020B0604020202020204" pitchFamily="34" charset="0"/>
              </a:rPr>
              <a:t>leisure facilities in </a:t>
            </a:r>
            <a:r>
              <a:rPr lang="en-GB" dirty="0" smtClean="0">
                <a:solidFill>
                  <a:schemeClr val="bg1"/>
                </a:solidFill>
                <a:latin typeface="Arial" panose="020B0604020202020204" pitchFamily="34" charset="0"/>
                <a:cs typeface="Arial" panose="020B0604020202020204" pitchFamily="34" charset="0"/>
              </a:rPr>
              <a:t>Shropshire.</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24 facilities had </a:t>
            </a:r>
            <a:r>
              <a:rPr lang="en-GB" dirty="0">
                <a:solidFill>
                  <a:schemeClr val="bg1"/>
                </a:solidFill>
                <a:latin typeface="Arial" panose="020B0604020202020204" pitchFamily="34" charset="0"/>
                <a:cs typeface="Arial" panose="020B0604020202020204" pitchFamily="34" charset="0"/>
              </a:rPr>
              <a:t>2,001,122 visits in </a:t>
            </a:r>
            <a:r>
              <a:rPr lang="en-GB" dirty="0" smtClean="0">
                <a:solidFill>
                  <a:schemeClr val="bg1"/>
                </a:solidFill>
                <a:latin typeface="Arial" panose="020B0604020202020204" pitchFamily="34" charset="0"/>
                <a:cs typeface="Arial" panose="020B0604020202020204" pitchFamily="34" charset="0"/>
              </a:rPr>
              <a:t>2016/17.</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Shropshire is home to 84 sports </a:t>
            </a:r>
            <a:r>
              <a:rPr lang="en-GB" dirty="0" smtClean="0">
                <a:solidFill>
                  <a:schemeClr val="bg1"/>
                </a:solidFill>
                <a:latin typeface="Arial" panose="020B0604020202020204" pitchFamily="34" charset="0"/>
                <a:cs typeface="Arial" panose="020B0604020202020204" pitchFamily="34" charset="0"/>
              </a:rPr>
              <a:t>halls, 207 </a:t>
            </a:r>
            <a:r>
              <a:rPr lang="en-GB" dirty="0">
                <a:solidFill>
                  <a:schemeClr val="bg1"/>
                </a:solidFill>
                <a:latin typeface="Arial" panose="020B0604020202020204" pitchFamily="34" charset="0"/>
                <a:cs typeface="Arial" panose="020B0604020202020204" pitchFamily="34" charset="0"/>
              </a:rPr>
              <a:t>badminton courts and 45 swimming </a:t>
            </a:r>
            <a:r>
              <a:rPr lang="en-GB" dirty="0" smtClean="0">
                <a:solidFill>
                  <a:schemeClr val="bg1"/>
                </a:solidFill>
                <a:latin typeface="Arial" panose="020B0604020202020204" pitchFamily="34" charset="0"/>
                <a:cs typeface="Arial" panose="020B0604020202020204" pitchFamily="34" charset="0"/>
              </a:rPr>
              <a:t>pools.</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Research suggests that 43.8</a:t>
            </a:r>
            <a:r>
              <a:rPr lang="en-GB" dirty="0">
                <a:solidFill>
                  <a:schemeClr val="bg1"/>
                </a:solidFill>
                <a:latin typeface="Arial" panose="020B0604020202020204" pitchFamily="34" charset="0"/>
                <a:cs typeface="Arial" panose="020B0604020202020204" pitchFamily="34" charset="0"/>
              </a:rPr>
              <a:t>% of Shropshire’s adults want to do more sport.</a:t>
            </a:r>
          </a:p>
          <a:p>
            <a:endParaRPr lang="en-GB" dirty="0">
              <a:solidFill>
                <a:schemeClr val="bg1"/>
              </a:solidFill>
              <a:latin typeface="Arial" panose="020B0604020202020204" pitchFamily="34" charset="0"/>
              <a:cs typeface="Arial" panose="020B0604020202020204" pitchFamily="34" charset="0"/>
            </a:endParaRPr>
          </a:p>
          <a:p>
            <a:pPr lvl="0"/>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110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60" y="-2064766"/>
            <a:ext cx="12514459" cy="8375561"/>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Y</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youth support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998918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0206"/>
            <a:ext cx="10515600" cy="5472539"/>
          </a:xfrm>
        </p:spPr>
        <p:txBody>
          <a:bodyPr>
            <a:normAutofit lnSpcReduction="10000"/>
          </a:bodyPr>
          <a:lstStyle/>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Shropshire </a:t>
            </a:r>
            <a:r>
              <a:rPr lang="en-GB" dirty="0">
                <a:solidFill>
                  <a:schemeClr val="bg1"/>
                </a:solidFill>
                <a:latin typeface="Arial" panose="020B0604020202020204" pitchFamily="34" charset="0"/>
                <a:cs typeface="Arial" panose="020B0604020202020204" pitchFamily="34" charset="0"/>
              </a:rPr>
              <a:t>Youth’s Information, Advice, Guidance &amp; Transition Service </a:t>
            </a:r>
            <a:r>
              <a:rPr lang="en-GB" dirty="0" smtClean="0">
                <a:solidFill>
                  <a:schemeClr val="bg1"/>
                </a:solidFill>
                <a:latin typeface="Arial" panose="020B0604020202020204" pitchFamily="34" charset="0"/>
                <a:cs typeface="Arial" panose="020B0604020202020204" pitchFamily="34" charset="0"/>
              </a:rPr>
              <a:t>delivers </a:t>
            </a:r>
            <a:r>
              <a:rPr lang="en-GB" dirty="0">
                <a:solidFill>
                  <a:schemeClr val="bg1"/>
                </a:solidFill>
                <a:latin typeface="Arial" panose="020B0604020202020204" pitchFamily="34" charset="0"/>
                <a:cs typeface="Arial" panose="020B0604020202020204" pitchFamily="34" charset="0"/>
              </a:rPr>
              <a:t>impartial guidance </a:t>
            </a:r>
            <a:r>
              <a:rPr lang="en-GB" dirty="0" smtClean="0">
                <a:solidFill>
                  <a:schemeClr val="bg1"/>
                </a:solidFill>
                <a:latin typeface="Arial" panose="020B0604020202020204" pitchFamily="34" charset="0"/>
                <a:cs typeface="Arial" panose="020B0604020202020204" pitchFamily="34" charset="0"/>
              </a:rPr>
              <a:t>to </a:t>
            </a:r>
            <a:r>
              <a:rPr lang="en-GB" dirty="0">
                <a:solidFill>
                  <a:schemeClr val="bg1"/>
                </a:solidFill>
                <a:latin typeface="Arial" panose="020B0604020202020204" pitchFamily="34" charset="0"/>
                <a:cs typeface="Arial" panose="020B0604020202020204" pitchFamily="34" charset="0"/>
              </a:rPr>
              <a:t>young people in schools, </a:t>
            </a:r>
            <a:r>
              <a:rPr lang="en-GB" dirty="0" smtClean="0">
                <a:solidFill>
                  <a:schemeClr val="bg1"/>
                </a:solidFill>
                <a:latin typeface="Arial" panose="020B0604020202020204" pitchFamily="34" charset="0"/>
                <a:cs typeface="Arial" panose="020B0604020202020204" pitchFamily="34" charset="0"/>
              </a:rPr>
              <a:t>colleges and other settings.</a:t>
            </a:r>
          </a:p>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Targeted Youth Support (TYS) </a:t>
            </a:r>
            <a:r>
              <a:rPr lang="en-GB" dirty="0">
                <a:solidFill>
                  <a:schemeClr val="bg1"/>
                </a:solidFill>
                <a:latin typeface="Arial" panose="020B0604020202020204" pitchFamily="34" charset="0"/>
                <a:cs typeface="Arial" panose="020B0604020202020204" pitchFamily="34" charset="0"/>
              </a:rPr>
              <a:t>a specialist early intervention and prevention service for vulnerable young people aged </a:t>
            </a:r>
            <a:r>
              <a:rPr lang="en-GB" dirty="0" smtClean="0">
                <a:solidFill>
                  <a:schemeClr val="bg1"/>
                </a:solidFill>
                <a:latin typeface="Arial" panose="020B0604020202020204" pitchFamily="34" charset="0"/>
                <a:cs typeface="Arial" panose="020B0604020202020204" pitchFamily="34" charset="0"/>
              </a:rPr>
              <a:t>11-19. It aims to help people gain </a:t>
            </a:r>
            <a:r>
              <a:rPr lang="en-GB" dirty="0">
                <a:solidFill>
                  <a:schemeClr val="bg1"/>
                </a:solidFill>
                <a:latin typeface="Arial" panose="020B0604020202020204" pitchFamily="34" charset="0"/>
                <a:cs typeface="Arial" panose="020B0604020202020204" pitchFamily="34" charset="0"/>
              </a:rPr>
              <a:t>the resilience and skills they need to progress into adult life. </a:t>
            </a:r>
          </a:p>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Shropshire Council supports the local commissioning of youth activities.</a:t>
            </a:r>
          </a:p>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Shropshire Council commissions </a:t>
            </a:r>
            <a:r>
              <a:rPr lang="en-GB" dirty="0">
                <a:solidFill>
                  <a:schemeClr val="bg1"/>
                </a:solidFill>
                <a:latin typeface="Arial" panose="020B0604020202020204" pitchFamily="34" charset="0"/>
                <a:cs typeface="Arial" panose="020B0604020202020204" pitchFamily="34" charset="0"/>
              </a:rPr>
              <a:t>Shropshire Youth Association in partnership with </a:t>
            </a:r>
            <a:r>
              <a:rPr lang="en-GB" dirty="0" smtClean="0">
                <a:solidFill>
                  <a:schemeClr val="bg1"/>
                </a:solidFill>
                <a:latin typeface="Arial" panose="020B0604020202020204" pitchFamily="34" charset="0"/>
                <a:cs typeface="Arial" panose="020B0604020202020204" pitchFamily="34" charset="0"/>
              </a:rPr>
              <a:t>Energize (the </a:t>
            </a:r>
            <a:r>
              <a:rPr lang="en-GB" dirty="0">
                <a:solidFill>
                  <a:schemeClr val="bg1"/>
                </a:solidFill>
                <a:latin typeface="Arial" panose="020B0604020202020204" pitchFamily="34" charset="0"/>
                <a:cs typeface="Arial" panose="020B0604020202020204" pitchFamily="34" charset="0"/>
              </a:rPr>
              <a:t>County </a:t>
            </a:r>
            <a:r>
              <a:rPr lang="en-GB" dirty="0" smtClean="0">
                <a:solidFill>
                  <a:schemeClr val="bg1"/>
                </a:solidFill>
                <a:latin typeface="Arial" panose="020B0604020202020204" pitchFamily="34" charset="0"/>
                <a:cs typeface="Arial" panose="020B0604020202020204" pitchFamily="34" charset="0"/>
              </a:rPr>
              <a:t>Sports Partnership) to provide </a:t>
            </a:r>
            <a:r>
              <a:rPr lang="en-GB" dirty="0">
                <a:solidFill>
                  <a:schemeClr val="bg1"/>
                </a:solidFill>
                <a:latin typeface="Arial" panose="020B0604020202020204" pitchFamily="34" charset="0"/>
                <a:cs typeface="Arial" panose="020B0604020202020204" pitchFamily="34" charset="0"/>
              </a:rPr>
              <a:t>support </a:t>
            </a:r>
            <a:r>
              <a:rPr lang="en-GB" dirty="0" smtClean="0">
                <a:solidFill>
                  <a:schemeClr val="bg1"/>
                </a:solidFill>
                <a:latin typeface="Arial" panose="020B0604020202020204" pitchFamily="34" charset="0"/>
                <a:cs typeface="Arial" panose="020B0604020202020204" pitchFamily="34" charset="0"/>
              </a:rPr>
              <a:t>for around 100 Shropshire youth clubs. </a:t>
            </a:r>
          </a:p>
        </p:txBody>
      </p:sp>
    </p:spTree>
    <p:extLst>
      <p:ext uri="{BB962C8B-B14F-4D97-AF65-F5344CB8AC3E}">
        <p14:creationId xmlns:p14="http://schemas.microsoft.com/office/powerpoint/2010/main" val="210300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753" y="865376"/>
            <a:ext cx="10515600" cy="5276418"/>
          </a:xfrm>
        </p:spPr>
        <p:txBody>
          <a:bodyPr>
            <a:normAutofit fontScale="92500" lnSpcReduction="20000"/>
          </a:bodyPr>
          <a:lstStyle/>
          <a:p>
            <a:pPr fontAlgn="base"/>
            <a:r>
              <a:rPr lang="en-GB" dirty="0" smtClean="0">
                <a:solidFill>
                  <a:schemeClr val="bg1"/>
                </a:solidFill>
                <a:latin typeface="Arial" panose="020B0604020202020204" pitchFamily="34" charset="0"/>
                <a:cs typeface="Arial" panose="020B0604020202020204" pitchFamily="34" charset="0"/>
              </a:rPr>
              <a:t>Shropshire Council supports people with:</a:t>
            </a:r>
          </a:p>
          <a:p>
            <a:pPr lvl="1" fontAlgn="base"/>
            <a:r>
              <a:rPr lang="en-GB" dirty="0" smtClean="0">
                <a:solidFill>
                  <a:schemeClr val="bg1"/>
                </a:solidFill>
                <a:latin typeface="Arial" panose="020B0604020202020204" pitchFamily="34" charset="0"/>
                <a:cs typeface="Arial" panose="020B0604020202020204" pitchFamily="34" charset="0"/>
              </a:rPr>
              <a:t>Council </a:t>
            </a:r>
            <a:r>
              <a:rPr lang="en-GB" dirty="0">
                <a:solidFill>
                  <a:schemeClr val="bg1"/>
                </a:solidFill>
                <a:latin typeface="Arial" panose="020B0604020202020204" pitchFamily="34" charset="0"/>
                <a:cs typeface="Arial" panose="020B0604020202020204" pitchFamily="34" charset="0"/>
              </a:rPr>
              <a:t>tax support</a:t>
            </a:r>
          </a:p>
          <a:p>
            <a:pPr lvl="1" fontAlgn="base"/>
            <a:r>
              <a:rPr lang="en-GB" dirty="0">
                <a:solidFill>
                  <a:schemeClr val="bg1"/>
                </a:solidFill>
                <a:latin typeface="Arial" panose="020B0604020202020204" pitchFamily="34" charset="0"/>
                <a:cs typeface="Arial" panose="020B0604020202020204" pitchFamily="34" charset="0"/>
              </a:rPr>
              <a:t>Housing benefit</a:t>
            </a:r>
          </a:p>
          <a:p>
            <a:pPr lvl="1" fontAlgn="base"/>
            <a:r>
              <a:rPr lang="en-GB" dirty="0">
                <a:solidFill>
                  <a:schemeClr val="bg1"/>
                </a:solidFill>
                <a:latin typeface="Arial" panose="020B0604020202020204" pitchFamily="34" charset="0"/>
                <a:cs typeface="Arial" panose="020B0604020202020204" pitchFamily="34" charset="0"/>
              </a:rPr>
              <a:t>Discretionary housing payments (DHP)</a:t>
            </a:r>
          </a:p>
          <a:p>
            <a:pPr lvl="1" fontAlgn="base"/>
            <a:r>
              <a:rPr lang="en-GB" dirty="0">
                <a:solidFill>
                  <a:schemeClr val="bg1"/>
                </a:solidFill>
                <a:latin typeface="Arial" panose="020B0604020202020204" pitchFamily="34" charset="0"/>
                <a:cs typeface="Arial" panose="020B0604020202020204" pitchFamily="34" charset="0"/>
              </a:rPr>
              <a:t>Local support and prevention fund (LSPF</a:t>
            </a:r>
            <a:r>
              <a:rPr lang="en-GB" dirty="0" smtClean="0">
                <a:solidFill>
                  <a:schemeClr val="bg1"/>
                </a:solidFill>
                <a:latin typeface="Arial" panose="020B0604020202020204" pitchFamily="34" charset="0"/>
                <a:cs typeface="Arial" panose="020B0604020202020204" pitchFamily="34" charset="0"/>
              </a:rPr>
              <a:t>)</a:t>
            </a:r>
          </a:p>
          <a:p>
            <a:pPr marL="457189" lvl="1" indent="0" fontAlgn="base">
              <a:buNone/>
            </a:pPr>
            <a:endParaRPr lang="en-GB" dirty="0">
              <a:solidFill>
                <a:schemeClr val="bg1"/>
              </a:solidFill>
              <a:latin typeface="Arial" panose="020B0604020202020204" pitchFamily="34" charset="0"/>
              <a:cs typeface="Arial" panose="020B0604020202020204" pitchFamily="34" charset="0"/>
            </a:endParaRPr>
          </a:p>
          <a:p>
            <a:pPr fontAlgn="base"/>
            <a:r>
              <a:rPr lang="en-GB" dirty="0" smtClean="0">
                <a:solidFill>
                  <a:schemeClr val="bg1"/>
                </a:solidFill>
                <a:latin typeface="Arial" panose="020B0604020202020204" pitchFamily="34" charset="0"/>
                <a:cs typeface="Arial" panose="020B0604020202020204" pitchFamily="34" charset="0"/>
              </a:rPr>
              <a:t>Shropshire Council also commissions a number of local services to provide advice, advocacy and information services to people in need of support.</a:t>
            </a:r>
          </a:p>
          <a:p>
            <a:pPr marL="0" indent="0" fontAlgn="base">
              <a:buNone/>
            </a:pPr>
            <a:endParaRPr lang="en-GB" sz="1300" dirty="0" smtClean="0">
              <a:solidFill>
                <a:schemeClr val="bg1"/>
              </a:solidFill>
              <a:latin typeface="Arial" panose="020B0604020202020204" pitchFamily="34" charset="0"/>
              <a:cs typeface="Arial" panose="020B0604020202020204" pitchFamily="34" charset="0"/>
            </a:endParaRPr>
          </a:p>
          <a:p>
            <a:pPr fontAlgn="base"/>
            <a:r>
              <a:rPr lang="en-GB" dirty="0" smtClean="0">
                <a:solidFill>
                  <a:schemeClr val="bg1"/>
                </a:solidFill>
                <a:latin typeface="Arial" panose="020B0604020202020204" pitchFamily="34" charset="0"/>
                <a:cs typeface="Arial" panose="020B0604020202020204" pitchFamily="34" charset="0"/>
              </a:rPr>
              <a:t>Welfare Reform is leading to an increase in the number of people seeking advice and support to manage changes.</a:t>
            </a:r>
          </a:p>
          <a:p>
            <a:pPr marL="0" indent="0" fontAlgn="base">
              <a:buNone/>
            </a:pPr>
            <a:endParaRPr lang="en-GB" dirty="0" smtClean="0">
              <a:solidFill>
                <a:schemeClr val="bg1"/>
              </a:solidFill>
              <a:latin typeface="Arial" panose="020B0604020202020204" pitchFamily="34" charset="0"/>
              <a:cs typeface="Arial" panose="020B0604020202020204" pitchFamily="34" charset="0"/>
            </a:endParaRPr>
          </a:p>
          <a:p>
            <a:pPr fontAlgn="base"/>
            <a:r>
              <a:rPr lang="en-GB" dirty="0" smtClean="0">
                <a:solidFill>
                  <a:schemeClr val="bg1"/>
                </a:solidFill>
                <a:latin typeface="Arial" panose="020B0604020202020204" pitchFamily="34" charset="0"/>
                <a:cs typeface="Arial" panose="020B0604020202020204" pitchFamily="34" charset="0"/>
              </a:rPr>
              <a:t>Research suggests that the </a:t>
            </a:r>
            <a:r>
              <a:rPr lang="en-GB" dirty="0">
                <a:solidFill>
                  <a:schemeClr val="bg1"/>
                </a:solidFill>
                <a:latin typeface="Arial" panose="020B0604020202020204" pitchFamily="34" charset="0"/>
                <a:cs typeface="Arial" panose="020B0604020202020204" pitchFamily="34" charset="0"/>
              </a:rPr>
              <a:t>average loss per person as a result of Welfare Reform in the West Midlands </a:t>
            </a:r>
            <a:r>
              <a:rPr lang="en-GB" dirty="0" smtClean="0">
                <a:solidFill>
                  <a:schemeClr val="bg1"/>
                </a:solidFill>
                <a:latin typeface="Arial" panose="020B0604020202020204" pitchFamily="34" charset="0"/>
                <a:cs typeface="Arial" panose="020B0604020202020204" pitchFamily="34" charset="0"/>
              </a:rPr>
              <a:t>is </a:t>
            </a:r>
            <a:r>
              <a:rPr lang="en-GB" dirty="0">
                <a:solidFill>
                  <a:schemeClr val="bg1"/>
                </a:solidFill>
                <a:latin typeface="Arial" panose="020B0604020202020204" pitchFamily="34" charset="0"/>
                <a:cs typeface="Arial" panose="020B0604020202020204" pitchFamily="34" charset="0"/>
              </a:rPr>
              <a:t>£490 a </a:t>
            </a:r>
            <a:r>
              <a:rPr lang="en-GB" dirty="0" smtClean="0">
                <a:solidFill>
                  <a:schemeClr val="bg1"/>
                </a:solidFill>
                <a:latin typeface="Arial" panose="020B0604020202020204" pitchFamily="34" charset="0"/>
                <a:cs typeface="Arial" panose="020B0604020202020204" pitchFamily="34" charset="0"/>
              </a:rPr>
              <a:t>year. </a:t>
            </a:r>
            <a:r>
              <a:rPr lang="en-GB" dirty="0">
                <a:solidFill>
                  <a:schemeClr val="bg1"/>
                </a:solidFill>
                <a:latin typeface="Arial" panose="020B0604020202020204" pitchFamily="34" charset="0"/>
                <a:cs typeface="Arial" panose="020B0604020202020204" pitchFamily="34" charset="0"/>
              </a:rPr>
              <a:t>This is combined with an increase in the cost of </a:t>
            </a:r>
            <a:r>
              <a:rPr lang="en-GB" dirty="0" smtClean="0">
                <a:solidFill>
                  <a:schemeClr val="bg1"/>
                </a:solidFill>
                <a:latin typeface="Arial" panose="020B0604020202020204" pitchFamily="34" charset="0"/>
                <a:cs typeface="Arial" panose="020B0604020202020204" pitchFamily="34" charset="0"/>
              </a:rPr>
              <a:t>living.</a:t>
            </a:r>
            <a:endParaRPr lang="en-GB" dirty="0"/>
          </a:p>
        </p:txBody>
      </p:sp>
    </p:spTree>
    <p:extLst>
      <p:ext uri="{BB962C8B-B14F-4D97-AF65-F5344CB8AC3E}">
        <p14:creationId xmlns:p14="http://schemas.microsoft.com/office/powerpoint/2010/main" val="12662326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0374"/>
            <a:ext cx="12192000" cy="812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Z</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all the rest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3625596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638692"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 Council provides around 150 different services within the county. We have covered some of them in this A to Z but there are many more.</a:t>
            </a:r>
          </a:p>
          <a:p>
            <a:pPr lvl="0"/>
            <a:r>
              <a:rPr lang="en-GB" dirty="0" smtClean="0">
                <a:solidFill>
                  <a:schemeClr val="bg1"/>
                </a:solidFill>
                <a:latin typeface="Arial" panose="020B0604020202020204" pitchFamily="34" charset="0"/>
                <a:cs typeface="Arial" panose="020B0604020202020204" pitchFamily="34" charset="0"/>
              </a:rPr>
              <a:t>We also have services you don’t see – the ones that provide support to our front line services such as finance, legal, human resources and our IT services.</a:t>
            </a:r>
          </a:p>
          <a:p>
            <a:pPr lvl="0"/>
            <a:r>
              <a:rPr lang="en-GB" dirty="0" smtClean="0">
                <a:solidFill>
                  <a:schemeClr val="bg1"/>
                </a:solidFill>
                <a:latin typeface="Arial" panose="020B0604020202020204" pitchFamily="34" charset="0"/>
                <a:cs typeface="Arial" panose="020B0604020202020204" pitchFamily="34" charset="0"/>
              </a:rPr>
              <a:t>If you can any questions about our services don’t hesitate to get in touch. You can call our Customer Services on: 0345 </a:t>
            </a:r>
            <a:r>
              <a:rPr lang="en-GB" dirty="0">
                <a:solidFill>
                  <a:schemeClr val="bg1"/>
                </a:solidFill>
                <a:latin typeface="Arial" panose="020B0604020202020204" pitchFamily="34" charset="0"/>
                <a:cs typeface="Arial" panose="020B0604020202020204" pitchFamily="34" charset="0"/>
              </a:rPr>
              <a:t>678 9000</a:t>
            </a:r>
            <a:endParaRPr lang="en-GB"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To find out more about the Big Conversation and offer your views on Shropshire Council email: big.conversation@shropshire.gov.uk</a:t>
            </a:r>
          </a:p>
          <a:p>
            <a:pPr lvl="0"/>
            <a:endParaRPr lang="en-GB"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954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8134351"/>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C</a:t>
            </a:r>
            <a:r>
              <a:rPr lang="en-GB" sz="4000" dirty="0">
                <a:solidFill>
                  <a:schemeClr val="bg1"/>
                </a:solidFill>
                <a:latin typeface="Arial" panose="020B0604020202020204" pitchFamily="34" charset="0"/>
                <a:cs typeface="Arial" panose="020B0604020202020204" pitchFamily="34" charset="0"/>
              </a:rPr>
              <a:t> is for children’s services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269117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75855"/>
            <a:ext cx="10515600" cy="5401108"/>
          </a:xfrm>
        </p:spPr>
        <p:txBody>
          <a:bodyPr/>
          <a:lstStyle/>
          <a:p>
            <a:r>
              <a:rPr lang="en-GB" dirty="0" smtClean="0">
                <a:solidFill>
                  <a:schemeClr val="bg1"/>
                </a:solidFill>
                <a:latin typeface="Arial" panose="020B0604020202020204" pitchFamily="34" charset="0"/>
                <a:cs typeface="Arial" panose="020B0604020202020204" pitchFamily="34" charset="0"/>
              </a:rPr>
              <a:t>Shropshire Council provides social </a:t>
            </a:r>
            <a:r>
              <a:rPr lang="en-GB" dirty="0">
                <a:solidFill>
                  <a:schemeClr val="bg1"/>
                </a:solidFill>
                <a:latin typeface="Arial" panose="020B0604020202020204" pitchFamily="34" charset="0"/>
                <a:cs typeface="Arial" panose="020B0604020202020204" pitchFamily="34" charset="0"/>
              </a:rPr>
              <a:t>care for children and </a:t>
            </a:r>
            <a:r>
              <a:rPr lang="en-GB" dirty="0" smtClean="0">
                <a:solidFill>
                  <a:schemeClr val="bg1"/>
                </a:solidFill>
                <a:latin typeface="Arial" panose="020B0604020202020204" pitchFamily="34" charset="0"/>
                <a:cs typeface="Arial" panose="020B0604020202020204" pitchFamily="34" charset="0"/>
              </a:rPr>
              <a:t>families, this includes:</a:t>
            </a:r>
          </a:p>
          <a:p>
            <a:pPr lvl="1"/>
            <a:r>
              <a:rPr lang="en-GB" dirty="0" smtClean="0">
                <a:solidFill>
                  <a:schemeClr val="bg1"/>
                </a:solidFill>
                <a:latin typeface="Arial" panose="020B0604020202020204" pitchFamily="34" charset="0"/>
                <a:cs typeface="Arial" panose="020B0604020202020204" pitchFamily="34" charset="0"/>
              </a:rPr>
              <a:t>Specialist child protection and safeguarding services.</a:t>
            </a:r>
          </a:p>
          <a:p>
            <a:pPr lvl="1"/>
            <a:r>
              <a:rPr lang="en-GB" dirty="0">
                <a:solidFill>
                  <a:schemeClr val="bg1"/>
                </a:solidFill>
                <a:latin typeface="Arial" panose="020B0604020202020204" pitchFamily="34" charset="0"/>
                <a:cs typeface="Arial" panose="020B0604020202020204" pitchFamily="34" charset="0"/>
              </a:rPr>
              <a:t>C</a:t>
            </a:r>
            <a:r>
              <a:rPr lang="en-GB" dirty="0" smtClean="0">
                <a:solidFill>
                  <a:schemeClr val="bg1"/>
                </a:solidFill>
                <a:latin typeface="Arial" panose="020B0604020202020204" pitchFamily="34" charset="0"/>
                <a:cs typeface="Arial" panose="020B0604020202020204" pitchFamily="34" charset="0"/>
              </a:rPr>
              <a:t>are </a:t>
            </a:r>
            <a:r>
              <a:rPr lang="en-GB" dirty="0">
                <a:solidFill>
                  <a:schemeClr val="bg1"/>
                </a:solidFill>
                <a:latin typeface="Arial" panose="020B0604020202020204" pitchFamily="34" charset="0"/>
                <a:cs typeface="Arial" panose="020B0604020202020204" pitchFamily="34" charset="0"/>
              </a:rPr>
              <a:t>services such as foster care, leaving care, young carers and adoption services. </a:t>
            </a:r>
            <a:endParaRPr lang="en-GB" dirty="0" smtClean="0">
              <a:solidFill>
                <a:schemeClr val="bg1"/>
              </a:solidFill>
              <a:latin typeface="Arial" panose="020B0604020202020204" pitchFamily="34" charset="0"/>
              <a:cs typeface="Arial" panose="020B0604020202020204" pitchFamily="34" charset="0"/>
            </a:endParaRPr>
          </a:p>
          <a:p>
            <a:pPr lvl="1"/>
            <a:r>
              <a:rPr lang="en-GB" dirty="0" smtClean="0">
                <a:solidFill>
                  <a:schemeClr val="bg1"/>
                </a:solidFill>
                <a:latin typeface="Arial" panose="020B0604020202020204" pitchFamily="34" charset="0"/>
                <a:cs typeface="Arial" panose="020B0604020202020204" pitchFamily="34" charset="0"/>
              </a:rPr>
              <a:t>Mental health support for children and young people.</a:t>
            </a:r>
          </a:p>
          <a:p>
            <a:pPr lvl="1"/>
            <a:r>
              <a:rPr lang="en-GB" dirty="0">
                <a:solidFill>
                  <a:schemeClr val="bg1"/>
                </a:solidFill>
                <a:latin typeface="Arial" panose="020B0604020202020204" pitchFamily="34" charset="0"/>
                <a:cs typeface="Arial" panose="020B0604020202020204" pitchFamily="34" charset="0"/>
              </a:rPr>
              <a:t>I</a:t>
            </a:r>
            <a:r>
              <a:rPr lang="en-GB" dirty="0" smtClean="0">
                <a:solidFill>
                  <a:schemeClr val="bg1"/>
                </a:solidFill>
                <a:latin typeface="Arial" panose="020B0604020202020204" pitchFamily="34" charset="0"/>
                <a:cs typeface="Arial" panose="020B0604020202020204" pitchFamily="34" charset="0"/>
              </a:rPr>
              <a:t>nformation </a:t>
            </a:r>
            <a:r>
              <a:rPr lang="en-GB" dirty="0">
                <a:solidFill>
                  <a:schemeClr val="bg1"/>
                </a:solidFill>
                <a:latin typeface="Arial" panose="020B0604020202020204" pitchFamily="34" charset="0"/>
                <a:cs typeface="Arial" panose="020B0604020202020204" pitchFamily="34" charset="0"/>
              </a:rPr>
              <a:t>on services for disabled children </a:t>
            </a:r>
            <a:r>
              <a:rPr lang="en-GB" dirty="0" smtClean="0">
                <a:solidFill>
                  <a:schemeClr val="bg1"/>
                </a:solidFill>
                <a:latin typeface="Arial" panose="020B0604020202020204" pitchFamily="34" charset="0"/>
                <a:cs typeface="Arial" panose="020B0604020202020204" pitchFamily="34" charset="0"/>
              </a:rPr>
              <a:t>and their families.</a:t>
            </a:r>
            <a:endParaRPr lang="en-GB" dirty="0">
              <a:solidFill>
                <a:schemeClr val="bg1"/>
              </a:solidFill>
              <a:latin typeface="Arial" panose="020B0604020202020204" pitchFamily="34" charset="0"/>
              <a:cs typeface="Arial" panose="020B0604020202020204" pitchFamily="34" charset="0"/>
            </a:endParaRPr>
          </a:p>
          <a:p>
            <a:pPr lvl="1"/>
            <a:r>
              <a:rPr lang="en-GB" dirty="0">
                <a:solidFill>
                  <a:schemeClr val="bg1"/>
                </a:solidFill>
                <a:latin typeface="Arial" panose="020B0604020202020204" pitchFamily="34" charset="0"/>
                <a:cs typeface="Arial" panose="020B0604020202020204" pitchFamily="34" charset="0"/>
              </a:rPr>
              <a:t>S</a:t>
            </a:r>
            <a:r>
              <a:rPr lang="en-GB" dirty="0" smtClean="0">
                <a:solidFill>
                  <a:schemeClr val="bg1"/>
                </a:solidFill>
                <a:latin typeface="Arial" panose="020B0604020202020204" pitchFamily="34" charset="0"/>
                <a:cs typeface="Arial" panose="020B0604020202020204" pitchFamily="34" charset="0"/>
              </a:rPr>
              <a:t>upport within the community, for example, through Children’s Centres and Parenting advice.</a:t>
            </a:r>
          </a:p>
          <a:p>
            <a:pPr lvl="1"/>
            <a:r>
              <a:rPr lang="en-GB" dirty="0" smtClean="0">
                <a:solidFill>
                  <a:schemeClr val="bg1"/>
                </a:solidFill>
                <a:latin typeface="Arial" panose="020B0604020202020204" pitchFamily="34" charset="0"/>
                <a:cs typeface="Arial" panose="020B0604020202020204" pitchFamily="34" charset="0"/>
              </a:rPr>
              <a:t>Early help and support to tackle issues before they develop.</a:t>
            </a:r>
          </a:p>
          <a:p>
            <a:pPr lvl="1"/>
            <a:r>
              <a:rPr lang="en-GB" dirty="0" smtClean="0">
                <a:solidFill>
                  <a:schemeClr val="bg1"/>
                </a:solidFill>
                <a:latin typeface="Arial" panose="020B0604020202020204" pitchFamily="34" charset="0"/>
                <a:cs typeface="Arial" panose="020B0604020202020204" pitchFamily="34" charset="0"/>
              </a:rPr>
              <a:t>Support for families with more complex and multiple support needs.</a:t>
            </a:r>
          </a:p>
          <a:p>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140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10" y="-121731"/>
            <a:ext cx="12283409" cy="920616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D</a:t>
            </a:r>
            <a:r>
              <a:rPr lang="en-GB" sz="4000" dirty="0">
                <a:solidFill>
                  <a:schemeClr val="bg1"/>
                </a:solidFill>
                <a:latin typeface="Arial" panose="020B0604020202020204" pitchFamily="34" charset="0"/>
                <a:cs typeface="Arial" panose="020B0604020202020204" pitchFamily="34" charset="0"/>
              </a:rPr>
              <a:t> is for data </a:t>
            </a:r>
            <a:r>
              <a:rPr lang="en-GB" sz="4000" dirty="0" smtClean="0">
                <a:solidFill>
                  <a:schemeClr val="bg1"/>
                </a:solidFill>
                <a:latin typeface="Arial" panose="020B0604020202020204" pitchFamily="34" charset="0"/>
                <a:cs typeface="Arial" panose="020B0604020202020204" pitchFamily="34" charset="0"/>
              </a:rPr>
              <a:t>and research</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223031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75855"/>
            <a:ext cx="10515600" cy="5401108"/>
          </a:xfrm>
        </p:spPr>
        <p:txBody>
          <a:bodyPr/>
          <a:lstStyle/>
          <a:p>
            <a:r>
              <a:rPr lang="en-GB" dirty="0" smtClean="0">
                <a:solidFill>
                  <a:schemeClr val="bg1"/>
                </a:solidFill>
                <a:latin typeface="Arial" panose="020B0604020202020204" pitchFamily="34" charset="0"/>
                <a:cs typeface="Arial" panose="020B0604020202020204" pitchFamily="34" charset="0"/>
              </a:rPr>
              <a:t>Shropshire Council works to collect data about individuals, and communities. We use that data to:</a:t>
            </a:r>
          </a:p>
          <a:p>
            <a:pPr lvl="1"/>
            <a:r>
              <a:rPr lang="en-GB" dirty="0" smtClean="0">
                <a:solidFill>
                  <a:schemeClr val="bg1"/>
                </a:solidFill>
                <a:latin typeface="Arial" panose="020B0604020202020204" pitchFamily="34" charset="0"/>
                <a:cs typeface="Arial" panose="020B0604020202020204" pitchFamily="34" charset="0"/>
              </a:rPr>
              <a:t>Better support people and their families</a:t>
            </a:r>
          </a:p>
          <a:p>
            <a:pPr lvl="1"/>
            <a:r>
              <a:rPr lang="en-GB" dirty="0" smtClean="0">
                <a:solidFill>
                  <a:schemeClr val="bg1"/>
                </a:solidFill>
                <a:latin typeface="Arial" panose="020B0604020202020204" pitchFamily="34" charset="0"/>
                <a:cs typeface="Arial" panose="020B0604020202020204" pitchFamily="34" charset="0"/>
              </a:rPr>
              <a:t>Understand local issues and needs</a:t>
            </a:r>
          </a:p>
          <a:p>
            <a:pPr lvl="1"/>
            <a:r>
              <a:rPr lang="en-GB" dirty="0" smtClean="0">
                <a:solidFill>
                  <a:schemeClr val="bg1"/>
                </a:solidFill>
                <a:latin typeface="Arial" panose="020B0604020202020204" pitchFamily="34" charset="0"/>
                <a:cs typeface="Arial" panose="020B0604020202020204" pitchFamily="34" charset="0"/>
              </a:rPr>
              <a:t>Set priorities and make decisions</a:t>
            </a:r>
          </a:p>
          <a:p>
            <a:pPr lvl="1"/>
            <a:r>
              <a:rPr lang="en-GB" dirty="0" smtClean="0">
                <a:solidFill>
                  <a:schemeClr val="bg1"/>
                </a:solidFill>
                <a:latin typeface="Arial" panose="020B0604020202020204" pitchFamily="34" charset="0"/>
                <a:cs typeface="Arial" panose="020B0604020202020204" pitchFamily="34" charset="0"/>
              </a:rPr>
              <a:t>Forecast and plan for the future</a:t>
            </a:r>
          </a:p>
          <a:p>
            <a:pPr marL="457189" lvl="1"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Council works to protect sensitive data. This means that when you share your personal data with us it is kept securely and in line with legislation such as the Data Protection Act.</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4308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1224</TotalTime>
  <Words>2178</Words>
  <Application>Microsoft Office PowerPoint</Application>
  <PresentationFormat>Widescreen</PresentationFormat>
  <Paragraphs>223</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Shropshire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Dodds</dc:creator>
  <cp:lastModifiedBy>Tom Dodds</cp:lastModifiedBy>
  <cp:revision>72</cp:revision>
  <dcterms:created xsi:type="dcterms:W3CDTF">2017-09-13T09:55:50Z</dcterms:created>
  <dcterms:modified xsi:type="dcterms:W3CDTF">2017-11-01T12:15:04Z</dcterms:modified>
</cp:coreProperties>
</file>