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  <p:sldMasterId id="2147484230" r:id="rId2"/>
  </p:sldMasterIdLst>
  <p:notesMasterIdLst>
    <p:notesMasterId r:id="rId14"/>
  </p:notesMasterIdLst>
  <p:handoutMasterIdLst>
    <p:handoutMasterId r:id="rId15"/>
  </p:handoutMasterIdLst>
  <p:sldIdLst>
    <p:sldId id="319" r:id="rId3"/>
    <p:sldId id="393" r:id="rId4"/>
    <p:sldId id="394" r:id="rId5"/>
    <p:sldId id="395" r:id="rId6"/>
    <p:sldId id="396" r:id="rId7"/>
    <p:sldId id="397" r:id="rId8"/>
    <p:sldId id="398" r:id="rId9"/>
    <p:sldId id="402" r:id="rId10"/>
    <p:sldId id="399" r:id="rId11"/>
    <p:sldId id="401" r:id="rId12"/>
    <p:sldId id="400" r:id="rId13"/>
  </p:sldIdLst>
  <p:sldSz cx="9144000" cy="6858000" type="screen4x3"/>
  <p:notesSz cx="9928225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CC66FF"/>
    <a:srgbClr val="99FFCC"/>
    <a:srgbClr val="66FFFF"/>
    <a:srgbClr val="FF3399"/>
    <a:srgbClr val="FF0066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81834" autoAdjust="0"/>
  </p:normalViewPr>
  <p:slideViewPr>
    <p:cSldViewPr>
      <p:cViewPr varScale="1">
        <p:scale>
          <a:sx n="59" d="100"/>
          <a:sy n="59" d="100"/>
        </p:scale>
        <p:origin x="17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170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C37A7-C24D-4F7E-960E-00C13713872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2745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9ACA56F-2B9B-4A36-87B3-BC8B3046BA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69122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4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ACA56F-2B9B-4A36-87B3-BC8B3046BA0A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817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ACA56F-2B9B-4A36-87B3-BC8B3046BA0A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06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4950" y="476250"/>
            <a:ext cx="1943100" cy="5437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476250"/>
            <a:ext cx="5676900" cy="5437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6"/>
          <p:cNvSpPr/>
          <p:nvPr/>
        </p:nvSpPr>
        <p:spPr>
          <a:xfrm>
            <a:off x="58737" y="1429051"/>
            <a:ext cx="9020175" cy="1527175"/>
          </a:xfrm>
          <a:prstGeom prst="rect">
            <a:avLst/>
          </a:prstGeom>
          <a:solidFill>
            <a:schemeClr val="bg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63500" y="1396999"/>
            <a:ext cx="9020175" cy="140987"/>
          </a:xfrm>
          <a:prstGeom prst="rect">
            <a:avLst/>
          </a:prstGeom>
          <a:solidFill>
            <a:srgbClr val="3399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63500" y="2946701"/>
            <a:ext cx="9020175" cy="1409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GB" dirty="0"/>
              <a:t>(Names of Presenters)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D3C2405-1EE7-44D7-97AB-BB20A2C9C1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CC679D6-019D-4C04-A31E-335A129E6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92695"/>
            <a:ext cx="9144000" cy="843141"/>
          </a:xfr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99AF9A-1049-4848-9BDE-13CC01016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700838"/>
            <a:ext cx="9144000" cy="157162"/>
          </a:xfrm>
          <a:solidFill>
            <a:srgbClr val="7030A0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700213"/>
            <a:ext cx="38100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700213"/>
            <a:ext cx="381000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11934" y="44624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4" name="Title Placeholder 21"/>
          <p:cNvSpPr>
            <a:spLocks noGrp="1"/>
          </p:cNvSpPr>
          <p:nvPr>
            <p:ph type="title"/>
          </p:nvPr>
        </p:nvSpPr>
        <p:spPr bwMode="auto">
          <a:xfrm>
            <a:off x="755650" y="476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102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55650" y="1700213"/>
            <a:ext cx="7772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28692"/>
            <a:ext cx="2079699" cy="6462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3" r:id="rId2"/>
    <p:sldLayoutId id="2147484172" r:id="rId3"/>
    <p:sldLayoutId id="2147484171" r:id="rId4"/>
    <p:sldLayoutId id="2147484170" r:id="rId5"/>
    <p:sldLayoutId id="2147484169" r:id="rId6"/>
    <p:sldLayoutId id="2147484168" r:id="rId7"/>
    <p:sldLayoutId id="2147484167" r:id="rId8"/>
    <p:sldLayoutId id="2147484166" r:id="rId9"/>
    <p:sldLayoutId id="2147484165" r:id="rId10"/>
    <p:sldLayoutId id="214748416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273050" indent="-273050" algn="l" rtl="0" eaLnBrk="1" fontAlgn="base" hangingPunct="1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7688" indent="-228600" algn="l" rtl="0" eaLnBrk="1" fontAlgn="base" hangingPunct="1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  <a:cs typeface="+mn-cs"/>
        </a:defRPr>
      </a:lvl2pPr>
      <a:lvl3pPr marL="822325" indent="-228600" algn="l" rtl="0" eaLnBrk="1" fontAlgn="base" hangingPunct="1">
        <a:spcBef>
          <a:spcPts val="375"/>
        </a:spcBef>
        <a:spcAft>
          <a:spcPct val="0"/>
        </a:spcAft>
        <a:buClr>
          <a:srgbClr val="FFDCAA"/>
        </a:buClr>
        <a:buSzPct val="8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3pPr>
      <a:lvl4pPr marL="1096963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SzPct val="80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4pPr>
      <a:lvl5pPr marL="1371600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Char char="o"/>
        <a:defRPr sz="2000">
          <a:solidFill>
            <a:schemeClr val="tx1"/>
          </a:solidFill>
          <a:latin typeface="+mn-lt"/>
          <a:cs typeface="+mn-cs"/>
        </a:defRPr>
      </a:lvl5pPr>
      <a:lvl6pPr marL="1828800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Char char="o"/>
        <a:defRPr sz="2000">
          <a:solidFill>
            <a:schemeClr val="tx1"/>
          </a:solidFill>
          <a:latin typeface="+mn-lt"/>
          <a:cs typeface="+mn-cs"/>
        </a:defRPr>
      </a:lvl6pPr>
      <a:lvl7pPr marL="2286000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Char char="o"/>
        <a:defRPr sz="2000">
          <a:solidFill>
            <a:schemeClr val="tx1"/>
          </a:solidFill>
          <a:latin typeface="+mn-lt"/>
          <a:cs typeface="+mn-cs"/>
        </a:defRPr>
      </a:lvl7pPr>
      <a:lvl8pPr marL="2743200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Char char="o"/>
        <a:defRPr sz="2000">
          <a:solidFill>
            <a:schemeClr val="tx1"/>
          </a:solidFill>
          <a:latin typeface="+mn-lt"/>
          <a:cs typeface="+mn-cs"/>
        </a:defRPr>
      </a:lvl8pPr>
      <a:lvl9pPr marL="3200400" indent="-228600" algn="l" rtl="0" eaLnBrk="1" fontAlgn="base" hangingPunct="1">
        <a:spcBef>
          <a:spcPts val="375"/>
        </a:spcBef>
        <a:spcAft>
          <a:spcPct val="0"/>
        </a:spcAft>
        <a:buClr>
          <a:srgbClr val="FFF654"/>
        </a:buClr>
        <a:buChar char="o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Title Placeholder 21"/>
          <p:cNvSpPr>
            <a:spLocks noGrp="1"/>
          </p:cNvSpPr>
          <p:nvPr>
            <p:ph type="title"/>
          </p:nvPr>
        </p:nvSpPr>
        <p:spPr bwMode="auto">
          <a:xfrm>
            <a:off x="755650" y="476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Objectives</a:t>
            </a:r>
          </a:p>
        </p:txBody>
      </p:sp>
      <p:sp>
        <p:nvSpPr>
          <p:cNvPr id="13825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55650" y="1700213"/>
            <a:ext cx="7772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2916238" y="616585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GB" dirty="0"/>
              <a:t>(Names of Presenters)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6089835"/>
            <a:ext cx="1960572" cy="6092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1" r:id="rId1"/>
    <p:sldLayoutId id="214748423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u="sng">
          <a:solidFill>
            <a:schemeClr val="tx1"/>
          </a:solidFill>
          <a:latin typeface="Comic Sans MS" pitchFamily="66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FDC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F654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F654"/>
        </a:buClr>
        <a:buChar char="o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pectraautisminclusionservice.co.uk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3212976"/>
            <a:ext cx="71287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+mj-lt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Spectra Inclusion Support Team</a:t>
            </a:r>
          </a:p>
          <a:p>
            <a:pPr algn="ctr"/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 Jones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07717575362</a:t>
            </a:r>
          </a:p>
          <a:p>
            <a:pPr algn="ctr"/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vj@spectraautism.com</a:t>
            </a:r>
            <a:endParaRPr lang="en-GB" dirty="0">
              <a:latin typeface="+mj-lt"/>
            </a:endParaRPr>
          </a:p>
          <a:p>
            <a:pPr algn="ctr"/>
            <a:endParaRPr lang="en-GB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77294-3ADE-44D5-989C-33FDDC79B2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176464" cy="1226143"/>
          </a:xfrm>
          <a:prstGeom prst="rect">
            <a:avLst/>
          </a:prstGeom>
          <a:solidFill>
            <a:schemeClr val="accent1"/>
          </a:solidFill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D46EF-D401-4036-A029-248760EC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D1D86-07F6-43BA-BB5F-291D41D5D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Can purchase a subscription to Spectra for the academic or financial year.</a:t>
            </a:r>
          </a:p>
          <a:p>
            <a:r>
              <a:rPr lang="en-GB" dirty="0"/>
              <a:t>Requests can be taken throughout the year on a pay as you go basis.</a:t>
            </a:r>
          </a:p>
          <a:p>
            <a:r>
              <a:rPr lang="en-GB" dirty="0"/>
              <a:t>Complete subscription reply and return to Spectra via post or email.</a:t>
            </a:r>
          </a:p>
          <a:p>
            <a:r>
              <a:rPr lang="en-GB" dirty="0"/>
              <a:t>Referral form to be signed by school and parents and sent to Spectra along with copies of any relevant reports or diagnoses.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5E8FD-AADE-4927-BEC1-80FB524ACA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Subscription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181EC-02F7-478B-A917-9536C55A6B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6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5C5A-8C7B-4C03-BB73-B03DC69E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C539-DD37-4A1E-83EB-81E9B73E0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771"/>
            <a:ext cx="7772400" cy="42132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Val Jones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Director &amp; ASD Specialist Advisor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vj@spectraautism.com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07717575362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131, 8 Shoplatch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Shrewsbury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/>
              <a:t>SY1 1HF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dirty="0">
                <a:hlinkClick r:id="rId2"/>
              </a:rPr>
              <a:t>http://spectraautisminclusionservice.co.uk/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A5B795-094A-4F74-AE33-B2CBE3F60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688501"/>
            <a:ext cx="9144000" cy="843141"/>
          </a:xfrm>
        </p:spPr>
        <p:txBody>
          <a:bodyPr/>
          <a:lstStyle/>
          <a:p>
            <a:r>
              <a:rPr lang="en-GB" dirty="0"/>
              <a:t>Contact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36585C-999C-4A81-9F16-A0F31BCEF0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19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1C5F-AA84-4F09-BE12-22886CAD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3923-4CE0-42FD-8BAD-1BF448D56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00213"/>
            <a:ext cx="8424936" cy="4213225"/>
          </a:xfrm>
        </p:spPr>
        <p:txBody>
          <a:bodyPr/>
          <a:lstStyle/>
          <a:p>
            <a:r>
              <a:rPr lang="en-GB" dirty="0"/>
              <a:t>Not for profit social enterprise </a:t>
            </a:r>
          </a:p>
          <a:p>
            <a:r>
              <a:rPr lang="en-GB" dirty="0"/>
              <a:t>Local community traded service for schools and other organisations in Shropshire, Telford &amp; Wrekin and surrounding vicinity.</a:t>
            </a:r>
          </a:p>
          <a:p>
            <a:r>
              <a:rPr lang="en-GB" dirty="0"/>
              <a:t>High-quality flexible support and advice</a:t>
            </a:r>
          </a:p>
          <a:p>
            <a:r>
              <a:rPr lang="en-GB" dirty="0"/>
              <a:t>Focussed on support for children and young people on the autism spectrum or who experience related issues.</a:t>
            </a:r>
          </a:p>
          <a:p>
            <a:r>
              <a:rPr lang="en-GB" dirty="0"/>
              <a:t>Team of 5 Specialist Advisors all with Post-Graduate qualifications related to the autism spectrum.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93E3B-0B25-4951-A6EF-353D72B619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Spectra Inclusion Support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ED976-E7E2-481E-83EC-5020944C47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245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30D8-6EC6-472B-9A56-6573DBA3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E5A77-0292-42D5-9F25-75AB6DD8F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52281"/>
            <a:ext cx="8928992" cy="4213225"/>
          </a:xfrm>
        </p:spPr>
        <p:txBody>
          <a:bodyPr/>
          <a:lstStyle/>
          <a:p>
            <a:r>
              <a:rPr lang="en-GB" dirty="0"/>
              <a:t>Autism Spectrum (diagnosed or not)</a:t>
            </a:r>
          </a:p>
          <a:p>
            <a:r>
              <a:rPr lang="en-GB" dirty="0"/>
              <a:t>Social Interaction &amp; Communication Difficulties</a:t>
            </a:r>
          </a:p>
          <a:p>
            <a:r>
              <a:rPr lang="en-GB" dirty="0"/>
              <a:t>Speech, Language &amp; Communication Difficulties (SLCN)</a:t>
            </a:r>
          </a:p>
          <a:p>
            <a:r>
              <a:rPr lang="en-GB" dirty="0"/>
              <a:t>Challenging behaviour</a:t>
            </a:r>
          </a:p>
          <a:p>
            <a:r>
              <a:rPr lang="en-GB" dirty="0"/>
              <a:t>ADHD</a:t>
            </a:r>
          </a:p>
          <a:p>
            <a:r>
              <a:rPr lang="en-GB" dirty="0"/>
              <a:t>Anxiety</a:t>
            </a:r>
          </a:p>
          <a:p>
            <a:r>
              <a:rPr lang="en-GB" dirty="0"/>
              <a:t>Low self-esteem</a:t>
            </a:r>
          </a:p>
          <a:p>
            <a:r>
              <a:rPr lang="en-GB" dirty="0"/>
              <a:t>Attachment</a:t>
            </a:r>
          </a:p>
          <a:p>
            <a:r>
              <a:rPr lang="en-GB" dirty="0"/>
              <a:t>Emotional Regulation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64270-6F3C-4361-BF86-4F394833C0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Range of Specialist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A4444B-E80B-48E5-8CED-4FCB94E834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16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3CF58-AEA2-4ED6-AF62-DE78EB1F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5181-40FA-4742-A74F-56BC0698D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98" y="1596766"/>
            <a:ext cx="8136904" cy="4213225"/>
          </a:xfrm>
        </p:spPr>
        <p:txBody>
          <a:bodyPr/>
          <a:lstStyle/>
          <a:p>
            <a:r>
              <a:rPr lang="en-GB" dirty="0"/>
              <a:t>Children &amp; Young People from Nursery through college or sixth form (ages 3-20)</a:t>
            </a:r>
          </a:p>
          <a:p>
            <a:r>
              <a:rPr lang="en-GB" dirty="0"/>
              <a:t>School staff: SENCos; teachers; TAs; dinner staff; leadership team; headteachers; governors</a:t>
            </a:r>
          </a:p>
          <a:p>
            <a:r>
              <a:rPr lang="en-GB" dirty="0"/>
              <a:t>Parents and carers</a:t>
            </a:r>
          </a:p>
          <a:p>
            <a:r>
              <a:rPr lang="en-GB" dirty="0"/>
              <a:t>Grandparents</a:t>
            </a:r>
          </a:p>
          <a:p>
            <a:r>
              <a:rPr lang="en-GB" dirty="0"/>
              <a:t>Siblings</a:t>
            </a:r>
          </a:p>
          <a:p>
            <a:r>
              <a:rPr lang="en-GB" dirty="0"/>
              <a:t>Wider professionals involved with the children and young people referred to us</a:t>
            </a:r>
          </a:p>
          <a:p>
            <a:r>
              <a:rPr lang="en-GB" dirty="0"/>
              <a:t>Wider school community-teaching other children and parents about autism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D4F72D-70AC-4D87-9074-17551F30B9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Who Do We Support?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5AD37B-58F7-4ADF-88AA-401CB7BE2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4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C3436-197B-4AF6-9EB7-6924684E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657E1-E18A-4122-8C31-E3E67E207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individual support</a:t>
            </a:r>
          </a:p>
          <a:p>
            <a:r>
              <a:rPr lang="en-GB" dirty="0"/>
              <a:t>Group support: social skills groups; nurture groups; self-esteem or resiliency groups; Lego support groups; Lunchtime clubs</a:t>
            </a:r>
          </a:p>
          <a:p>
            <a:r>
              <a:rPr lang="en-GB" dirty="0"/>
              <a:t>Creating resources</a:t>
            </a:r>
          </a:p>
          <a:p>
            <a:r>
              <a:rPr lang="en-GB" dirty="0"/>
              <a:t>Providing sample resources</a:t>
            </a:r>
          </a:p>
          <a:p>
            <a:r>
              <a:rPr lang="en-GB" dirty="0"/>
              <a:t>Modelling of support</a:t>
            </a:r>
          </a:p>
          <a:p>
            <a:r>
              <a:rPr lang="en-GB" dirty="0"/>
              <a:t>Meeting with parents and staff</a:t>
            </a:r>
          </a:p>
          <a:p>
            <a:r>
              <a:rPr lang="en-GB" dirty="0"/>
              <a:t>Review meetings (including EHCP annual reviews)</a:t>
            </a:r>
          </a:p>
          <a:p>
            <a:r>
              <a:rPr lang="en-GB" dirty="0"/>
              <a:t>Training for staff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2024F-11C4-402B-9D6A-5A33A60345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How We Provide Support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6C834-0A2D-4768-9B03-A40C47602B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31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1256B-679C-4354-AD1C-F947F99D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F9E11-9B86-402C-B61E-32741D7B2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Mindfulness-Connected Kids™ Trained Tutor</a:t>
            </a:r>
          </a:p>
          <a:p>
            <a:r>
              <a:rPr lang="en-GB" dirty="0"/>
              <a:t>Social Detective</a:t>
            </a:r>
          </a:p>
          <a:p>
            <a:r>
              <a:rPr lang="en-GB" dirty="0"/>
              <a:t>Superflex</a:t>
            </a:r>
          </a:p>
          <a:p>
            <a:r>
              <a:rPr lang="en-GB" dirty="0"/>
              <a:t>Zones of Regulation</a:t>
            </a:r>
          </a:p>
          <a:p>
            <a:r>
              <a:rPr lang="en-GB" dirty="0"/>
              <a:t>We Thinkers! Social Explorers Curriculum</a:t>
            </a:r>
          </a:p>
          <a:p>
            <a:pPr marL="0" indent="0">
              <a:buNone/>
            </a:pPr>
            <a:r>
              <a:rPr lang="en-GB" dirty="0"/>
              <a:t>   (‘Incredible Flexible You’) </a:t>
            </a:r>
          </a:p>
          <a:p>
            <a:r>
              <a:rPr lang="en-GB" dirty="0"/>
              <a:t>Comic strips using emotion keys</a:t>
            </a:r>
          </a:p>
          <a:p>
            <a:r>
              <a:rPr lang="en-GB" dirty="0"/>
              <a:t>Social Narratives</a:t>
            </a:r>
          </a:p>
          <a:p>
            <a:r>
              <a:rPr lang="en-GB" dirty="0"/>
              <a:t>Coming soon: Play Therapy &amp; Children’s Yoga through Yogakidz™ Trained Tutor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2A036-6569-4C71-BCAC-295708725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Specialist Approaches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90EB1E-C54A-438D-BE28-3F03AF5AF8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BBD93-41C8-4E04-8D98-3DB909411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164123"/>
            <a:ext cx="1114306" cy="1449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4FCA92-EADD-40E7-B8FA-A2518201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945" y="3742788"/>
            <a:ext cx="1369586" cy="17936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A3DD1-3FD7-4F4F-94CB-8CC4B6147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213" y="2164122"/>
            <a:ext cx="1100709" cy="1449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0978E3-8890-4B14-B507-456D8DA1B0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9680" b="9449"/>
          <a:stretch/>
        </p:blipFill>
        <p:spPr>
          <a:xfrm>
            <a:off x="7668344" y="1616799"/>
            <a:ext cx="1369586" cy="1194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E44CC-7C15-4DBA-87B3-3F184FD01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1680" y="2164122"/>
            <a:ext cx="1361695" cy="1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0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CDFB-07C1-4907-AF1B-E3884709D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6A4E-068A-45D8-8906-764668F7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Wide range of course opportunities that can be provided at your setting (as per our ‘growing’ list of course options).</a:t>
            </a:r>
          </a:p>
          <a:p>
            <a:r>
              <a:rPr lang="en-GB" dirty="0"/>
              <a:t>Courses can be individually tailored towards the needs of your setting.</a:t>
            </a:r>
          </a:p>
          <a:p>
            <a:r>
              <a:rPr lang="en-GB" dirty="0"/>
              <a:t>TalkBoost™ Training for your setting</a:t>
            </a:r>
          </a:p>
          <a:p>
            <a:r>
              <a:rPr lang="en-GB" dirty="0"/>
              <a:t>Hold half-termly courses at St Peter’s Learning Centre in Wem (Half-day courses at £50 each).</a:t>
            </a:r>
          </a:p>
          <a:p>
            <a:r>
              <a:rPr lang="en-GB" dirty="0"/>
              <a:t>Plans to begin holding courses at other venues in the county.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813DC2-31B9-4CDB-B7C2-FF242C4D9E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Training Opportunities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736CF9-0324-493F-B243-1D66981A6B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48CA75-4FD3-4394-B202-AEB8C6643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127" y="3444200"/>
            <a:ext cx="1146423" cy="878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35E9B-B2FF-4D96-B3F5-0F7748AD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3444200"/>
            <a:ext cx="1142602" cy="8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7DA19-38C2-4778-9143-A52F3A5D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9E12B-21F6-4A9E-BE6E-52B1CF30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377602"/>
          </a:xfrm>
        </p:spPr>
        <p:txBody>
          <a:bodyPr/>
          <a:lstStyle/>
          <a:p>
            <a:r>
              <a:rPr lang="en-GB" dirty="0"/>
              <a:t>An Autism Friendly School </a:t>
            </a:r>
            <a:endParaRPr lang="en-GB" sz="2400" dirty="0"/>
          </a:p>
          <a:p>
            <a:r>
              <a:rPr lang="en-GB" sz="2400" dirty="0"/>
              <a:t>The Autism Spectrum: Anxiety and Support Approaches </a:t>
            </a:r>
          </a:p>
          <a:p>
            <a:r>
              <a:rPr lang="en-GB" sz="2400" dirty="0"/>
              <a:t>Unpredictability, Change, and Transitions: Supporting Individuals on the Autism Spectrum</a:t>
            </a:r>
          </a:p>
          <a:p>
            <a:r>
              <a:rPr lang="en-GB" sz="2400" dirty="0"/>
              <a:t>How Mindfulness Can Help Support Individuals on the Autism Spectrum</a:t>
            </a:r>
          </a:p>
          <a:p>
            <a:r>
              <a:rPr lang="en-GB" sz="2400" dirty="0"/>
              <a:t>Autism Spectrum and Anger: Support Approaches for Emotional Regulation</a:t>
            </a:r>
          </a:p>
          <a:p>
            <a:r>
              <a:rPr lang="en-GB" sz="2400" dirty="0"/>
              <a:t>Practical Games and Activities to Promote Thinking Socially </a:t>
            </a:r>
          </a:p>
          <a:p>
            <a:r>
              <a:rPr lang="en-GB" sz="2400" dirty="0"/>
              <a:t>Growing Up as a Girl on the Autism Spectrum</a:t>
            </a:r>
          </a:p>
          <a:p>
            <a:r>
              <a:rPr lang="en-GB" sz="2400" dirty="0"/>
              <a:t>EYFS-Activities and Approaches for Needs Related to the Autism Spectrum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A16CAF-7597-437A-8CB1-AE61AF917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Some of Our Specialist Courses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369C18-0D35-4179-BD6C-C910A6EDD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63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9A3AF-BF2B-4A30-AF23-E60D8F86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D4392-6F23-414F-AA2F-8C6E846A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recent and developing addition to our service</a:t>
            </a:r>
          </a:p>
          <a:p>
            <a:r>
              <a:rPr lang="en-GB" dirty="0"/>
              <a:t>Two team members have expertise and post graduate qualifications in this area.</a:t>
            </a:r>
          </a:p>
          <a:p>
            <a:r>
              <a:rPr lang="en-GB" dirty="0"/>
              <a:t>Can request specific advice and assessment in relation to speech and language difficulties.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66A2F-5F48-4B96-B9E5-162D47E98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Specialist Support for SLCN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42686-8FE5-4EFD-821E-C6E2AAF8D4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23067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plate for ASD Woodlands Presentations">
  <a:themeElements>
    <a:clrScheme name="1_Equity 1">
      <a:dk1>
        <a:srgbClr val="000000"/>
      </a:dk1>
      <a:lt1>
        <a:srgbClr val="FFFFFF"/>
      </a:lt1>
      <a:dk2>
        <a:srgbClr val="FFC000"/>
      </a:dk2>
      <a:lt2>
        <a:srgbClr val="FFF2CB"/>
      </a:lt2>
      <a:accent1>
        <a:srgbClr val="FFC000"/>
      </a:accent1>
      <a:accent2>
        <a:srgbClr val="FFFF00"/>
      </a:accent2>
      <a:accent3>
        <a:srgbClr val="FFFFFF"/>
      </a:accent3>
      <a:accent4>
        <a:srgbClr val="000000"/>
      </a:accent4>
      <a:accent5>
        <a:srgbClr val="FFDCAA"/>
      </a:accent5>
      <a:accent6>
        <a:srgbClr val="E7E700"/>
      </a:accent6>
      <a:hlink>
        <a:srgbClr val="FFFF00"/>
      </a:hlink>
      <a:folHlink>
        <a:srgbClr val="FFC000"/>
      </a:folHlink>
    </a:clrScheme>
    <a:fontScheme name="1_Equity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quity 1">
        <a:dk1>
          <a:srgbClr val="000000"/>
        </a:dk1>
        <a:lt1>
          <a:srgbClr val="FFFFFF"/>
        </a:lt1>
        <a:dk2>
          <a:srgbClr val="FFC000"/>
        </a:dk2>
        <a:lt2>
          <a:srgbClr val="FFF2CB"/>
        </a:lt2>
        <a:accent1>
          <a:srgbClr val="FFC000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FDCAA"/>
        </a:accent5>
        <a:accent6>
          <a:srgbClr val="E7E700"/>
        </a:accent6>
        <a:hlink>
          <a:srgbClr val="FFFF00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Equity">
  <a:themeElements>
    <a:clrScheme name="Custom 15">
      <a:dk1>
        <a:sysClr val="windowText" lastClr="000000"/>
      </a:dk1>
      <a:lt1>
        <a:srgbClr val="FFFFFF"/>
      </a:lt1>
      <a:dk2>
        <a:srgbClr val="1F8094"/>
      </a:dk2>
      <a:lt2>
        <a:srgbClr val="F6E0FD"/>
      </a:lt2>
      <a:accent1>
        <a:srgbClr val="39CDE7"/>
      </a:accent1>
      <a:accent2>
        <a:srgbClr val="60DE72"/>
      </a:accent2>
      <a:accent3>
        <a:srgbClr val="BF11F5"/>
      </a:accent3>
      <a:accent4>
        <a:srgbClr val="7030A0"/>
      </a:accent4>
      <a:accent5>
        <a:srgbClr val="7030A0"/>
      </a:accent5>
      <a:accent6>
        <a:srgbClr val="FFCCFF"/>
      </a:accent6>
      <a:hlink>
        <a:srgbClr val="D666F9"/>
      </a:hlink>
      <a:folHlink>
        <a:srgbClr val="7030A0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for ASD Woodlands Presentations</Template>
  <TotalTime>2212</TotalTime>
  <Words>560</Words>
  <Application>Microsoft Office PowerPoint</Application>
  <PresentationFormat>On-screen Show (4:3)</PresentationFormat>
  <Paragraphs>86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Comic Sans MS</vt:lpstr>
      <vt:lpstr>Tahoma</vt:lpstr>
      <vt:lpstr>Wingdings 2</vt:lpstr>
      <vt:lpstr>Template for ASD Woodlands Presentations</vt:lpstr>
      <vt:lpstr>7_Equity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Shropshire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Girls and the Autism Spectrum</dc:title>
  <dc:creator>Val Jones</dc:creator>
  <cp:lastModifiedBy>Mark Jones</cp:lastModifiedBy>
  <cp:revision>162</cp:revision>
  <dcterms:created xsi:type="dcterms:W3CDTF">2011-11-19T21:37:50Z</dcterms:created>
  <dcterms:modified xsi:type="dcterms:W3CDTF">2018-07-20T08:41:33Z</dcterms:modified>
</cp:coreProperties>
</file>