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70" r:id="rId4"/>
    <p:sldId id="271" r:id="rId5"/>
    <p:sldId id="273" r:id="rId6"/>
    <p:sldId id="277" r:id="rId7"/>
    <p:sldId id="278" r:id="rId8"/>
    <p:sldId id="275" r:id="rId9"/>
    <p:sldId id="272" r:id="rId10"/>
    <p:sldId id="257" r:id="rId11"/>
    <p:sldId id="258" r:id="rId12"/>
    <p:sldId id="264" r:id="rId13"/>
    <p:sldId id="262" r:id="rId14"/>
    <p:sldId id="279" r:id="rId15"/>
    <p:sldId id="261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560" autoAdjust="0"/>
  </p:normalViewPr>
  <p:slideViewPr>
    <p:cSldViewPr snapToGrid="0">
      <p:cViewPr varScale="1">
        <p:scale>
          <a:sx n="61" d="100"/>
          <a:sy n="61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dirty="0">
                <a:solidFill>
                  <a:srgbClr val="C00000"/>
                </a:solidFill>
              </a:rPr>
              <a:t>Gaps at KS2 by year of arrival compared to EAL pupils in school from Reception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Sheet1!$G$6</c:f>
              <c:strCache>
                <c:ptCount val="1"/>
                <c:pt idx="0">
                  <c:v>KS2 scaled score points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Sheet1!$H$5:$M$5</c:f>
              <c:strCache>
                <c:ptCount val="6"/>
                <c:pt idx="0">
                  <c:v>Y1</c:v>
                </c:pt>
                <c:pt idx="1">
                  <c:v>Y2</c:v>
                </c:pt>
                <c:pt idx="2">
                  <c:v>Y3</c:v>
                </c:pt>
                <c:pt idx="3">
                  <c:v>Y4</c:v>
                </c:pt>
                <c:pt idx="4">
                  <c:v>Y5</c:v>
                </c:pt>
                <c:pt idx="5">
                  <c:v>Y6</c:v>
                </c:pt>
              </c:strCache>
            </c:strRef>
          </c:cat>
          <c:val>
            <c:numRef>
              <c:f>Sheet1!$H$6:$M$6</c:f>
              <c:numCache>
                <c:formatCode>General</c:formatCode>
                <c:ptCount val="6"/>
                <c:pt idx="0">
                  <c:v>-2.1</c:v>
                </c:pt>
                <c:pt idx="1">
                  <c:v>-2.5</c:v>
                </c:pt>
                <c:pt idx="2">
                  <c:v>-3.9</c:v>
                </c:pt>
                <c:pt idx="3">
                  <c:v>-4.9000000000000004</c:v>
                </c:pt>
                <c:pt idx="4">
                  <c:v>-8.8000000000000007</c:v>
                </c:pt>
                <c:pt idx="5">
                  <c:v>-19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2B-4481-859C-88A629C79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035496"/>
        <c:axId val="188036280"/>
      </c:barChart>
      <c:catAx>
        <c:axId val="18803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036280"/>
        <c:crosses val="autoZero"/>
        <c:auto val="1"/>
        <c:lblAlgn val="ctr"/>
        <c:lblOffset val="100"/>
        <c:noMultiLvlLbl val="0"/>
      </c:catAx>
      <c:valAx>
        <c:axId val="188036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/>
                  <a:t>KS2 scaled score points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035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sz="4000" b="0" dirty="0">
                <a:solidFill>
                  <a:srgbClr val="C00000"/>
                </a:solidFill>
              </a:rPr>
              <a:t>Gaps at KS4 by</a:t>
            </a:r>
            <a:r>
              <a:rPr lang="en-GB" sz="4000" b="0" baseline="0" dirty="0">
                <a:solidFill>
                  <a:srgbClr val="C00000"/>
                </a:solidFill>
              </a:rPr>
              <a:t> year of arrival</a:t>
            </a:r>
            <a:r>
              <a:rPr lang="en-GB" sz="4000" b="0" dirty="0">
                <a:solidFill>
                  <a:srgbClr val="C00000"/>
                </a:solidFill>
              </a:rPr>
              <a:t> compared to EAL pupils in school from Reception </a:t>
            </a:r>
          </a:p>
        </c:rich>
      </c:tx>
      <c:layout>
        <c:manualLayout>
          <c:xMode val="edge"/>
          <c:yMode val="edge"/>
          <c:x val="0.133307250656167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Sheet1!$H$5:$R$5</c:f>
              <c:strCache>
                <c:ptCount val="11"/>
                <c:pt idx="0">
                  <c:v>Y1</c:v>
                </c:pt>
                <c:pt idx="1">
                  <c:v>Y2</c:v>
                </c:pt>
                <c:pt idx="2">
                  <c:v>Y3</c:v>
                </c:pt>
                <c:pt idx="3">
                  <c:v>Y4</c:v>
                </c:pt>
                <c:pt idx="4">
                  <c:v>Y5</c:v>
                </c:pt>
                <c:pt idx="5">
                  <c:v>Y6</c:v>
                </c:pt>
                <c:pt idx="6">
                  <c:v>Y7</c:v>
                </c:pt>
                <c:pt idx="7">
                  <c:v>Y8</c:v>
                </c:pt>
                <c:pt idx="8">
                  <c:v>Y9</c:v>
                </c:pt>
                <c:pt idx="9">
                  <c:v>Y10</c:v>
                </c:pt>
                <c:pt idx="10">
                  <c:v>Y11</c:v>
                </c:pt>
              </c:strCache>
            </c:strRef>
          </c:cat>
          <c:val>
            <c:numRef>
              <c:f>Sheet1!$H$6:$R$6</c:f>
              <c:numCache>
                <c:formatCode>General</c:formatCode>
                <c:ptCount val="11"/>
                <c:pt idx="0">
                  <c:v>-0.2</c:v>
                </c:pt>
                <c:pt idx="1">
                  <c:v>0</c:v>
                </c:pt>
                <c:pt idx="2">
                  <c:v>-1.2</c:v>
                </c:pt>
                <c:pt idx="3">
                  <c:v>-2.8</c:v>
                </c:pt>
                <c:pt idx="4">
                  <c:v>-5.5</c:v>
                </c:pt>
                <c:pt idx="5">
                  <c:v>-6.2</c:v>
                </c:pt>
                <c:pt idx="6">
                  <c:v>-5.8</c:v>
                </c:pt>
                <c:pt idx="7">
                  <c:v>-9.3000000000000007</c:v>
                </c:pt>
                <c:pt idx="8">
                  <c:v>-12.4</c:v>
                </c:pt>
                <c:pt idx="9">
                  <c:v>-13.8</c:v>
                </c:pt>
                <c:pt idx="10">
                  <c:v>-25.4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2C-4182-A7F0-2642AC578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91408976"/>
        <c:axId val="191409368"/>
      </c:barChart>
      <c:catAx>
        <c:axId val="19140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409368"/>
        <c:crosses val="autoZero"/>
        <c:auto val="1"/>
        <c:lblAlgn val="ctr"/>
        <c:lblOffset val="100"/>
        <c:noMultiLvlLbl val="0"/>
      </c:catAx>
      <c:valAx>
        <c:axId val="191409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800" b="0"/>
                  <a:t>KS4 Attainment 8 points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408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4DEB1-CF6A-4473-AE85-3E38D165CAF9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89FDF4D-2F07-48C3-940D-291A4D892288}" type="pres">
      <dgm:prSet presAssocID="{BB54DEB1-CF6A-4473-AE85-3E38D165CAF9}" presName="cycle" presStyleCnt="0">
        <dgm:presLayoutVars>
          <dgm:dir/>
          <dgm:resizeHandles val="exact"/>
        </dgm:presLayoutVars>
      </dgm:prSet>
      <dgm:spPr/>
    </dgm:pt>
  </dgm:ptLst>
  <dgm:cxnLst>
    <dgm:cxn modelId="{9A9326E0-CF2C-4CD5-B8A6-099931B31BEE}" type="presOf" srcId="{BB54DEB1-CF6A-4473-AE85-3E38D165CAF9}" destId="{C89FDF4D-2F07-48C3-940D-291A4D89228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964BFF-3EAF-47B8-87F3-408754220D58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92223BE-79CD-4570-9959-24DA69496366}">
      <dgm:prSet phldrT="[Text]" custT="1"/>
      <dgm:spPr/>
      <dgm:t>
        <a:bodyPr/>
        <a:lstStyle/>
        <a:p>
          <a:r>
            <a:rPr lang="en-GB" sz="2800" dirty="0"/>
            <a:t>Effective EAL provision</a:t>
          </a:r>
        </a:p>
      </dgm:t>
    </dgm:pt>
    <dgm:pt modelId="{F9249292-E101-4CF9-9888-0E628C00E0F1}" type="parTrans" cxnId="{06F52979-70BA-424D-AA04-6EB9B7D9D7C4}">
      <dgm:prSet/>
      <dgm:spPr/>
      <dgm:t>
        <a:bodyPr/>
        <a:lstStyle/>
        <a:p>
          <a:endParaRPr lang="en-GB"/>
        </a:p>
      </dgm:t>
    </dgm:pt>
    <dgm:pt modelId="{F97D00D3-CB3E-4029-84F8-78CF91EE44CC}" type="sibTrans" cxnId="{06F52979-70BA-424D-AA04-6EB9B7D9D7C4}">
      <dgm:prSet/>
      <dgm:spPr/>
      <dgm:t>
        <a:bodyPr/>
        <a:lstStyle/>
        <a:p>
          <a:endParaRPr lang="en-GB"/>
        </a:p>
      </dgm:t>
    </dgm:pt>
    <dgm:pt modelId="{8DF9FCB0-26D3-4E42-9D4E-9D1F99DFC617}">
      <dgm:prSet phldrT="[Text]" custT="1"/>
      <dgm:spPr/>
      <dgm:t>
        <a:bodyPr/>
        <a:lstStyle/>
        <a:p>
          <a:r>
            <a:rPr lang="en-GB" sz="2800" dirty="0"/>
            <a:t>Welcome, inclusion and diversity</a:t>
          </a:r>
        </a:p>
      </dgm:t>
    </dgm:pt>
    <dgm:pt modelId="{AAD0DCB7-3A56-47AD-A22C-3E681AED64CC}" type="parTrans" cxnId="{8ECCA861-CD57-4F77-B0CC-CC06EF783473}">
      <dgm:prSet/>
      <dgm:spPr/>
      <dgm:t>
        <a:bodyPr/>
        <a:lstStyle/>
        <a:p>
          <a:endParaRPr lang="en-GB"/>
        </a:p>
      </dgm:t>
    </dgm:pt>
    <dgm:pt modelId="{E4EF777F-DEB7-4007-A656-22985B70E7BC}" type="sibTrans" cxnId="{8ECCA861-CD57-4F77-B0CC-CC06EF783473}">
      <dgm:prSet/>
      <dgm:spPr/>
      <dgm:t>
        <a:bodyPr/>
        <a:lstStyle/>
        <a:p>
          <a:endParaRPr lang="en-GB"/>
        </a:p>
      </dgm:t>
    </dgm:pt>
    <dgm:pt modelId="{B4E47823-7344-41EF-B5D2-A5180A6740F7}">
      <dgm:prSet phldrT="[Text]" custT="1"/>
      <dgm:spPr/>
      <dgm:t>
        <a:bodyPr/>
        <a:lstStyle/>
        <a:p>
          <a:r>
            <a:rPr lang="en-GB" sz="2600" dirty="0"/>
            <a:t>Parental engagement and communication</a:t>
          </a:r>
        </a:p>
      </dgm:t>
    </dgm:pt>
    <dgm:pt modelId="{41023A55-E35D-4DB9-BCD3-762F8BB60B2D}" type="parTrans" cxnId="{47DC91F3-AC4C-4549-A80B-B23BCA3B679C}">
      <dgm:prSet/>
      <dgm:spPr/>
      <dgm:t>
        <a:bodyPr/>
        <a:lstStyle/>
        <a:p>
          <a:endParaRPr lang="en-GB"/>
        </a:p>
      </dgm:t>
    </dgm:pt>
    <dgm:pt modelId="{C03A502D-61F6-4C4E-B6C3-89AE21E60703}" type="sibTrans" cxnId="{47DC91F3-AC4C-4549-A80B-B23BCA3B679C}">
      <dgm:prSet/>
      <dgm:spPr/>
      <dgm:t>
        <a:bodyPr/>
        <a:lstStyle/>
        <a:p>
          <a:endParaRPr lang="en-GB"/>
        </a:p>
      </dgm:t>
    </dgm:pt>
    <dgm:pt modelId="{FB1EC8DA-4212-4147-B1FB-86920B846E39}">
      <dgm:prSet phldrT="[Text]" custT="1"/>
      <dgm:spPr/>
      <dgm:t>
        <a:bodyPr/>
        <a:lstStyle/>
        <a:p>
          <a:r>
            <a:rPr lang="en-GB" sz="2600" dirty="0"/>
            <a:t>Accurate assessment and monitoring progress</a:t>
          </a:r>
        </a:p>
      </dgm:t>
    </dgm:pt>
    <dgm:pt modelId="{74AFB035-455B-45BE-A893-CF822433DBA3}" type="parTrans" cxnId="{5E5FAE2D-045D-43E5-9A73-C0BECD270F34}">
      <dgm:prSet/>
      <dgm:spPr/>
      <dgm:t>
        <a:bodyPr/>
        <a:lstStyle/>
        <a:p>
          <a:endParaRPr lang="en-GB"/>
        </a:p>
      </dgm:t>
    </dgm:pt>
    <dgm:pt modelId="{5C01E43A-5339-4DD0-8B07-F07D2A7B663D}" type="sibTrans" cxnId="{5E5FAE2D-045D-43E5-9A73-C0BECD270F34}">
      <dgm:prSet/>
      <dgm:spPr/>
      <dgm:t>
        <a:bodyPr/>
        <a:lstStyle/>
        <a:p>
          <a:endParaRPr lang="en-GB"/>
        </a:p>
      </dgm:t>
    </dgm:pt>
    <dgm:pt modelId="{ED8278F9-1CF9-4771-8566-E1577083042E}">
      <dgm:prSet phldrT="[Text]" custT="1"/>
      <dgm:spPr/>
      <dgm:t>
        <a:bodyPr/>
        <a:lstStyle/>
        <a:p>
          <a:r>
            <a:rPr lang="en-GB" sz="2800" dirty="0"/>
            <a:t>Appropriate interventions for language learning</a:t>
          </a:r>
        </a:p>
      </dgm:t>
    </dgm:pt>
    <dgm:pt modelId="{D11D4760-6DAA-46DA-B388-CD1C2AFD4B14}" type="parTrans" cxnId="{116F89AF-D261-40F5-B53B-CEAAAAB6491F}">
      <dgm:prSet/>
      <dgm:spPr/>
      <dgm:t>
        <a:bodyPr/>
        <a:lstStyle/>
        <a:p>
          <a:endParaRPr lang="en-GB"/>
        </a:p>
      </dgm:t>
    </dgm:pt>
    <dgm:pt modelId="{ED609CB2-C293-4AAD-BAFB-8E953A1576CB}" type="sibTrans" cxnId="{116F89AF-D261-40F5-B53B-CEAAAAB6491F}">
      <dgm:prSet/>
      <dgm:spPr/>
      <dgm:t>
        <a:bodyPr/>
        <a:lstStyle/>
        <a:p>
          <a:endParaRPr lang="en-GB"/>
        </a:p>
      </dgm:t>
    </dgm:pt>
    <dgm:pt modelId="{04AF4996-9DB2-4412-A38F-D800A04CBEA8}">
      <dgm:prSet phldrT="[Text]" custT="1"/>
      <dgm:spPr/>
      <dgm:t>
        <a:bodyPr/>
        <a:lstStyle/>
        <a:p>
          <a:r>
            <a:rPr lang="en-GB" sz="2800" dirty="0"/>
            <a:t>Language- aware whole-class teaching</a:t>
          </a:r>
        </a:p>
      </dgm:t>
    </dgm:pt>
    <dgm:pt modelId="{BBFD76D9-8E0C-49DD-B333-B1B170976F01}" type="parTrans" cxnId="{3DE61489-5179-47CB-8E43-6E6F19A08A35}">
      <dgm:prSet/>
      <dgm:spPr/>
      <dgm:t>
        <a:bodyPr/>
        <a:lstStyle/>
        <a:p>
          <a:endParaRPr lang="en-GB"/>
        </a:p>
      </dgm:t>
    </dgm:pt>
    <dgm:pt modelId="{FB4C2EEF-85AF-483A-8735-229B30171927}" type="sibTrans" cxnId="{3DE61489-5179-47CB-8E43-6E6F19A08A35}">
      <dgm:prSet/>
      <dgm:spPr/>
      <dgm:t>
        <a:bodyPr/>
        <a:lstStyle/>
        <a:p>
          <a:endParaRPr lang="en-GB"/>
        </a:p>
      </dgm:t>
    </dgm:pt>
    <dgm:pt modelId="{7309B986-BF9D-49D7-8045-74FE0DE07FB4}" type="pres">
      <dgm:prSet presAssocID="{29964BFF-3EAF-47B8-87F3-408754220D5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F1F46C8-C016-423E-8E04-0A0F75D4C66F}" type="pres">
      <dgm:prSet presAssocID="{D92223BE-79CD-4570-9959-24DA69496366}" presName="centerShape" presStyleLbl="node0" presStyleIdx="0" presStyleCnt="1" custScaleX="141983"/>
      <dgm:spPr/>
    </dgm:pt>
    <dgm:pt modelId="{279DA3AD-1496-46F6-8165-69AB741A82BF}" type="pres">
      <dgm:prSet presAssocID="{AAD0DCB7-3A56-47AD-A22C-3E681AED64CC}" presName="parTrans" presStyleLbl="sibTrans2D1" presStyleIdx="0" presStyleCnt="5"/>
      <dgm:spPr/>
    </dgm:pt>
    <dgm:pt modelId="{A09E2294-CD77-4FEB-90D8-17E202455758}" type="pres">
      <dgm:prSet presAssocID="{AAD0DCB7-3A56-47AD-A22C-3E681AED64CC}" presName="connectorText" presStyleLbl="sibTrans2D1" presStyleIdx="0" presStyleCnt="5"/>
      <dgm:spPr/>
    </dgm:pt>
    <dgm:pt modelId="{57AA3D95-6E31-4AD1-A490-599CF49CC573}" type="pres">
      <dgm:prSet presAssocID="{8DF9FCB0-26D3-4E42-9D4E-9D1F99DFC617}" presName="node" presStyleLbl="node1" presStyleIdx="0" presStyleCnt="5" custScaleX="158263" custRadScaleRad="100096" custRadScaleInc="910">
        <dgm:presLayoutVars>
          <dgm:bulletEnabled val="1"/>
        </dgm:presLayoutVars>
      </dgm:prSet>
      <dgm:spPr/>
    </dgm:pt>
    <dgm:pt modelId="{3ED390C7-A276-449C-8D2F-99A9C15B0439}" type="pres">
      <dgm:prSet presAssocID="{41023A55-E35D-4DB9-BCD3-762F8BB60B2D}" presName="parTrans" presStyleLbl="sibTrans2D1" presStyleIdx="1" presStyleCnt="5"/>
      <dgm:spPr/>
    </dgm:pt>
    <dgm:pt modelId="{2159419B-8308-4F20-B214-98A8B0D5856E}" type="pres">
      <dgm:prSet presAssocID="{41023A55-E35D-4DB9-BCD3-762F8BB60B2D}" presName="connectorText" presStyleLbl="sibTrans2D1" presStyleIdx="1" presStyleCnt="5"/>
      <dgm:spPr/>
    </dgm:pt>
    <dgm:pt modelId="{B7C0BAEC-60AE-45F1-A9D8-F6D764EC9FEA}" type="pres">
      <dgm:prSet presAssocID="{B4E47823-7344-41EF-B5D2-A5180A6740F7}" presName="node" presStyleLbl="node1" presStyleIdx="1" presStyleCnt="5" custScaleX="158838" custRadScaleRad="133181" custRadScaleInc="678">
        <dgm:presLayoutVars>
          <dgm:bulletEnabled val="1"/>
        </dgm:presLayoutVars>
      </dgm:prSet>
      <dgm:spPr/>
    </dgm:pt>
    <dgm:pt modelId="{07F578C2-0877-4F3D-9906-1918504ADBFD}" type="pres">
      <dgm:prSet presAssocID="{74AFB035-455B-45BE-A893-CF822433DBA3}" presName="parTrans" presStyleLbl="sibTrans2D1" presStyleIdx="2" presStyleCnt="5"/>
      <dgm:spPr/>
    </dgm:pt>
    <dgm:pt modelId="{0E5191B4-8D51-4F6C-A111-214DCC7D63E8}" type="pres">
      <dgm:prSet presAssocID="{74AFB035-455B-45BE-A893-CF822433DBA3}" presName="connectorText" presStyleLbl="sibTrans2D1" presStyleIdx="2" presStyleCnt="5"/>
      <dgm:spPr/>
    </dgm:pt>
    <dgm:pt modelId="{CE1260E6-27B5-4AEB-B853-C01EB38D1233}" type="pres">
      <dgm:prSet presAssocID="{FB1EC8DA-4212-4147-B1FB-86920B846E39}" presName="node" presStyleLbl="node1" presStyleIdx="2" presStyleCnt="5" custScaleX="160291" custRadScaleRad="123674" custRadScaleInc="-46181">
        <dgm:presLayoutVars>
          <dgm:bulletEnabled val="1"/>
        </dgm:presLayoutVars>
      </dgm:prSet>
      <dgm:spPr/>
    </dgm:pt>
    <dgm:pt modelId="{47010A51-59DC-4291-859E-AA6F0517C97A}" type="pres">
      <dgm:prSet presAssocID="{D11D4760-6DAA-46DA-B388-CD1C2AFD4B14}" presName="parTrans" presStyleLbl="sibTrans2D1" presStyleIdx="3" presStyleCnt="5"/>
      <dgm:spPr/>
    </dgm:pt>
    <dgm:pt modelId="{702C6074-1EB2-41AE-BB00-B40CC736DDD5}" type="pres">
      <dgm:prSet presAssocID="{D11D4760-6DAA-46DA-B388-CD1C2AFD4B14}" presName="connectorText" presStyleLbl="sibTrans2D1" presStyleIdx="3" presStyleCnt="5"/>
      <dgm:spPr/>
    </dgm:pt>
    <dgm:pt modelId="{E91CAA51-43AD-403D-B286-FF0C191F1987}" type="pres">
      <dgm:prSet presAssocID="{ED8278F9-1CF9-4771-8566-E1577083042E}" presName="node" presStyleLbl="node1" presStyleIdx="3" presStyleCnt="5" custScaleX="155010" custRadScaleRad="118652" custRadScaleInc="40807">
        <dgm:presLayoutVars>
          <dgm:bulletEnabled val="1"/>
        </dgm:presLayoutVars>
      </dgm:prSet>
      <dgm:spPr/>
    </dgm:pt>
    <dgm:pt modelId="{7432DD41-3402-4BDE-A81F-AA21C0700AAA}" type="pres">
      <dgm:prSet presAssocID="{BBFD76D9-8E0C-49DD-B333-B1B170976F01}" presName="parTrans" presStyleLbl="sibTrans2D1" presStyleIdx="4" presStyleCnt="5"/>
      <dgm:spPr/>
    </dgm:pt>
    <dgm:pt modelId="{148FC877-C818-46A3-AC12-7F1FCC0BBD24}" type="pres">
      <dgm:prSet presAssocID="{BBFD76D9-8E0C-49DD-B333-B1B170976F01}" presName="connectorText" presStyleLbl="sibTrans2D1" presStyleIdx="4" presStyleCnt="5"/>
      <dgm:spPr/>
    </dgm:pt>
    <dgm:pt modelId="{BEED6429-EC56-419D-AFAF-09CB634043D9}" type="pres">
      <dgm:prSet presAssocID="{04AF4996-9DB2-4412-A38F-D800A04CBEA8}" presName="node" presStyleLbl="node1" presStyleIdx="4" presStyleCnt="5" custScaleX="172014" custRadScaleRad="129142" custRadScaleInc="-9073">
        <dgm:presLayoutVars>
          <dgm:bulletEnabled val="1"/>
        </dgm:presLayoutVars>
      </dgm:prSet>
      <dgm:spPr/>
    </dgm:pt>
  </dgm:ptLst>
  <dgm:cxnLst>
    <dgm:cxn modelId="{36C5530E-4AD2-4D3A-80AF-28C114E04AB8}" type="presOf" srcId="{04AF4996-9DB2-4412-A38F-D800A04CBEA8}" destId="{BEED6429-EC56-419D-AFAF-09CB634043D9}" srcOrd="0" destOrd="0" presId="urn:microsoft.com/office/officeart/2005/8/layout/radial5"/>
    <dgm:cxn modelId="{5E5FAE2D-045D-43E5-9A73-C0BECD270F34}" srcId="{D92223BE-79CD-4570-9959-24DA69496366}" destId="{FB1EC8DA-4212-4147-B1FB-86920B846E39}" srcOrd="2" destOrd="0" parTransId="{74AFB035-455B-45BE-A893-CF822433DBA3}" sibTransId="{5C01E43A-5339-4DD0-8B07-F07D2A7B663D}"/>
    <dgm:cxn modelId="{2944B42E-08F2-443F-A927-6793AC583F7C}" type="presOf" srcId="{AAD0DCB7-3A56-47AD-A22C-3E681AED64CC}" destId="{279DA3AD-1496-46F6-8165-69AB741A82BF}" srcOrd="0" destOrd="0" presId="urn:microsoft.com/office/officeart/2005/8/layout/radial5"/>
    <dgm:cxn modelId="{E1B62534-928E-40A4-969C-E1C8EDE6C5FD}" type="presOf" srcId="{FB1EC8DA-4212-4147-B1FB-86920B846E39}" destId="{CE1260E6-27B5-4AEB-B853-C01EB38D1233}" srcOrd="0" destOrd="0" presId="urn:microsoft.com/office/officeart/2005/8/layout/radial5"/>
    <dgm:cxn modelId="{8ECCA861-CD57-4F77-B0CC-CC06EF783473}" srcId="{D92223BE-79CD-4570-9959-24DA69496366}" destId="{8DF9FCB0-26D3-4E42-9D4E-9D1F99DFC617}" srcOrd="0" destOrd="0" parTransId="{AAD0DCB7-3A56-47AD-A22C-3E681AED64CC}" sibTransId="{E4EF777F-DEB7-4007-A656-22985B70E7BC}"/>
    <dgm:cxn modelId="{D9C3BA61-F238-44A6-9C1D-F67B23F7A796}" type="presOf" srcId="{74AFB035-455B-45BE-A893-CF822433DBA3}" destId="{0E5191B4-8D51-4F6C-A111-214DCC7D63E8}" srcOrd="1" destOrd="0" presId="urn:microsoft.com/office/officeart/2005/8/layout/radial5"/>
    <dgm:cxn modelId="{24E1A662-D48E-4581-92DD-FE7042E30EED}" type="presOf" srcId="{ED8278F9-1CF9-4771-8566-E1577083042E}" destId="{E91CAA51-43AD-403D-B286-FF0C191F1987}" srcOrd="0" destOrd="0" presId="urn:microsoft.com/office/officeart/2005/8/layout/radial5"/>
    <dgm:cxn modelId="{249F7563-2A20-4B77-9C18-E3C9FD88D26C}" type="presOf" srcId="{D11D4760-6DAA-46DA-B388-CD1C2AFD4B14}" destId="{702C6074-1EB2-41AE-BB00-B40CC736DDD5}" srcOrd="1" destOrd="0" presId="urn:microsoft.com/office/officeart/2005/8/layout/radial5"/>
    <dgm:cxn modelId="{39D3724B-40D0-4282-AC2C-F6FA1BC4AC03}" type="presOf" srcId="{B4E47823-7344-41EF-B5D2-A5180A6740F7}" destId="{B7C0BAEC-60AE-45F1-A9D8-F6D764EC9FEA}" srcOrd="0" destOrd="0" presId="urn:microsoft.com/office/officeart/2005/8/layout/radial5"/>
    <dgm:cxn modelId="{7144184F-97E5-4EDB-AA30-0BDA31B09FB3}" type="presOf" srcId="{BBFD76D9-8E0C-49DD-B333-B1B170976F01}" destId="{148FC877-C818-46A3-AC12-7F1FCC0BBD24}" srcOrd="1" destOrd="0" presId="urn:microsoft.com/office/officeart/2005/8/layout/radial5"/>
    <dgm:cxn modelId="{DD527B4F-744F-42C5-8438-949429C27AD2}" type="presOf" srcId="{BBFD76D9-8E0C-49DD-B333-B1B170976F01}" destId="{7432DD41-3402-4BDE-A81F-AA21C0700AAA}" srcOrd="0" destOrd="0" presId="urn:microsoft.com/office/officeart/2005/8/layout/radial5"/>
    <dgm:cxn modelId="{DEDB1675-3C34-4DF3-9AD6-3FEC4DAE9AFF}" type="presOf" srcId="{AAD0DCB7-3A56-47AD-A22C-3E681AED64CC}" destId="{A09E2294-CD77-4FEB-90D8-17E202455758}" srcOrd="1" destOrd="0" presId="urn:microsoft.com/office/officeart/2005/8/layout/radial5"/>
    <dgm:cxn modelId="{06F52979-70BA-424D-AA04-6EB9B7D9D7C4}" srcId="{29964BFF-3EAF-47B8-87F3-408754220D58}" destId="{D92223BE-79CD-4570-9959-24DA69496366}" srcOrd="0" destOrd="0" parTransId="{F9249292-E101-4CF9-9888-0E628C00E0F1}" sibTransId="{F97D00D3-CB3E-4029-84F8-78CF91EE44CC}"/>
    <dgm:cxn modelId="{EA2C6C83-C544-4ABC-ACAA-F5F44BD04712}" type="presOf" srcId="{74AFB035-455B-45BE-A893-CF822433DBA3}" destId="{07F578C2-0877-4F3D-9906-1918504ADBFD}" srcOrd="0" destOrd="0" presId="urn:microsoft.com/office/officeart/2005/8/layout/radial5"/>
    <dgm:cxn modelId="{3DE61489-5179-47CB-8E43-6E6F19A08A35}" srcId="{D92223BE-79CD-4570-9959-24DA69496366}" destId="{04AF4996-9DB2-4412-A38F-D800A04CBEA8}" srcOrd="4" destOrd="0" parTransId="{BBFD76D9-8E0C-49DD-B333-B1B170976F01}" sibTransId="{FB4C2EEF-85AF-483A-8735-229B30171927}"/>
    <dgm:cxn modelId="{5514F6A7-A22D-42BD-9F94-7681BBAF1F37}" type="presOf" srcId="{41023A55-E35D-4DB9-BCD3-762F8BB60B2D}" destId="{2159419B-8308-4F20-B214-98A8B0D5856E}" srcOrd="1" destOrd="0" presId="urn:microsoft.com/office/officeart/2005/8/layout/radial5"/>
    <dgm:cxn modelId="{116F89AF-D261-40F5-B53B-CEAAAAB6491F}" srcId="{D92223BE-79CD-4570-9959-24DA69496366}" destId="{ED8278F9-1CF9-4771-8566-E1577083042E}" srcOrd="3" destOrd="0" parTransId="{D11D4760-6DAA-46DA-B388-CD1C2AFD4B14}" sibTransId="{ED609CB2-C293-4AAD-BAFB-8E953A1576CB}"/>
    <dgm:cxn modelId="{62617EB2-259C-49ED-8595-660D04291436}" type="presOf" srcId="{D92223BE-79CD-4570-9959-24DA69496366}" destId="{EF1F46C8-C016-423E-8E04-0A0F75D4C66F}" srcOrd="0" destOrd="0" presId="urn:microsoft.com/office/officeart/2005/8/layout/radial5"/>
    <dgm:cxn modelId="{5B914BC1-5407-4871-9924-A5CE512BE83B}" type="presOf" srcId="{29964BFF-3EAF-47B8-87F3-408754220D58}" destId="{7309B986-BF9D-49D7-8045-74FE0DE07FB4}" srcOrd="0" destOrd="0" presId="urn:microsoft.com/office/officeart/2005/8/layout/radial5"/>
    <dgm:cxn modelId="{10B560DD-CA3D-4AC9-9BC5-07C0DD2CFFCA}" type="presOf" srcId="{D11D4760-6DAA-46DA-B388-CD1C2AFD4B14}" destId="{47010A51-59DC-4291-859E-AA6F0517C97A}" srcOrd="0" destOrd="0" presId="urn:microsoft.com/office/officeart/2005/8/layout/radial5"/>
    <dgm:cxn modelId="{6105B5F1-1D05-4CEF-869A-27DD2590E27E}" type="presOf" srcId="{41023A55-E35D-4DB9-BCD3-762F8BB60B2D}" destId="{3ED390C7-A276-449C-8D2F-99A9C15B0439}" srcOrd="0" destOrd="0" presId="urn:microsoft.com/office/officeart/2005/8/layout/radial5"/>
    <dgm:cxn modelId="{47DC91F3-AC4C-4549-A80B-B23BCA3B679C}" srcId="{D92223BE-79CD-4570-9959-24DA69496366}" destId="{B4E47823-7344-41EF-B5D2-A5180A6740F7}" srcOrd="1" destOrd="0" parTransId="{41023A55-E35D-4DB9-BCD3-762F8BB60B2D}" sibTransId="{C03A502D-61F6-4C4E-B6C3-89AE21E60703}"/>
    <dgm:cxn modelId="{C0487BF5-4FB1-4F29-8B58-61771A92C1E0}" type="presOf" srcId="{8DF9FCB0-26D3-4E42-9D4E-9D1F99DFC617}" destId="{57AA3D95-6E31-4AD1-A490-599CF49CC573}" srcOrd="0" destOrd="0" presId="urn:microsoft.com/office/officeart/2005/8/layout/radial5"/>
    <dgm:cxn modelId="{A6D83112-35DE-4E90-90EB-56B1BB9D137F}" type="presParOf" srcId="{7309B986-BF9D-49D7-8045-74FE0DE07FB4}" destId="{EF1F46C8-C016-423E-8E04-0A0F75D4C66F}" srcOrd="0" destOrd="0" presId="urn:microsoft.com/office/officeart/2005/8/layout/radial5"/>
    <dgm:cxn modelId="{2EC167ED-F338-4404-AE82-57F7F23393C6}" type="presParOf" srcId="{7309B986-BF9D-49D7-8045-74FE0DE07FB4}" destId="{279DA3AD-1496-46F6-8165-69AB741A82BF}" srcOrd="1" destOrd="0" presId="urn:microsoft.com/office/officeart/2005/8/layout/radial5"/>
    <dgm:cxn modelId="{FF788D62-C2FA-40AC-A9EE-2AAADDAAAF7E}" type="presParOf" srcId="{279DA3AD-1496-46F6-8165-69AB741A82BF}" destId="{A09E2294-CD77-4FEB-90D8-17E202455758}" srcOrd="0" destOrd="0" presId="urn:microsoft.com/office/officeart/2005/8/layout/radial5"/>
    <dgm:cxn modelId="{23E8D50F-DE69-44DA-8049-F52EE477E77E}" type="presParOf" srcId="{7309B986-BF9D-49D7-8045-74FE0DE07FB4}" destId="{57AA3D95-6E31-4AD1-A490-599CF49CC573}" srcOrd="2" destOrd="0" presId="urn:microsoft.com/office/officeart/2005/8/layout/radial5"/>
    <dgm:cxn modelId="{0330B15C-EF0C-4E3A-BB3C-76BE928DF5EC}" type="presParOf" srcId="{7309B986-BF9D-49D7-8045-74FE0DE07FB4}" destId="{3ED390C7-A276-449C-8D2F-99A9C15B0439}" srcOrd="3" destOrd="0" presId="urn:microsoft.com/office/officeart/2005/8/layout/radial5"/>
    <dgm:cxn modelId="{29CB7217-94CB-41F6-9272-D2CE2D122BEA}" type="presParOf" srcId="{3ED390C7-A276-449C-8D2F-99A9C15B0439}" destId="{2159419B-8308-4F20-B214-98A8B0D5856E}" srcOrd="0" destOrd="0" presId="urn:microsoft.com/office/officeart/2005/8/layout/radial5"/>
    <dgm:cxn modelId="{04C37BB7-7C83-42C2-8ED3-C9EB36EEA860}" type="presParOf" srcId="{7309B986-BF9D-49D7-8045-74FE0DE07FB4}" destId="{B7C0BAEC-60AE-45F1-A9D8-F6D764EC9FEA}" srcOrd="4" destOrd="0" presId="urn:microsoft.com/office/officeart/2005/8/layout/radial5"/>
    <dgm:cxn modelId="{40A05B86-DA11-44F9-A5BF-1044C08906A4}" type="presParOf" srcId="{7309B986-BF9D-49D7-8045-74FE0DE07FB4}" destId="{07F578C2-0877-4F3D-9906-1918504ADBFD}" srcOrd="5" destOrd="0" presId="urn:microsoft.com/office/officeart/2005/8/layout/radial5"/>
    <dgm:cxn modelId="{0D3C4E05-3C04-4FDC-85B3-B78D96A37DBB}" type="presParOf" srcId="{07F578C2-0877-4F3D-9906-1918504ADBFD}" destId="{0E5191B4-8D51-4F6C-A111-214DCC7D63E8}" srcOrd="0" destOrd="0" presId="urn:microsoft.com/office/officeart/2005/8/layout/radial5"/>
    <dgm:cxn modelId="{98D2DDD8-69A9-4715-BD9F-2966F1B6CFF8}" type="presParOf" srcId="{7309B986-BF9D-49D7-8045-74FE0DE07FB4}" destId="{CE1260E6-27B5-4AEB-B853-C01EB38D1233}" srcOrd="6" destOrd="0" presId="urn:microsoft.com/office/officeart/2005/8/layout/radial5"/>
    <dgm:cxn modelId="{ACF8F09B-940C-4FDF-97CE-759009E5C430}" type="presParOf" srcId="{7309B986-BF9D-49D7-8045-74FE0DE07FB4}" destId="{47010A51-59DC-4291-859E-AA6F0517C97A}" srcOrd="7" destOrd="0" presId="urn:microsoft.com/office/officeart/2005/8/layout/radial5"/>
    <dgm:cxn modelId="{B2B58918-C875-4933-A5BD-1082E8D0223F}" type="presParOf" srcId="{47010A51-59DC-4291-859E-AA6F0517C97A}" destId="{702C6074-1EB2-41AE-BB00-B40CC736DDD5}" srcOrd="0" destOrd="0" presId="urn:microsoft.com/office/officeart/2005/8/layout/radial5"/>
    <dgm:cxn modelId="{1E41EAA4-4663-4454-80AC-8FC46B4B1CAC}" type="presParOf" srcId="{7309B986-BF9D-49D7-8045-74FE0DE07FB4}" destId="{E91CAA51-43AD-403D-B286-FF0C191F1987}" srcOrd="8" destOrd="0" presId="urn:microsoft.com/office/officeart/2005/8/layout/radial5"/>
    <dgm:cxn modelId="{0967C0B2-0324-4B2C-AE50-9DFAC0524210}" type="presParOf" srcId="{7309B986-BF9D-49D7-8045-74FE0DE07FB4}" destId="{7432DD41-3402-4BDE-A81F-AA21C0700AAA}" srcOrd="9" destOrd="0" presId="urn:microsoft.com/office/officeart/2005/8/layout/radial5"/>
    <dgm:cxn modelId="{ADA94226-8CDB-482F-83FB-F8BB4A5E64BE}" type="presParOf" srcId="{7432DD41-3402-4BDE-A81F-AA21C0700AAA}" destId="{148FC877-C818-46A3-AC12-7F1FCC0BBD24}" srcOrd="0" destOrd="0" presId="urn:microsoft.com/office/officeart/2005/8/layout/radial5"/>
    <dgm:cxn modelId="{EF98B3FD-8F91-4A50-9C73-786258123713}" type="presParOf" srcId="{7309B986-BF9D-49D7-8045-74FE0DE07FB4}" destId="{BEED6429-EC56-419D-AFAF-09CB634043D9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F46C8-C016-423E-8E04-0A0F75D4C66F}">
      <dsp:nvSpPr>
        <dsp:cNvPr id="0" name=""/>
        <dsp:cNvSpPr/>
      </dsp:nvSpPr>
      <dsp:spPr>
        <a:xfrm>
          <a:off x="4782181" y="2717936"/>
          <a:ext cx="2755490" cy="1940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Effective EAL provision</a:t>
          </a:r>
        </a:p>
      </dsp:txBody>
      <dsp:txXfrm>
        <a:off x="5185713" y="3002148"/>
        <a:ext cx="1948426" cy="1372294"/>
      </dsp:txXfrm>
    </dsp:sp>
    <dsp:sp modelId="{279DA3AD-1496-46F6-8165-69AB741A82BF}">
      <dsp:nvSpPr>
        <dsp:cNvPr id="0" name=""/>
        <dsp:cNvSpPr/>
      </dsp:nvSpPr>
      <dsp:spPr>
        <a:xfrm rot="16219656">
          <a:off x="5961660" y="2011064"/>
          <a:ext cx="411939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6023098" y="2204823"/>
        <a:ext cx="288357" cy="395906"/>
      </dsp:txXfrm>
    </dsp:sp>
    <dsp:sp modelId="{57AA3D95-6E31-4AD1-A490-599CF49CC573}">
      <dsp:nvSpPr>
        <dsp:cNvPr id="0" name=""/>
        <dsp:cNvSpPr/>
      </dsp:nvSpPr>
      <dsp:spPr>
        <a:xfrm>
          <a:off x="4639747" y="0"/>
          <a:ext cx="3071439" cy="19407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Welcome, inclusion and diversity</a:t>
          </a:r>
        </a:p>
      </dsp:txBody>
      <dsp:txXfrm>
        <a:off x="5089549" y="284212"/>
        <a:ext cx="2171835" cy="1372294"/>
      </dsp:txXfrm>
    </dsp:sp>
    <dsp:sp modelId="{3ED390C7-A276-449C-8D2F-99A9C15B0439}">
      <dsp:nvSpPr>
        <dsp:cNvPr id="0" name=""/>
        <dsp:cNvSpPr/>
      </dsp:nvSpPr>
      <dsp:spPr>
        <a:xfrm rot="20534645">
          <a:off x="7582854" y="2830013"/>
          <a:ext cx="454167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7586099" y="2982758"/>
        <a:ext cx="317917" cy="395906"/>
      </dsp:txXfrm>
    </dsp:sp>
    <dsp:sp modelId="{B7C0BAEC-60AE-45F1-A9D8-F6D764EC9FEA}">
      <dsp:nvSpPr>
        <dsp:cNvPr id="0" name=""/>
        <dsp:cNvSpPr/>
      </dsp:nvSpPr>
      <dsp:spPr>
        <a:xfrm>
          <a:off x="8062737" y="1615076"/>
          <a:ext cx="3082598" cy="19407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Parental engagement and communication</a:t>
          </a:r>
        </a:p>
      </dsp:txBody>
      <dsp:txXfrm>
        <a:off x="8514173" y="1899288"/>
        <a:ext cx="2179726" cy="1372294"/>
      </dsp:txXfrm>
    </dsp:sp>
    <dsp:sp modelId="{07F578C2-0877-4F3D-9906-1918504ADBFD}">
      <dsp:nvSpPr>
        <dsp:cNvPr id="0" name=""/>
        <dsp:cNvSpPr/>
      </dsp:nvSpPr>
      <dsp:spPr>
        <a:xfrm rot="2242490">
          <a:off x="7207642" y="4349957"/>
          <a:ext cx="500804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>
        <a:off x="7223066" y="4436326"/>
        <a:ext cx="350563" cy="395906"/>
      </dsp:txXfrm>
    </dsp:sp>
    <dsp:sp modelId="{CE1260E6-27B5-4AEB-B853-C01EB38D1233}">
      <dsp:nvSpPr>
        <dsp:cNvPr id="0" name=""/>
        <dsp:cNvSpPr/>
      </dsp:nvSpPr>
      <dsp:spPr>
        <a:xfrm>
          <a:off x="7273248" y="4756470"/>
          <a:ext cx="3110797" cy="19407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Accurate assessment and monitoring progress</a:t>
          </a:r>
        </a:p>
      </dsp:txBody>
      <dsp:txXfrm>
        <a:off x="7728814" y="5040682"/>
        <a:ext cx="2199665" cy="1372294"/>
      </dsp:txXfrm>
    </dsp:sp>
    <dsp:sp modelId="{47010A51-59DC-4291-859E-AA6F0517C97A}">
      <dsp:nvSpPr>
        <dsp:cNvPr id="0" name=""/>
        <dsp:cNvSpPr/>
      </dsp:nvSpPr>
      <dsp:spPr>
        <a:xfrm rot="8441431">
          <a:off x="4712422" y="4357484"/>
          <a:ext cx="454484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 rot="10800000">
        <a:off x="4833342" y="4446265"/>
        <a:ext cx="318139" cy="395906"/>
      </dsp:txXfrm>
    </dsp:sp>
    <dsp:sp modelId="{E91CAA51-43AD-403D-B286-FF0C191F1987}">
      <dsp:nvSpPr>
        <dsp:cNvPr id="0" name=""/>
        <dsp:cNvSpPr/>
      </dsp:nvSpPr>
      <dsp:spPr>
        <a:xfrm>
          <a:off x="2162906" y="4759013"/>
          <a:ext cx="3008308" cy="19407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Appropriate interventions for language learning</a:t>
          </a:r>
        </a:p>
      </dsp:txBody>
      <dsp:txXfrm>
        <a:off x="2603463" y="5043225"/>
        <a:ext cx="2127194" cy="1372294"/>
      </dsp:txXfrm>
    </dsp:sp>
    <dsp:sp modelId="{7432DD41-3402-4BDE-A81F-AA21C0700AAA}">
      <dsp:nvSpPr>
        <dsp:cNvPr id="0" name=""/>
        <dsp:cNvSpPr/>
      </dsp:nvSpPr>
      <dsp:spPr>
        <a:xfrm rot="11684023">
          <a:off x="4429073" y="2944989"/>
          <a:ext cx="317792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kern="1200"/>
        </a:p>
      </dsp:txBody>
      <dsp:txXfrm rot="10800000">
        <a:off x="4522844" y="3089082"/>
        <a:ext cx="222454" cy="395906"/>
      </dsp:txXfrm>
    </dsp:sp>
    <dsp:sp modelId="{BEED6429-EC56-419D-AFAF-09CB634043D9}">
      <dsp:nvSpPr>
        <dsp:cNvPr id="0" name=""/>
        <dsp:cNvSpPr/>
      </dsp:nvSpPr>
      <dsp:spPr>
        <a:xfrm>
          <a:off x="1099375" y="1826086"/>
          <a:ext cx="3338307" cy="194071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Language- aware whole-class teaching</a:t>
          </a:r>
        </a:p>
      </dsp:txBody>
      <dsp:txXfrm>
        <a:off x="1588259" y="2110298"/>
        <a:ext cx="2360539" cy="1372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BAB82-9B61-4501-94CD-D627F51D65E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7F8D0-48DD-4508-96BC-A9FF98E9B6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14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11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839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87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89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890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89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138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77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988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526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3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rgbClr val="C00000"/>
                </a:solidFill>
              </a:rPr>
              <a:t>(Educational Outcomes for Children with English as an Additional Language </a:t>
            </a:r>
            <a:r>
              <a:rPr lang="en-GB" sz="1200" dirty="0">
                <a:solidFill>
                  <a:srgbClr val="C00000"/>
                </a:solidFill>
              </a:rPr>
              <a:t>– Jo Hutchinson, 2018</a:t>
            </a:r>
            <a:br>
              <a:rPr lang="en-GB" sz="1200" dirty="0">
                <a:solidFill>
                  <a:srgbClr val="C00000"/>
                </a:solidFill>
              </a:rPr>
            </a:br>
            <a:r>
              <a:rPr lang="en-GB" sz="1200" dirty="0">
                <a:solidFill>
                  <a:srgbClr val="C00000"/>
                </a:solidFill>
              </a:rPr>
              <a:t>Bell Foundation/ Education Policy Institute)</a:t>
            </a:r>
            <a:endParaRPr lang="en-US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081C-AE0C-4F62-B88E-93239E6566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549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dirty="0">
                <a:solidFill>
                  <a:srgbClr val="C00000"/>
                </a:solidFill>
              </a:rPr>
              <a:t>(Educational Outcomes for Children with English as an Additional Language </a:t>
            </a:r>
            <a:r>
              <a:rPr lang="en-GB" sz="1200" dirty="0">
                <a:solidFill>
                  <a:srgbClr val="C00000"/>
                </a:solidFill>
              </a:rPr>
              <a:t>– Jo Hutchinson, 2018</a:t>
            </a:r>
            <a:br>
              <a:rPr lang="en-GB" sz="1200" dirty="0">
                <a:solidFill>
                  <a:srgbClr val="C00000"/>
                </a:solidFill>
              </a:rPr>
            </a:br>
            <a:r>
              <a:rPr lang="en-GB" sz="1200" dirty="0">
                <a:solidFill>
                  <a:srgbClr val="C00000"/>
                </a:solidFill>
              </a:rPr>
              <a:t>Bell Foundation/ Education Policy Institute)</a:t>
            </a:r>
            <a:endParaRPr lang="en-US" sz="12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081C-AE0C-4F62-B88E-93239E6566D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306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D081C-AE0C-4F62-B88E-93239E6566D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1942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7F8D0-48DD-4508-96BC-A9FF98E9B68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09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9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758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43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52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67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1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88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8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89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43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20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D242F-A675-4940-841A-4D8A9E77A06B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1DE8D-3DA2-4AFA-B3A4-206DC87A25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6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nny.sales@telford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inny.sales@telford.gov.u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dt.taw.org.uk/" TargetMode="External"/><Relationship Id="rId4" Type="http://schemas.openxmlformats.org/officeDocument/2006/relationships/hyperlink" Target="mailto:multicultural.development@telford.gov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EAL support for Shropshire Schools from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730154" cy="2876035"/>
          </a:xfrm>
        </p:spPr>
        <p:txBody>
          <a:bodyPr>
            <a:normAutofit fontScale="92500" lnSpcReduction="20000"/>
          </a:bodyPr>
          <a:lstStyle/>
          <a:p>
            <a:endParaRPr lang="en-GB" sz="3200" dirty="0"/>
          </a:p>
          <a:p>
            <a:r>
              <a:rPr lang="en-GB" sz="3200" dirty="0"/>
              <a:t>Shropshire SENCo Network meetings</a:t>
            </a:r>
          </a:p>
          <a:p>
            <a:r>
              <a:rPr lang="en-GB" sz="3200" dirty="0"/>
              <a:t>June 2018</a:t>
            </a:r>
          </a:p>
          <a:p>
            <a:endParaRPr lang="en-GB" sz="3200" dirty="0"/>
          </a:p>
          <a:p>
            <a:r>
              <a:rPr lang="en-GB" sz="3200" dirty="0"/>
              <a:t>Ginny Sales – Team Leader, Multicultural Development Team</a:t>
            </a:r>
          </a:p>
          <a:p>
            <a:r>
              <a:rPr lang="en-GB" sz="3200" dirty="0">
                <a:hlinkClick r:id="rId3"/>
              </a:rPr>
              <a:t>Ginny.sales@telford.gov.uk</a:t>
            </a:r>
            <a:r>
              <a:rPr lang="en-GB" sz="3200" dirty="0"/>
              <a:t>   01952 380828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1724" y="360608"/>
            <a:ext cx="856713" cy="760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Telford &amp; Wrekin Council Logo - Colour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498437" y="360608"/>
            <a:ext cx="1969663" cy="761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1199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Up to April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No dedicated EAL funding in Shropshire schools</a:t>
            </a:r>
          </a:p>
          <a:p>
            <a:r>
              <a:rPr lang="en-GB" sz="3600" dirty="0"/>
              <a:t>Long-term Service Level Agreement with Shropshire LA</a:t>
            </a:r>
          </a:p>
          <a:p>
            <a:r>
              <a:rPr lang="en-GB" sz="3600" dirty="0"/>
              <a:t>Assessment and teaching support for 90+ children new to the UK/ new to English in Shropshire maintained schools</a:t>
            </a:r>
          </a:p>
        </p:txBody>
      </p:sp>
    </p:spTree>
    <p:extLst>
      <p:ext uri="{BB962C8B-B14F-4D97-AF65-F5344CB8AC3E}">
        <p14:creationId xmlns:p14="http://schemas.microsoft.com/office/powerpoint/2010/main" val="3569456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From April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5513"/>
          </a:xfrm>
        </p:spPr>
        <p:txBody>
          <a:bodyPr>
            <a:noAutofit/>
          </a:bodyPr>
          <a:lstStyle/>
          <a:p>
            <a:r>
              <a:rPr lang="en-GB" sz="3200" dirty="0"/>
              <a:t>National Funding Formula means equal EAL funding across England </a:t>
            </a:r>
          </a:p>
          <a:p>
            <a:r>
              <a:rPr lang="en-GB" sz="3200" dirty="0"/>
              <a:t>EAL data used for the first time in distributing funding in Shropshire schools</a:t>
            </a:r>
          </a:p>
          <a:p>
            <a:r>
              <a:rPr lang="en-GB" sz="3200" dirty="0"/>
              <a:t>Each EAL pupil draws down funding for their first three years in UK school</a:t>
            </a:r>
          </a:p>
          <a:p>
            <a:pPr lvl="1"/>
            <a:r>
              <a:rPr lang="en-GB" sz="3200" dirty="0"/>
              <a:t>Primary: £515 pa</a:t>
            </a:r>
          </a:p>
          <a:p>
            <a:pPr lvl="1"/>
            <a:r>
              <a:rPr lang="en-GB" sz="3200" dirty="0"/>
              <a:t>Secondary: £1385 pa</a:t>
            </a:r>
          </a:p>
          <a:p>
            <a:r>
              <a:rPr lang="en-GB" sz="3200" dirty="0"/>
              <a:t>MDT: move from LA funded provision to traded service</a:t>
            </a:r>
          </a:p>
        </p:txBody>
      </p:sp>
    </p:spTree>
    <p:extLst>
      <p:ext uri="{BB962C8B-B14F-4D97-AF65-F5344CB8AC3E}">
        <p14:creationId xmlns:p14="http://schemas.microsoft.com/office/powerpoint/2010/main" val="96694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National Funding Formula: pupil-led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Basic per pupil, plus: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Deprivation (FSM and IDACI)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Low prior attainment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EAL 3 </a:t>
            </a:r>
          </a:p>
          <a:p>
            <a:pPr lvl="1"/>
            <a:r>
              <a:rPr lang="en-US" sz="3600" dirty="0"/>
              <a:t>Not ring-fenced</a:t>
            </a:r>
          </a:p>
          <a:p>
            <a:pPr lvl="1"/>
            <a:r>
              <a:rPr lang="en-US" sz="3600" dirty="0"/>
              <a:t>Not part of notional SEN budget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94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EAL funding picture in Shropshire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5323"/>
            <a:ext cx="10515600" cy="4031640"/>
          </a:xfrm>
        </p:spPr>
        <p:txBody>
          <a:bodyPr>
            <a:normAutofit/>
          </a:bodyPr>
          <a:lstStyle/>
          <a:p>
            <a:r>
              <a:rPr lang="en-GB" sz="4000" dirty="0"/>
              <a:t>20 schools with 10+ EAL pupils in their first three years</a:t>
            </a:r>
          </a:p>
          <a:p>
            <a:r>
              <a:rPr lang="en-GB" sz="4000" dirty="0"/>
              <a:t>79 schools with 1 – 9 pupils</a:t>
            </a:r>
          </a:p>
          <a:p>
            <a:r>
              <a:rPr lang="en-GB" sz="4000" dirty="0"/>
              <a:t>50 schools with 0 pupils</a:t>
            </a:r>
          </a:p>
        </p:txBody>
      </p:sp>
    </p:spTree>
    <p:extLst>
      <p:ext uri="{BB962C8B-B14F-4D97-AF65-F5344CB8AC3E}">
        <p14:creationId xmlns:p14="http://schemas.microsoft.com/office/powerpoint/2010/main" val="3983493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MDT offer to Shropshire schools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Annual support packages from April or September, based on number of EAL Advisory Teacher hours included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000" dirty="0"/>
              <a:t>One-off services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843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MDT offer to Shropshire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6430"/>
            <a:ext cx="10515600" cy="5229317"/>
          </a:xfrm>
        </p:spPr>
        <p:txBody>
          <a:bodyPr>
            <a:noAutofit/>
          </a:bodyPr>
          <a:lstStyle/>
          <a:p>
            <a:r>
              <a:rPr lang="en-GB" sz="3200" dirty="0"/>
              <a:t>Pupil assessment </a:t>
            </a:r>
          </a:p>
          <a:p>
            <a:r>
              <a:rPr lang="en-GB" sz="3200" dirty="0"/>
              <a:t>EAL teaching: 1-1 or groups</a:t>
            </a:r>
          </a:p>
          <a:p>
            <a:r>
              <a:rPr lang="en-GB" sz="3200" dirty="0"/>
              <a:t>CPD and consultancy</a:t>
            </a:r>
          </a:p>
          <a:p>
            <a:r>
              <a:rPr lang="en-GB" sz="3200" dirty="0"/>
              <a:t>EAL Network </a:t>
            </a:r>
          </a:p>
          <a:p>
            <a:r>
              <a:rPr lang="en-GB" sz="3200" dirty="0"/>
              <a:t>Centrally run courses</a:t>
            </a:r>
          </a:p>
          <a:p>
            <a:r>
              <a:rPr lang="en-GB" sz="3200" dirty="0"/>
              <a:t>Resource base: EAL, diversity and equalities</a:t>
            </a:r>
          </a:p>
          <a:p>
            <a:r>
              <a:rPr lang="en-GB" sz="3200" dirty="0"/>
              <a:t>Support for working with parents</a:t>
            </a:r>
          </a:p>
          <a:p>
            <a:r>
              <a:rPr lang="en-GB" sz="3200" dirty="0"/>
              <a:t>Support for GCSEs in community languages and alternative English qualifications</a:t>
            </a:r>
          </a:p>
          <a:p>
            <a:r>
              <a:rPr lang="en-GB" sz="3200" dirty="0"/>
              <a:t>Pupil workshops around equalities and diversity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55506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Contact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3437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/>
              <a:t>Multicultural Development Team</a:t>
            </a:r>
          </a:p>
          <a:p>
            <a:r>
              <a:rPr lang="en-GB" sz="3200" dirty="0"/>
              <a:t>Ginny Sales, Team Leader</a:t>
            </a:r>
          </a:p>
          <a:p>
            <a:r>
              <a:rPr lang="en-GB" sz="3200" dirty="0">
                <a:hlinkClick r:id="rId3"/>
              </a:rPr>
              <a:t>ginny.sales@telford.gov.uk</a:t>
            </a:r>
            <a:r>
              <a:rPr lang="en-GB" sz="3200" dirty="0"/>
              <a:t> /</a:t>
            </a:r>
          </a:p>
          <a:p>
            <a:r>
              <a:rPr lang="en-GB" sz="3200" dirty="0">
                <a:hlinkClick r:id="rId4"/>
              </a:rPr>
              <a:t>multicultural.development@telford.gov.uk</a:t>
            </a:r>
            <a:r>
              <a:rPr lang="en-GB" sz="3200" dirty="0"/>
              <a:t> </a:t>
            </a:r>
          </a:p>
          <a:p>
            <a:r>
              <a:rPr lang="en-GB" sz="3200" dirty="0"/>
              <a:t>01952 380828 / 07794 213230</a:t>
            </a:r>
          </a:p>
          <a:p>
            <a:r>
              <a:rPr lang="en-GB" sz="3200" dirty="0">
                <a:hlinkClick r:id="rId5"/>
              </a:rPr>
              <a:t>www.mdt.taw.org.uk</a:t>
            </a:r>
            <a:r>
              <a:rPr lang="en-GB" sz="3200" dirty="0"/>
              <a:t> </a:t>
            </a:r>
          </a:p>
          <a:p>
            <a:r>
              <a:rPr lang="en-GB" sz="3200" dirty="0"/>
              <a:t>Resource and training base: </a:t>
            </a:r>
          </a:p>
          <a:p>
            <a:pPr marL="457200" lvl="1" indent="0">
              <a:buNone/>
            </a:pPr>
            <a:r>
              <a:rPr lang="en-GB" sz="2800" dirty="0"/>
              <a:t>Hollinswood Primary School site</a:t>
            </a:r>
          </a:p>
          <a:p>
            <a:pPr marL="457200" lvl="1" indent="0">
              <a:buNone/>
            </a:pPr>
            <a:r>
              <a:rPr lang="en-GB" sz="2800" dirty="0"/>
              <a:t>Dale Acre Way</a:t>
            </a:r>
          </a:p>
          <a:p>
            <a:pPr marL="457200" lvl="1" indent="0">
              <a:buNone/>
            </a:pPr>
            <a:r>
              <a:rPr lang="en-GB" sz="2800" dirty="0"/>
              <a:t>Telford TF3 2EP</a:t>
            </a:r>
          </a:p>
        </p:txBody>
      </p:sp>
    </p:spTree>
    <p:extLst>
      <p:ext uri="{BB962C8B-B14F-4D97-AF65-F5344CB8AC3E}">
        <p14:creationId xmlns:p14="http://schemas.microsoft.com/office/powerpoint/2010/main" val="1002520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EAL is not a special educational need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37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Who is an EAL pupil? DfE Census guidance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A pupil’s first language is not English</a:t>
            </a:r>
          </a:p>
          <a:p>
            <a:pPr algn="just"/>
            <a:r>
              <a:rPr lang="en-GB" sz="3600" i="1" dirty="0"/>
              <a:t>‘</a:t>
            </a:r>
            <a:r>
              <a:rPr lang="en-US" sz="3600" i="1" dirty="0"/>
              <a:t>where the pupil has been exposed to a language other than English during early development and continues to be exposed to this language in the home or in the community’</a:t>
            </a:r>
            <a:endParaRPr lang="en-GB" sz="3600" i="1" dirty="0"/>
          </a:p>
          <a:p>
            <a:r>
              <a:rPr lang="en-GB" sz="3600" dirty="0"/>
              <a:t>Parental decision</a:t>
            </a:r>
          </a:p>
          <a:p>
            <a:r>
              <a:rPr lang="en-GB" sz="3600" dirty="0"/>
              <a:t>Very wide definition</a:t>
            </a:r>
          </a:p>
          <a:p>
            <a:r>
              <a:rPr lang="en-GB" sz="3600" dirty="0"/>
              <a:t>Includes pupils who are fluent in English</a:t>
            </a:r>
          </a:p>
        </p:txBody>
      </p:sp>
    </p:spTree>
    <p:extLst>
      <p:ext uri="{BB962C8B-B14F-4D97-AF65-F5344CB8AC3E}">
        <p14:creationId xmlns:p14="http://schemas.microsoft.com/office/powerpoint/2010/main" val="152405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How long does it take to learn English as an Additional Language?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2907"/>
            <a:ext cx="10515600" cy="4014055"/>
          </a:xfrm>
        </p:spPr>
        <p:txBody>
          <a:bodyPr>
            <a:normAutofit/>
          </a:bodyPr>
          <a:lstStyle/>
          <a:p>
            <a:r>
              <a:rPr lang="en-GB" sz="4000" dirty="0"/>
              <a:t>Basic interpersonal communicative skills:</a:t>
            </a:r>
          </a:p>
          <a:p>
            <a:pPr marL="0" indent="0">
              <a:buNone/>
            </a:pPr>
            <a:r>
              <a:rPr lang="en-GB" sz="4000" dirty="0"/>
              <a:t>1-2 years</a:t>
            </a:r>
          </a:p>
          <a:p>
            <a:r>
              <a:rPr lang="en-GB" sz="4000" dirty="0"/>
              <a:t>Cognitive and academic linguistic proficiency:</a:t>
            </a:r>
          </a:p>
          <a:p>
            <a:pPr marL="0" indent="0">
              <a:buNone/>
            </a:pPr>
            <a:r>
              <a:rPr lang="en-GB" sz="4000" dirty="0"/>
              <a:t>5-7 years</a:t>
            </a:r>
          </a:p>
        </p:txBody>
      </p:sp>
    </p:spTree>
    <p:extLst>
      <p:ext uri="{BB962C8B-B14F-4D97-AF65-F5344CB8AC3E}">
        <p14:creationId xmlns:p14="http://schemas.microsoft.com/office/powerpoint/2010/main" val="38118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6864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EAL attainment in Shropshire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427"/>
            <a:ext cx="10515600" cy="4833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EYFS: expected standard</a:t>
            </a:r>
          </a:p>
          <a:p>
            <a:r>
              <a:rPr lang="en-GB" sz="3600" dirty="0"/>
              <a:t>EAL 57%      First language English: 71%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KS2: expected level in reading, writing and Maths</a:t>
            </a:r>
          </a:p>
          <a:p>
            <a:r>
              <a:rPr lang="en-GB" sz="3600" dirty="0"/>
              <a:t>EAL: 51%      First language English: 63%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/>
              <a:t>KS4: Attainment 8 score</a:t>
            </a:r>
          </a:p>
          <a:p>
            <a:r>
              <a:rPr lang="en-GB" sz="3600" dirty="0"/>
              <a:t>EAL 48.1         First language English 46.3</a:t>
            </a:r>
          </a:p>
        </p:txBody>
      </p:sp>
    </p:spTree>
    <p:extLst>
      <p:ext uri="{BB962C8B-B14F-4D97-AF65-F5344CB8AC3E}">
        <p14:creationId xmlns:p14="http://schemas.microsoft.com/office/powerpoint/2010/main" val="322373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937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76317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Three key focuses for effective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4950"/>
            <a:ext cx="10515600" cy="535305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US" sz="3200" i="1" dirty="0"/>
              <a:t>intervene early </a:t>
            </a:r>
            <a:r>
              <a:rPr lang="en-US" sz="3200" dirty="0"/>
              <a:t>to establish access to the curriculum and social integration</a:t>
            </a:r>
          </a:p>
          <a:p>
            <a:r>
              <a:rPr lang="en-US" sz="3200" i="1" dirty="0"/>
              <a:t>extend support </a:t>
            </a:r>
            <a:r>
              <a:rPr lang="en-US" sz="3200" dirty="0"/>
              <a:t>until academic language proficiency is reached </a:t>
            </a:r>
          </a:p>
          <a:p>
            <a:r>
              <a:rPr lang="en-US" sz="3200" i="1" dirty="0"/>
              <a:t>provide</a:t>
            </a:r>
            <a:r>
              <a:rPr lang="en-US" sz="3200" dirty="0"/>
              <a:t> </a:t>
            </a:r>
            <a:r>
              <a:rPr lang="en-US" sz="3200" i="1" dirty="0"/>
              <a:t>intensive support </a:t>
            </a:r>
            <a:r>
              <a:rPr lang="en-US" sz="3200" dirty="0"/>
              <a:t>to children arriving in England late in KS2/ KS3/ KS4</a:t>
            </a:r>
          </a:p>
          <a:p>
            <a:pPr marL="0" indent="0">
              <a:buNone/>
            </a:pPr>
            <a:r>
              <a:rPr lang="en-GB" sz="3200" i="1" dirty="0">
                <a:solidFill>
                  <a:srgbClr val="C00000"/>
                </a:solidFill>
              </a:rPr>
              <a:t>(Educational Outcomes for Children with English as an Additional Language </a:t>
            </a:r>
            <a:r>
              <a:rPr lang="en-GB" sz="3200" dirty="0">
                <a:solidFill>
                  <a:srgbClr val="C00000"/>
                </a:solidFill>
              </a:rPr>
              <a:t>– Jo Hutchinson, 2018</a:t>
            </a:r>
            <a:br>
              <a:rPr lang="en-GB" sz="3200" dirty="0">
                <a:solidFill>
                  <a:srgbClr val="C00000"/>
                </a:solidFill>
              </a:rPr>
            </a:br>
            <a:r>
              <a:rPr lang="en-GB" sz="3200" dirty="0">
                <a:solidFill>
                  <a:srgbClr val="C00000"/>
                </a:solidFill>
              </a:rPr>
              <a:t>Bell Foundation/ Education Policy Institute)</a:t>
            </a:r>
            <a:endParaRPr lang="en-US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658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7089679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9131862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83669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633</Words>
  <Application>Microsoft Office PowerPoint</Application>
  <PresentationFormat>Widescreen</PresentationFormat>
  <Paragraphs>112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EAL support for Shropshire Schools from 2018</vt:lpstr>
      <vt:lpstr>EAL is not a special educational need</vt:lpstr>
      <vt:lpstr>Who is an EAL pupil? DfE Census guidance</vt:lpstr>
      <vt:lpstr>How long does it take to learn English as an Additional Language?</vt:lpstr>
      <vt:lpstr>EAL attainment in Shropshire 2017</vt:lpstr>
      <vt:lpstr>PowerPoint Presentation</vt:lpstr>
      <vt:lpstr>PowerPoint Presentation</vt:lpstr>
      <vt:lpstr>Three key focuses for effective support</vt:lpstr>
      <vt:lpstr>PowerPoint Presentation</vt:lpstr>
      <vt:lpstr>Up to April 2018</vt:lpstr>
      <vt:lpstr>From April 2018</vt:lpstr>
      <vt:lpstr>National Funding Formula: pupil-led factors</vt:lpstr>
      <vt:lpstr>EAL funding picture in Shropshire schools</vt:lpstr>
      <vt:lpstr>MDT offer to Shropshire schools</vt:lpstr>
      <vt:lpstr>MDT offer to Shropshire schools</vt:lpstr>
      <vt:lpstr>Contact 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EAL support for Shropshire Schools from 2018</dc:title>
  <dc:creator>Sales, Ginny</dc:creator>
  <cp:lastModifiedBy>Mark Jones</cp:lastModifiedBy>
  <cp:revision>16</cp:revision>
  <dcterms:created xsi:type="dcterms:W3CDTF">2018-05-08T12:06:32Z</dcterms:created>
  <dcterms:modified xsi:type="dcterms:W3CDTF">2018-07-20T08:41:13Z</dcterms:modified>
</cp:coreProperties>
</file>