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9"/>
  </p:notesMasterIdLst>
  <p:handoutMasterIdLst>
    <p:handoutMasterId r:id="rId20"/>
  </p:handoutMasterIdLst>
  <p:sldIdLst>
    <p:sldId id="256" r:id="rId2"/>
    <p:sldId id="257" r:id="rId3"/>
    <p:sldId id="272" r:id="rId4"/>
    <p:sldId id="258" r:id="rId5"/>
    <p:sldId id="259" r:id="rId6"/>
    <p:sldId id="260" r:id="rId7"/>
    <p:sldId id="261" r:id="rId8"/>
    <p:sldId id="262" r:id="rId9"/>
    <p:sldId id="263" r:id="rId10"/>
    <p:sldId id="270" r:id="rId11"/>
    <p:sldId id="264" r:id="rId12"/>
    <p:sldId id="265" r:id="rId13"/>
    <p:sldId id="266" r:id="rId14"/>
    <p:sldId id="267" r:id="rId15"/>
    <p:sldId id="268" r:id="rId16"/>
    <p:sldId id="269" r:id="rId17"/>
    <p:sldId id="271"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9466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E85E839-08FA-4E57-B9DC-E8CAF6283231}" type="datetimeFigureOut">
              <a:rPr lang="en-GB" smtClean="0"/>
              <a:t>27/04/2018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5AA5738-E939-4C93-93E3-2DFA143907B4}" type="slidenum">
              <a:rPr lang="en-GB" smtClean="0"/>
              <a:t>‹#›</a:t>
            </a:fld>
            <a:endParaRPr lang="en-GB"/>
          </a:p>
        </p:txBody>
      </p:sp>
    </p:spTree>
    <p:extLst>
      <p:ext uri="{BB962C8B-B14F-4D97-AF65-F5344CB8AC3E}">
        <p14:creationId xmlns:p14="http://schemas.microsoft.com/office/powerpoint/2010/main" val="410753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C789BF-D4A1-40F2-9556-C23404014D78}" type="datetimeFigureOut">
              <a:rPr lang="en-GB" smtClean="0"/>
              <a:pPr/>
              <a:t>27/04/2018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A1CBE2-431D-4D38-B66D-E78B4F1253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A1CBE2-431D-4D38-B66D-E78B4F125351}"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6EA688-E9B1-45C8-93B1-CA0F47938E7B}" type="datetime1">
              <a:rPr lang="en-GB" smtClean="0"/>
              <a:t>27/04/2018</a:t>
            </a:fld>
            <a:endParaRPr lang="en-GB"/>
          </a:p>
        </p:txBody>
      </p:sp>
      <p:sp>
        <p:nvSpPr>
          <p:cNvPr id="5" name="Footer Placeholder 4"/>
          <p:cNvSpPr>
            <a:spLocks noGrp="1"/>
          </p:cNvSpPr>
          <p:nvPr>
            <p:ph type="ftr" sz="quarter" idx="11"/>
          </p:nvPr>
        </p:nvSpPr>
        <p:spPr/>
        <p:txBody>
          <a:bodyPr/>
          <a:lstStyle/>
          <a:p>
            <a:r>
              <a:rPr lang="en-GB" smtClean="0"/>
              <a:t>Version 1.3 April 2018</a:t>
            </a:r>
            <a:endParaRPr lang="en-GB"/>
          </a:p>
        </p:txBody>
      </p:sp>
      <p:sp>
        <p:nvSpPr>
          <p:cNvPr id="6" name="Slide Number Placeholder 5"/>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355E74-13D3-4C73-996D-00D6D7C27B88}" type="datetime1">
              <a:rPr lang="en-GB" smtClean="0"/>
              <a:t>27/04/2018</a:t>
            </a:fld>
            <a:endParaRPr lang="en-GB"/>
          </a:p>
        </p:txBody>
      </p:sp>
      <p:sp>
        <p:nvSpPr>
          <p:cNvPr id="5" name="Footer Placeholder 4"/>
          <p:cNvSpPr>
            <a:spLocks noGrp="1"/>
          </p:cNvSpPr>
          <p:nvPr>
            <p:ph type="ftr" sz="quarter" idx="11"/>
          </p:nvPr>
        </p:nvSpPr>
        <p:spPr/>
        <p:txBody>
          <a:bodyPr/>
          <a:lstStyle/>
          <a:p>
            <a:r>
              <a:rPr lang="en-GB" smtClean="0"/>
              <a:t>Version 1.3 April 2018</a:t>
            </a:r>
            <a:endParaRPr lang="en-GB"/>
          </a:p>
        </p:txBody>
      </p:sp>
      <p:sp>
        <p:nvSpPr>
          <p:cNvPr id="6" name="Slide Number Placeholder 5"/>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3BDA7-8F59-4B4D-854A-553C78E42327}" type="datetime1">
              <a:rPr lang="en-GB" smtClean="0"/>
              <a:t>27/04/2018</a:t>
            </a:fld>
            <a:endParaRPr lang="en-GB"/>
          </a:p>
        </p:txBody>
      </p:sp>
      <p:sp>
        <p:nvSpPr>
          <p:cNvPr id="5" name="Footer Placeholder 4"/>
          <p:cNvSpPr>
            <a:spLocks noGrp="1"/>
          </p:cNvSpPr>
          <p:nvPr>
            <p:ph type="ftr" sz="quarter" idx="11"/>
          </p:nvPr>
        </p:nvSpPr>
        <p:spPr/>
        <p:txBody>
          <a:bodyPr/>
          <a:lstStyle/>
          <a:p>
            <a:r>
              <a:rPr lang="en-GB" smtClean="0"/>
              <a:t>Version 1.3 April 2018</a:t>
            </a:r>
            <a:endParaRPr lang="en-GB"/>
          </a:p>
        </p:txBody>
      </p:sp>
      <p:sp>
        <p:nvSpPr>
          <p:cNvPr id="6" name="Slide Number Placeholder 5"/>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40027-8E3A-45FA-BF49-18E3C68068A4}" type="datetime1">
              <a:rPr lang="en-GB" smtClean="0"/>
              <a:t>27/04/2018</a:t>
            </a:fld>
            <a:endParaRPr lang="en-GB"/>
          </a:p>
        </p:txBody>
      </p:sp>
      <p:sp>
        <p:nvSpPr>
          <p:cNvPr id="5" name="Footer Placeholder 4"/>
          <p:cNvSpPr>
            <a:spLocks noGrp="1"/>
          </p:cNvSpPr>
          <p:nvPr>
            <p:ph type="ftr" sz="quarter" idx="11"/>
          </p:nvPr>
        </p:nvSpPr>
        <p:spPr/>
        <p:txBody>
          <a:bodyPr/>
          <a:lstStyle/>
          <a:p>
            <a:r>
              <a:rPr lang="en-GB" smtClean="0"/>
              <a:t>Version 1.3 April 2018</a:t>
            </a:r>
            <a:endParaRPr lang="en-GB"/>
          </a:p>
        </p:txBody>
      </p:sp>
      <p:sp>
        <p:nvSpPr>
          <p:cNvPr id="6" name="Slide Number Placeholder 5"/>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7261B-88C1-4B41-9764-3AAE661E901A}" type="datetime1">
              <a:rPr lang="en-GB" smtClean="0"/>
              <a:t>27/04/2018</a:t>
            </a:fld>
            <a:endParaRPr lang="en-GB"/>
          </a:p>
        </p:txBody>
      </p:sp>
      <p:sp>
        <p:nvSpPr>
          <p:cNvPr id="5" name="Footer Placeholder 4"/>
          <p:cNvSpPr>
            <a:spLocks noGrp="1"/>
          </p:cNvSpPr>
          <p:nvPr>
            <p:ph type="ftr" sz="quarter" idx="11"/>
          </p:nvPr>
        </p:nvSpPr>
        <p:spPr/>
        <p:txBody>
          <a:bodyPr/>
          <a:lstStyle/>
          <a:p>
            <a:r>
              <a:rPr lang="en-GB" smtClean="0"/>
              <a:t>Version 1.3 April 2018</a:t>
            </a:r>
            <a:endParaRPr lang="en-GB"/>
          </a:p>
        </p:txBody>
      </p:sp>
      <p:sp>
        <p:nvSpPr>
          <p:cNvPr id="6" name="Slide Number Placeholder 5"/>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C6369F-9390-420A-8058-DA78E2D7A9BE}" type="datetime1">
              <a:rPr lang="en-GB" smtClean="0"/>
              <a:t>27/04/2018</a:t>
            </a:fld>
            <a:endParaRPr lang="en-GB"/>
          </a:p>
        </p:txBody>
      </p:sp>
      <p:sp>
        <p:nvSpPr>
          <p:cNvPr id="6" name="Footer Placeholder 5"/>
          <p:cNvSpPr>
            <a:spLocks noGrp="1"/>
          </p:cNvSpPr>
          <p:nvPr>
            <p:ph type="ftr" sz="quarter" idx="11"/>
          </p:nvPr>
        </p:nvSpPr>
        <p:spPr/>
        <p:txBody>
          <a:bodyPr/>
          <a:lstStyle/>
          <a:p>
            <a:r>
              <a:rPr lang="en-GB" smtClean="0"/>
              <a:t>Version 1.3 April 2018</a:t>
            </a:r>
            <a:endParaRPr lang="en-GB"/>
          </a:p>
        </p:txBody>
      </p:sp>
      <p:sp>
        <p:nvSpPr>
          <p:cNvPr id="7" name="Slide Number Placeholder 6"/>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AFE8E3-F671-4464-AEF0-30A5832974DA}" type="datetime1">
              <a:rPr lang="en-GB" smtClean="0"/>
              <a:t>27/04/2018</a:t>
            </a:fld>
            <a:endParaRPr lang="en-GB"/>
          </a:p>
        </p:txBody>
      </p:sp>
      <p:sp>
        <p:nvSpPr>
          <p:cNvPr id="8" name="Footer Placeholder 7"/>
          <p:cNvSpPr>
            <a:spLocks noGrp="1"/>
          </p:cNvSpPr>
          <p:nvPr>
            <p:ph type="ftr" sz="quarter" idx="11"/>
          </p:nvPr>
        </p:nvSpPr>
        <p:spPr/>
        <p:txBody>
          <a:bodyPr/>
          <a:lstStyle/>
          <a:p>
            <a:r>
              <a:rPr lang="en-GB" smtClean="0"/>
              <a:t>Version 1.3 April 2018</a:t>
            </a:r>
            <a:endParaRPr lang="en-GB"/>
          </a:p>
        </p:txBody>
      </p:sp>
      <p:sp>
        <p:nvSpPr>
          <p:cNvPr id="9" name="Slide Number Placeholder 8"/>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905942-164C-4AF9-AACF-471A9B50CCF1}" type="datetime1">
              <a:rPr lang="en-GB" smtClean="0"/>
              <a:t>27/04/2018</a:t>
            </a:fld>
            <a:endParaRPr lang="en-GB"/>
          </a:p>
        </p:txBody>
      </p:sp>
      <p:sp>
        <p:nvSpPr>
          <p:cNvPr id="4" name="Footer Placeholder 3"/>
          <p:cNvSpPr>
            <a:spLocks noGrp="1"/>
          </p:cNvSpPr>
          <p:nvPr>
            <p:ph type="ftr" sz="quarter" idx="11"/>
          </p:nvPr>
        </p:nvSpPr>
        <p:spPr/>
        <p:txBody>
          <a:bodyPr/>
          <a:lstStyle/>
          <a:p>
            <a:r>
              <a:rPr lang="en-GB" smtClean="0"/>
              <a:t>Version 1.3 April 2018</a:t>
            </a:r>
            <a:endParaRPr lang="en-GB"/>
          </a:p>
        </p:txBody>
      </p:sp>
      <p:sp>
        <p:nvSpPr>
          <p:cNvPr id="5" name="Slide Number Placeholder 4"/>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E712A-443C-43B0-875A-4F9733BB4D85}" type="datetime1">
              <a:rPr lang="en-GB" smtClean="0"/>
              <a:t>27/04/2018</a:t>
            </a:fld>
            <a:endParaRPr lang="en-GB"/>
          </a:p>
        </p:txBody>
      </p:sp>
      <p:sp>
        <p:nvSpPr>
          <p:cNvPr id="3" name="Footer Placeholder 2"/>
          <p:cNvSpPr>
            <a:spLocks noGrp="1"/>
          </p:cNvSpPr>
          <p:nvPr>
            <p:ph type="ftr" sz="quarter" idx="11"/>
          </p:nvPr>
        </p:nvSpPr>
        <p:spPr/>
        <p:txBody>
          <a:bodyPr/>
          <a:lstStyle/>
          <a:p>
            <a:r>
              <a:rPr lang="en-GB" smtClean="0"/>
              <a:t>Version 1.3 April 2018</a:t>
            </a:r>
            <a:endParaRPr lang="en-GB"/>
          </a:p>
        </p:txBody>
      </p:sp>
      <p:sp>
        <p:nvSpPr>
          <p:cNvPr id="4" name="Slide Number Placeholder 3"/>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DFFC6-0E57-4EA9-B3A1-6065B74038F9}" type="datetime1">
              <a:rPr lang="en-GB" smtClean="0"/>
              <a:t>27/04/2018</a:t>
            </a:fld>
            <a:endParaRPr lang="en-GB"/>
          </a:p>
        </p:txBody>
      </p:sp>
      <p:sp>
        <p:nvSpPr>
          <p:cNvPr id="6" name="Footer Placeholder 5"/>
          <p:cNvSpPr>
            <a:spLocks noGrp="1"/>
          </p:cNvSpPr>
          <p:nvPr>
            <p:ph type="ftr" sz="quarter" idx="11"/>
          </p:nvPr>
        </p:nvSpPr>
        <p:spPr/>
        <p:txBody>
          <a:bodyPr/>
          <a:lstStyle/>
          <a:p>
            <a:r>
              <a:rPr lang="en-GB" smtClean="0"/>
              <a:t>Version 1.3 April 2018</a:t>
            </a:r>
            <a:endParaRPr lang="en-GB"/>
          </a:p>
        </p:txBody>
      </p:sp>
      <p:sp>
        <p:nvSpPr>
          <p:cNvPr id="7" name="Slide Number Placeholder 6"/>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F67B8-9DD3-4F49-8E16-A5967A32CABC}" type="datetime1">
              <a:rPr lang="en-GB" smtClean="0"/>
              <a:t>27/04/2018</a:t>
            </a:fld>
            <a:endParaRPr lang="en-GB"/>
          </a:p>
        </p:txBody>
      </p:sp>
      <p:sp>
        <p:nvSpPr>
          <p:cNvPr id="6" name="Footer Placeholder 5"/>
          <p:cNvSpPr>
            <a:spLocks noGrp="1"/>
          </p:cNvSpPr>
          <p:nvPr>
            <p:ph type="ftr" sz="quarter" idx="11"/>
          </p:nvPr>
        </p:nvSpPr>
        <p:spPr/>
        <p:txBody>
          <a:bodyPr/>
          <a:lstStyle/>
          <a:p>
            <a:r>
              <a:rPr lang="en-GB" smtClean="0"/>
              <a:t>Version 1.3 April 2018</a:t>
            </a:r>
            <a:endParaRPr lang="en-GB"/>
          </a:p>
        </p:txBody>
      </p:sp>
      <p:sp>
        <p:nvSpPr>
          <p:cNvPr id="7" name="Slide Number Placeholder 6"/>
          <p:cNvSpPr>
            <a:spLocks noGrp="1"/>
          </p:cNvSpPr>
          <p:nvPr>
            <p:ph type="sldNum" sz="quarter" idx="12"/>
          </p:nvPr>
        </p:nvSpPr>
        <p:spPr/>
        <p:txBody>
          <a:bodyPr/>
          <a:lstStyle/>
          <a:p>
            <a:fld id="{70845AD6-6CCC-44B3-AC34-0DEA369867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5F8F6-A51D-4714-ABAD-D6AB5C176907}" type="datetime1">
              <a:rPr lang="en-GB" smtClean="0"/>
              <a:t>27/04/2018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Version 1.3 April 2018</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45AD6-6CCC-44B3-AC34-0DEA369867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34397"/>
            <a:ext cx="9144000" cy="646331"/>
          </a:xfrm>
          <a:prstGeom prst="rect">
            <a:avLst/>
          </a:prstGeom>
          <a:noFill/>
        </p:spPr>
        <p:txBody>
          <a:bodyPr wrap="square" rtlCol="0">
            <a:spAutoFit/>
          </a:bodyPr>
          <a:lstStyle/>
          <a:p>
            <a:pPr algn="ctr"/>
            <a:r>
              <a:rPr lang="en-GB" sz="3600" spc="600" dirty="0" smtClean="0">
                <a:ln w="18415" cmpd="sng">
                  <a:solidFill>
                    <a:schemeClr val="tx1">
                      <a:lumMod val="50000"/>
                      <a:lumOff val="50000"/>
                    </a:schemeClr>
                  </a:solidFill>
                  <a:prstDash val="solid"/>
                </a:ln>
                <a:solidFill>
                  <a:schemeClr val="accent5">
                    <a:lumMod val="20000"/>
                    <a:lumOff val="80000"/>
                  </a:schemeClr>
                </a:solidFill>
                <a:effectLst>
                  <a:outerShdw blurRad="63500" dir="3600000" algn="tl" rotWithShape="0">
                    <a:srgbClr val="000000">
                      <a:alpha val="70000"/>
                    </a:srgbClr>
                  </a:outerShdw>
                  <a:reflection blurRad="6350" stA="55000" endA="300" endPos="45500" dir="5400000" sy="-100000" algn="bl" rotWithShape="0"/>
                </a:effectLst>
                <a:latin typeface="Century Gothic" pitchFamily="34" charset="0"/>
              </a:rPr>
              <a:t>WHAT TO EXPECT FROM</a:t>
            </a:r>
            <a:endParaRPr lang="en-GB" sz="3600" spc="600" dirty="0">
              <a:ln w="18415" cmpd="sng">
                <a:solidFill>
                  <a:schemeClr val="tx1">
                    <a:lumMod val="50000"/>
                    <a:lumOff val="50000"/>
                  </a:schemeClr>
                </a:solidFill>
                <a:prstDash val="solid"/>
              </a:ln>
              <a:solidFill>
                <a:schemeClr val="accent5">
                  <a:lumMod val="20000"/>
                  <a:lumOff val="80000"/>
                </a:schemeClr>
              </a:solidFill>
              <a:effectLst>
                <a:outerShdw blurRad="63500" dir="3600000" algn="tl" rotWithShape="0">
                  <a:srgbClr val="000000">
                    <a:alpha val="70000"/>
                  </a:srgbClr>
                </a:outerShdw>
                <a:reflection blurRad="6350" stA="55000" endA="300" endPos="45500" dir="5400000" sy="-100000" algn="bl" rotWithShape="0"/>
              </a:effectLst>
              <a:latin typeface="Century Gothic" pitchFamily="34" charset="0"/>
            </a:endParaRPr>
          </a:p>
        </p:txBody>
      </p:sp>
      <p:sp>
        <p:nvSpPr>
          <p:cNvPr id="1030" name="AutoShape 6" descr="Image result for FAMIL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Image result for FAMIL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result for FAMIL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8" name="Picture 17" descr="FAM.png"/>
          <p:cNvPicPr>
            <a:picLocks noChangeAspect="1"/>
          </p:cNvPicPr>
          <p:nvPr/>
        </p:nvPicPr>
        <p:blipFill>
          <a:blip r:embed="rId3" cstate="print"/>
          <a:stretch>
            <a:fillRect/>
          </a:stretch>
        </p:blipFill>
        <p:spPr>
          <a:xfrm>
            <a:off x="437123" y="5013176"/>
            <a:ext cx="2118653" cy="1472818"/>
          </a:xfrm>
          <a:prstGeom prst="rect">
            <a:avLst/>
          </a:prstGeom>
        </p:spPr>
      </p:pic>
      <p:pic>
        <p:nvPicPr>
          <p:cNvPr id="21" name="Picture 20" descr="FAM.png"/>
          <p:cNvPicPr>
            <a:picLocks noChangeAspect="1"/>
          </p:cNvPicPr>
          <p:nvPr/>
        </p:nvPicPr>
        <p:blipFill>
          <a:blip r:embed="rId3" cstate="print"/>
          <a:stretch>
            <a:fillRect/>
          </a:stretch>
        </p:blipFill>
        <p:spPr>
          <a:xfrm>
            <a:off x="6485795" y="5013176"/>
            <a:ext cx="2118653" cy="1472818"/>
          </a:xfrm>
          <a:prstGeom prst="rect">
            <a:avLst/>
          </a:prstGeom>
        </p:spPr>
      </p:pic>
      <p:sp>
        <p:nvSpPr>
          <p:cNvPr id="22" name="TextBox 21"/>
          <p:cNvSpPr txBox="1"/>
          <p:nvPr/>
        </p:nvSpPr>
        <p:spPr>
          <a:xfrm>
            <a:off x="179512" y="3637473"/>
            <a:ext cx="8712968" cy="1015663"/>
          </a:xfrm>
          <a:prstGeom prst="rect">
            <a:avLst/>
          </a:prstGeom>
          <a:noFill/>
        </p:spPr>
        <p:txBody>
          <a:bodyPr wrap="square" rtlCol="0">
            <a:spAutoFit/>
          </a:bodyPr>
          <a:lstStyle/>
          <a:p>
            <a:pPr algn="ctr"/>
            <a:r>
              <a:rPr lang="en-GB" sz="2000" spc="600" dirty="0" smtClean="0">
                <a:ln w="18415" cmpd="sng">
                  <a:solidFill>
                    <a:schemeClr val="bg2">
                      <a:lumMod val="50000"/>
                    </a:schemeClr>
                  </a:solidFill>
                  <a:prstDash val="solid"/>
                </a:ln>
                <a:solidFill>
                  <a:schemeClr val="bg1">
                    <a:lumMod val="85000"/>
                  </a:schemeClr>
                </a:solidFill>
                <a:effectLst>
                  <a:outerShdw blurRad="50800" dist="38100" dir="2700000" algn="tl" rotWithShape="0">
                    <a:prstClr val="black">
                      <a:alpha val="40000"/>
                    </a:prstClr>
                  </a:outerShdw>
                </a:effectLst>
                <a:latin typeface="Century Gothic" pitchFamily="34" charset="0"/>
              </a:rPr>
              <a:t>Emotional Wellbeing drop-in for children and young people aged 0-25, their parents and carers.</a:t>
            </a:r>
            <a:endParaRPr lang="en-GB" sz="2000" spc="600" dirty="0">
              <a:ln w="18415" cmpd="sng">
                <a:solidFill>
                  <a:schemeClr val="bg2">
                    <a:lumMod val="50000"/>
                  </a:schemeClr>
                </a:solidFill>
                <a:prstDash val="solid"/>
              </a:ln>
              <a:solidFill>
                <a:schemeClr val="bg1">
                  <a:lumMod val="85000"/>
                </a:schemeClr>
              </a:solidFill>
              <a:effectLst>
                <a:outerShdw blurRad="50800" dist="38100" dir="2700000" algn="tl" rotWithShape="0">
                  <a:prstClr val="black">
                    <a:alpha val="40000"/>
                  </a:prstClr>
                </a:outerShdw>
              </a:effectLst>
              <a:latin typeface="Century Gothic" pitchFamily="34" charset="0"/>
            </a:endParaRPr>
          </a:p>
        </p:txBody>
      </p:sp>
      <p:pic>
        <p:nvPicPr>
          <p:cNvPr id="23" name="Picture 22" descr="childrenssociety.png"/>
          <p:cNvPicPr>
            <a:picLocks noChangeAspect="1"/>
          </p:cNvPicPr>
          <p:nvPr/>
        </p:nvPicPr>
        <p:blipFill>
          <a:blip r:embed="rId4" cstate="print"/>
          <a:stretch>
            <a:fillRect/>
          </a:stretch>
        </p:blipFill>
        <p:spPr>
          <a:xfrm>
            <a:off x="3347864" y="5157192"/>
            <a:ext cx="2543175" cy="1285875"/>
          </a:xfrm>
          <a:prstGeom prst="rect">
            <a:avLst/>
          </a:prstGeom>
        </p:spPr>
      </p:pic>
      <p:sp>
        <p:nvSpPr>
          <p:cNvPr id="11" name="Footer Placeholder 10"/>
          <p:cNvSpPr>
            <a:spLocks noGrp="1"/>
          </p:cNvSpPr>
          <p:nvPr>
            <p:ph type="ftr" sz="quarter" idx="11"/>
          </p:nvPr>
        </p:nvSpPr>
        <p:spPr/>
        <p:txBody>
          <a:bodyPr/>
          <a:lstStyle/>
          <a:p>
            <a:r>
              <a:rPr lang="en-GB" dirty="0" smtClean="0"/>
              <a:t>Version 1.3 April 2018</a:t>
            </a:r>
            <a:endParaRPr lang="en-GB" dirty="0"/>
          </a:p>
        </p:txBody>
      </p:sp>
      <p:pic>
        <p:nvPicPr>
          <p:cNvPr id="13" name="Picture 12" descr="BEAM NEW LOGO.png"/>
          <p:cNvPicPr>
            <a:picLocks noChangeAspect="1"/>
          </p:cNvPicPr>
          <p:nvPr/>
        </p:nvPicPr>
        <p:blipFill>
          <a:blip r:embed="rId5" cstate="print"/>
          <a:stretch>
            <a:fillRect/>
          </a:stretch>
        </p:blipFill>
        <p:spPr>
          <a:xfrm>
            <a:off x="2627784" y="1340768"/>
            <a:ext cx="3946386" cy="1974327"/>
          </a:xfrm>
          <a:prstGeom prst="rect">
            <a:avLst/>
          </a:prstGeom>
        </p:spPr>
      </p:pic>
      <p:sp>
        <p:nvSpPr>
          <p:cNvPr id="14" name="TextBox 13"/>
          <p:cNvSpPr txBox="1"/>
          <p:nvPr/>
        </p:nvSpPr>
        <p:spPr>
          <a:xfrm>
            <a:off x="179512" y="4725144"/>
            <a:ext cx="8964488" cy="461665"/>
          </a:xfrm>
          <a:prstGeom prst="rect">
            <a:avLst/>
          </a:prstGeom>
          <a:noFill/>
        </p:spPr>
        <p:txBody>
          <a:bodyPr wrap="square" rtlCol="0">
            <a:spAutoFit/>
          </a:bodyPr>
          <a:lstStyle/>
          <a:p>
            <a:pPr algn="ctr"/>
            <a:r>
              <a:rPr lang="en-GB" sz="2400" spc="600" dirty="0" smtClean="0">
                <a:effectLst>
                  <a:outerShdw blurRad="38100" dist="38100" dir="2700000" algn="tl">
                    <a:srgbClr val="000000">
                      <a:alpha val="43137"/>
                    </a:srgbClr>
                  </a:outerShdw>
                </a:effectLst>
                <a:latin typeface="January Handwriting" pitchFamily="2" charset="0"/>
              </a:rPr>
              <a:t>service provided by</a:t>
            </a:r>
            <a:endParaRPr lang="en-GB" sz="2400" spc="600" dirty="0">
              <a:effectLst>
                <a:outerShdw blurRad="38100" dist="38100" dir="2700000" algn="tl">
                  <a:srgbClr val="000000">
                    <a:alpha val="43137"/>
                  </a:srgbClr>
                </a:outerShdw>
              </a:effectLst>
              <a:latin typeface="January Handwriting"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normalizeH="0" baseline="0" noProof="0" dirty="0" smtClean="0">
                <a:ln w="22225">
                  <a:solidFill>
                    <a:schemeClr val="accent2"/>
                  </a:solidFill>
                  <a:prstDash val="solid"/>
                </a:ln>
                <a:solidFill>
                  <a:schemeClr val="accent2">
                    <a:lumMod val="40000"/>
                    <a:lumOff val="60000"/>
                  </a:schemeClr>
                </a:solidFill>
                <a:uLnTx/>
                <a:uFillTx/>
                <a:latin typeface="Century Gothic" pitchFamily="34" charset="0"/>
                <a:ea typeface="+mj-ea"/>
                <a:cs typeface="+mj-cs"/>
              </a:rPr>
              <a:t>What does Beam look like?</a:t>
            </a:r>
            <a:endParaRPr kumimoji="0" lang="en-GB"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Century Gothic" pitchFamily="34" charset="0"/>
              <a:ea typeface="+mj-ea"/>
              <a:cs typeface="+mj-cs"/>
            </a:endParaRPr>
          </a:p>
        </p:txBody>
      </p:sp>
      <p:sp>
        <p:nvSpPr>
          <p:cNvPr id="4" name="Rectangle 3"/>
          <p:cNvSpPr/>
          <p:nvPr/>
        </p:nvSpPr>
        <p:spPr>
          <a:xfrm>
            <a:off x="539552" y="1403484"/>
            <a:ext cx="7776864" cy="369332"/>
          </a:xfrm>
          <a:prstGeom prst="rect">
            <a:avLst/>
          </a:prstGeom>
        </p:spPr>
        <p:txBody>
          <a:bodyPr wrap="square">
            <a:spAutoFit/>
          </a:bodyPr>
          <a:lstStyle/>
          <a:p>
            <a:r>
              <a:rPr lang="en-GB" b="1" dirty="0" smtClean="0">
                <a:ln w="22225">
                  <a:solidFill>
                    <a:schemeClr val="accent2"/>
                  </a:solidFill>
                  <a:prstDash val="solid"/>
                </a:ln>
                <a:solidFill>
                  <a:schemeClr val="accent2">
                    <a:lumMod val="40000"/>
                    <a:lumOff val="60000"/>
                  </a:schemeClr>
                </a:solidFill>
                <a:latin typeface="Century Gothic" pitchFamily="34" charset="0"/>
              </a:rPr>
              <a:t>Shropshire - Upstairs @ Palmers, Shrewsbury</a:t>
            </a:r>
            <a:endParaRPr lang="en-GB"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pic>
        <p:nvPicPr>
          <p:cNvPr id="5" name="Picture 4" descr="IMG_2173.jpg"/>
          <p:cNvPicPr>
            <a:picLocks noChangeAspect="1"/>
          </p:cNvPicPr>
          <p:nvPr/>
        </p:nvPicPr>
        <p:blipFill>
          <a:blip r:embed="rId2" cstate="print">
            <a:lum bright="10000"/>
          </a:blip>
          <a:srcRect l="24000" r="13000"/>
          <a:stretch>
            <a:fillRect/>
          </a:stretch>
        </p:blipFill>
        <p:spPr>
          <a:xfrm>
            <a:off x="683568" y="1988840"/>
            <a:ext cx="3888432" cy="4629086"/>
          </a:xfrm>
          <a:prstGeom prst="rect">
            <a:avLst/>
          </a:prstGeom>
          <a:ln>
            <a:noFill/>
          </a:ln>
          <a:effectLst>
            <a:outerShdw blurRad="292100" dist="139700" dir="2700000" algn="tl" rotWithShape="0">
              <a:srgbClr val="333333">
                <a:alpha val="65000"/>
              </a:srgbClr>
            </a:outerShdw>
          </a:effectLst>
        </p:spPr>
      </p:pic>
      <p:pic>
        <p:nvPicPr>
          <p:cNvPr id="6" name="Picture 5" descr="IMG_2172.jpg"/>
          <p:cNvPicPr>
            <a:picLocks noChangeAspect="1"/>
          </p:cNvPicPr>
          <p:nvPr/>
        </p:nvPicPr>
        <p:blipFill>
          <a:blip r:embed="rId3" cstate="print">
            <a:lum bright="10000"/>
          </a:blip>
          <a:srcRect t="23633" r="44294" b="12221"/>
          <a:stretch>
            <a:fillRect/>
          </a:stretch>
        </p:blipFill>
        <p:spPr>
          <a:xfrm>
            <a:off x="6084168" y="4797152"/>
            <a:ext cx="1872208" cy="1616907"/>
          </a:xfrm>
          <a:prstGeom prst="rect">
            <a:avLst/>
          </a:prstGeom>
          <a:ln>
            <a:noFill/>
          </a:ln>
          <a:effectLst>
            <a:outerShdw blurRad="292100" dist="139700" dir="2700000" algn="tl" rotWithShape="0">
              <a:srgbClr val="333333">
                <a:alpha val="65000"/>
              </a:srgbClr>
            </a:outerShdw>
          </a:effectLst>
        </p:spPr>
      </p:pic>
      <p:pic>
        <p:nvPicPr>
          <p:cNvPr id="7" name="Picture 6" descr="IMG_2174.jpg"/>
          <p:cNvPicPr>
            <a:picLocks noChangeAspect="1"/>
          </p:cNvPicPr>
          <p:nvPr/>
        </p:nvPicPr>
        <p:blipFill>
          <a:blip r:embed="rId4" cstate="print"/>
          <a:srcRect l="4388" t="19198" r="10040"/>
          <a:stretch>
            <a:fillRect/>
          </a:stretch>
        </p:blipFill>
        <p:spPr>
          <a:xfrm>
            <a:off x="5148064" y="2132855"/>
            <a:ext cx="3384376" cy="2396807"/>
          </a:xfrm>
          <a:prstGeom prst="rect">
            <a:avLst/>
          </a:prstGeom>
          <a:ln>
            <a:noFill/>
          </a:ln>
          <a:effectLst>
            <a:outerShdw blurRad="292100" dist="139700" dir="2700000" algn="tl" rotWithShape="0">
              <a:srgbClr val="333333">
                <a:alpha val="65000"/>
              </a:srgbClr>
            </a:outerShdw>
          </a:effectLst>
        </p:spPr>
      </p:pic>
      <p:sp>
        <p:nvSpPr>
          <p:cNvPr id="8" name="Footer Placeholder 7"/>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ln w="22225">
                  <a:solidFill>
                    <a:schemeClr val="accent2"/>
                  </a:solidFill>
                  <a:prstDash val="solid"/>
                </a:ln>
                <a:solidFill>
                  <a:schemeClr val="accent2">
                    <a:lumMod val="40000"/>
                    <a:lumOff val="60000"/>
                  </a:schemeClr>
                </a:solidFill>
                <a:latin typeface="Century Gothic" pitchFamily="34" charset="0"/>
              </a:rPr>
              <a:t>Registration &amp; Consent</a:t>
            </a:r>
          </a:p>
        </p:txBody>
      </p:sp>
      <p:sp>
        <p:nvSpPr>
          <p:cNvPr id="158722" name="Rectangle 2"/>
          <p:cNvSpPr>
            <a:spLocks noChangeArrowheads="1"/>
          </p:cNvSpPr>
          <p:nvPr/>
        </p:nvSpPr>
        <p:spPr bwMode="auto">
          <a:xfrm>
            <a:off x="539552" y="1495818"/>
            <a:ext cx="79208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On the initial visit, </a:t>
            </a:r>
            <a:r>
              <a:rPr kumimoji="0" lang="en-GB" b="1"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children,</a:t>
            </a:r>
            <a:r>
              <a:rPr kumimoji="0" lang="en-GB" b="1"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 </a:t>
            </a:r>
            <a:r>
              <a:rPr lang="en-GB" b="1" spc="300" dirty="0" smtClean="0">
                <a:latin typeface="Century Gothic" pitchFamily="34" charset="0"/>
                <a:ea typeface="Calibri" pitchFamily="34" charset="0"/>
                <a:cs typeface="Arial" pitchFamily="34" charset="0"/>
              </a:rPr>
              <a:t>young people, parents and carers </a:t>
            </a: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will be asked to complete our </a:t>
            </a:r>
            <a:r>
              <a:rPr kumimoji="0" lang="en-GB" b="1"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registration and consent forms</a:t>
            </a: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spc="300"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This is required </a:t>
            </a:r>
            <a:r>
              <a:rPr kumimoji="0" lang="en-GB" b="1"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before </a:t>
            </a:r>
            <a:r>
              <a:rPr kumimoji="0" lang="en-GB" b="0"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we can commence working with them.</a:t>
            </a:r>
            <a:endParaRPr kumimoji="0" lang="en-GB" b="0" i="0" u="none" strike="noStrike" cap="none" spc="300"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We</a:t>
            </a:r>
            <a:r>
              <a:rPr kumimoji="0" lang="en-GB" b="0"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 will also ask for </a:t>
            </a:r>
            <a:r>
              <a:rPr kumimoji="0" lang="en-GB" b="1"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professionals </a:t>
            </a:r>
            <a:r>
              <a:rPr kumimoji="0" lang="en-GB" b="0" i="0" u="none" strike="noStrike" cap="none" spc="300" normalizeH="0" dirty="0" smtClean="0">
                <a:ln>
                  <a:noFill/>
                </a:ln>
                <a:solidFill>
                  <a:schemeClr val="tx1"/>
                </a:solidFill>
                <a:effectLst/>
                <a:latin typeface="Century Gothic" pitchFamily="34" charset="0"/>
                <a:ea typeface="Calibri" pitchFamily="34" charset="0"/>
                <a:cs typeface="Arial" pitchFamily="34" charset="0"/>
              </a:rPr>
              <a:t>to complete a registration form, detailing the organisation they work for as well as their contact details</a:t>
            </a:r>
            <a:r>
              <a:rPr kumimoji="0" lang="en-GB" b="0" i="0" u="none" strike="noStrike" cap="none" spc="300" normalizeH="0" baseline="0" dirty="0" smtClean="0">
                <a:ln>
                  <a:noFill/>
                </a:ln>
                <a:solidFill>
                  <a:schemeClr val="tx1"/>
                </a:solidFill>
                <a:effectLst/>
                <a:latin typeface="Century Gothic"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GB" spc="300" dirty="0">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spc="300" normalizeH="0" baseline="0" dirty="0" smtClean="0">
                <a:ln>
                  <a:noFill/>
                </a:ln>
                <a:solidFill>
                  <a:schemeClr val="tx1"/>
                </a:solidFill>
                <a:effectLst/>
                <a:latin typeface="Century Gothic" pitchFamily="34" charset="0"/>
                <a:cs typeface="Arial" pitchFamily="34" charset="0"/>
              </a:rPr>
              <a:t>You will </a:t>
            </a:r>
            <a:r>
              <a:rPr kumimoji="0" lang="en-GB" b="0" i="0" u="none" strike="noStrike" cap="none" spc="300" normalizeH="0" dirty="0" smtClean="0">
                <a:ln>
                  <a:noFill/>
                </a:ln>
                <a:solidFill>
                  <a:schemeClr val="tx1"/>
                </a:solidFill>
                <a:effectLst/>
                <a:latin typeface="Century Gothic" pitchFamily="34" charset="0"/>
                <a:cs typeface="Arial" pitchFamily="34" charset="0"/>
              </a:rPr>
              <a:t>be asked to complete a feedback form at the end of your visit.  These are anonymous and help us to make improvements where needed.</a:t>
            </a:r>
            <a:endParaRPr kumimoji="0" lang="en-GB" b="0" i="0" u="none" strike="noStrike" cap="none" spc="300" normalizeH="0" baseline="0" dirty="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smtClean="0"/>
              <a:t>Version 1.3 April 2018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2"/>
                                        </p:tgtEl>
                                        <p:attrNameLst>
                                          <p:attrName>style.visibility</p:attrName>
                                        </p:attrNameLst>
                                      </p:cBhvr>
                                      <p:to>
                                        <p:strVal val="visible"/>
                                      </p:to>
                                    </p:set>
                                    <p:anim calcmode="lin" valueType="num">
                                      <p:cBhvr additive="base">
                                        <p:cTn id="13" dur="1000" fill="hold"/>
                                        <p:tgtEl>
                                          <p:spTgt spid="158722"/>
                                        </p:tgtEl>
                                        <p:attrNameLst>
                                          <p:attrName>ppt_x</p:attrName>
                                        </p:attrNameLst>
                                      </p:cBhvr>
                                      <p:tavLst>
                                        <p:tav tm="0">
                                          <p:val>
                                            <p:strVal val="#ppt_x"/>
                                          </p:val>
                                        </p:tav>
                                        <p:tav tm="100000">
                                          <p:val>
                                            <p:strVal val="#ppt_x"/>
                                          </p:val>
                                        </p:tav>
                                      </p:tavLst>
                                    </p:anim>
                                    <p:anim calcmode="lin" valueType="num">
                                      <p:cBhvr additive="base">
                                        <p:cTn id="14" dur="1000" fill="hold"/>
                                        <p:tgtEl>
                                          <p:spTgt spid="158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87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892480" cy="1656184"/>
          </a:xfrm>
        </p:spPr>
        <p:txBody>
          <a:bodyPr>
            <a:normAutofit/>
          </a:bodyPr>
          <a:lstStyle/>
          <a:p>
            <a:pPr algn="l"/>
            <a:r>
              <a:rPr lang="en-GB" sz="4900" b="1" dirty="0">
                <a:ln w="22225">
                  <a:solidFill>
                    <a:schemeClr val="accent2"/>
                  </a:solidFill>
                  <a:prstDash val="solid"/>
                </a:ln>
                <a:solidFill>
                  <a:schemeClr val="accent2">
                    <a:lumMod val="40000"/>
                    <a:lumOff val="60000"/>
                  </a:schemeClr>
                </a:solidFill>
                <a:latin typeface="Century Gothic" pitchFamily="34" charset="0"/>
              </a:rPr>
              <a:t>Who can </a:t>
            </a:r>
            <a:r>
              <a:rPr lang="en-GB" sz="4900" b="1" dirty="0" smtClean="0">
                <a:ln w="22225">
                  <a:solidFill>
                    <a:schemeClr val="accent2"/>
                  </a:solidFill>
                  <a:prstDash val="solid"/>
                </a:ln>
                <a:solidFill>
                  <a:schemeClr val="accent2">
                    <a:lumMod val="40000"/>
                    <a:lumOff val="60000"/>
                  </a:schemeClr>
                </a:solidFill>
                <a:latin typeface="Century Gothic" pitchFamily="34" charset="0"/>
              </a:rPr>
              <a:t>use Beam?</a:t>
            </a:r>
            <a:r>
              <a:rPr lang="en-GB" dirty="0"/>
              <a:t/>
            </a:r>
            <a:br>
              <a:rPr lang="en-GB" dirty="0"/>
            </a:br>
            <a:endParaRPr lang="en-GB" dirty="0"/>
          </a:p>
        </p:txBody>
      </p:sp>
      <p:sp>
        <p:nvSpPr>
          <p:cNvPr id="3" name="TextBox 2"/>
          <p:cNvSpPr txBox="1"/>
          <p:nvPr/>
        </p:nvSpPr>
        <p:spPr>
          <a:xfrm>
            <a:off x="395536" y="1988840"/>
            <a:ext cx="8352928" cy="1785104"/>
          </a:xfrm>
          <a:prstGeom prst="rect">
            <a:avLst/>
          </a:prstGeom>
          <a:noFill/>
        </p:spPr>
        <p:txBody>
          <a:bodyPr wrap="square" rtlCol="0">
            <a:spAutoFit/>
          </a:bodyPr>
          <a:lstStyle/>
          <a:p>
            <a:r>
              <a:rPr lang="en-GB" b="1" spc="300" dirty="0">
                <a:latin typeface="Century Gothic" pitchFamily="34" charset="0"/>
              </a:rPr>
              <a:t>Anyone</a:t>
            </a:r>
            <a:r>
              <a:rPr lang="en-GB" spc="300" dirty="0">
                <a:latin typeface="Century Gothic" pitchFamily="34" charset="0"/>
              </a:rPr>
              <a:t> between the ages of 0-25 can access support from Beam</a:t>
            </a:r>
            <a:r>
              <a:rPr lang="en-GB" spc="300" dirty="0" smtClean="0">
                <a:latin typeface="Century Gothic" pitchFamily="34" charset="0"/>
              </a:rPr>
              <a:t>.</a:t>
            </a:r>
          </a:p>
          <a:p>
            <a:endParaRPr lang="en-GB" spc="300" dirty="0">
              <a:latin typeface="Century Gothic" pitchFamily="34" charset="0"/>
            </a:endParaRPr>
          </a:p>
          <a:p>
            <a:r>
              <a:rPr lang="en-GB" spc="300" dirty="0">
                <a:latin typeface="Century Gothic" pitchFamily="34" charset="0"/>
              </a:rPr>
              <a:t>Parents and carer support is given provided it is in conjunction with a young person.</a:t>
            </a:r>
          </a:p>
          <a:p>
            <a:endParaRPr lang="en-GB" sz="2000" dirty="0">
              <a:latin typeface="Century Gothic" pitchFamily="34" charset="0"/>
            </a:endParaRPr>
          </a:p>
        </p:txBody>
      </p:sp>
      <p:sp>
        <p:nvSpPr>
          <p:cNvPr id="4" name="Footer Placeholder 3"/>
          <p:cNvSpPr>
            <a:spLocks noGrp="1"/>
          </p:cNvSpPr>
          <p:nvPr>
            <p:ph type="ftr" sz="quarter" idx="11"/>
          </p:nvPr>
        </p:nvSpPr>
        <p:spPr/>
        <p:txBody>
          <a:bodyPr/>
          <a:lstStyle/>
          <a:p>
            <a:r>
              <a:rPr lang="en-GB" smtClean="0"/>
              <a:t>Version 1.3 April 2018</a:t>
            </a:r>
            <a:endParaRPr lang="en-GB"/>
          </a:p>
        </p:txBody>
      </p:sp>
      <p:pic>
        <p:nvPicPr>
          <p:cNvPr id="6" name="Picture 5" descr="BEAM NEW LOGO.png"/>
          <p:cNvPicPr>
            <a:picLocks noChangeAspect="1"/>
          </p:cNvPicPr>
          <p:nvPr/>
        </p:nvPicPr>
        <p:blipFill>
          <a:blip r:embed="rId2" cstate="print"/>
          <a:stretch>
            <a:fillRect/>
          </a:stretch>
        </p:blipFill>
        <p:spPr>
          <a:xfrm>
            <a:off x="251520" y="4437112"/>
            <a:ext cx="3730362" cy="1866253"/>
          </a:xfrm>
          <a:prstGeom prst="rect">
            <a:avLst/>
          </a:prstGeom>
        </p:spPr>
      </p:pic>
      <p:pic>
        <p:nvPicPr>
          <p:cNvPr id="7" name="Picture 6" descr="childrenssociety.png"/>
          <p:cNvPicPr>
            <a:picLocks noChangeAspect="1"/>
          </p:cNvPicPr>
          <p:nvPr/>
        </p:nvPicPr>
        <p:blipFill>
          <a:blip r:embed="rId3" cstate="print"/>
          <a:stretch>
            <a:fillRect/>
          </a:stretch>
        </p:blipFill>
        <p:spPr>
          <a:xfrm>
            <a:off x="5220072" y="4430640"/>
            <a:ext cx="3695304" cy="1868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7"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900" b="1" dirty="0">
                <a:ln w="22225">
                  <a:solidFill>
                    <a:schemeClr val="accent2"/>
                  </a:solidFill>
                  <a:prstDash val="solid"/>
                </a:ln>
                <a:solidFill>
                  <a:schemeClr val="accent2">
                    <a:lumMod val="40000"/>
                    <a:lumOff val="60000"/>
                  </a:schemeClr>
                </a:solidFill>
                <a:latin typeface="Century Gothic" pitchFamily="34" charset="0"/>
              </a:rPr>
              <a:t>What will Beam do?</a:t>
            </a:r>
          </a:p>
        </p:txBody>
      </p:sp>
      <p:graphicFrame>
        <p:nvGraphicFramePr>
          <p:cNvPr id="3" name="Table 2"/>
          <p:cNvGraphicFramePr>
            <a:graphicFrameLocks noGrp="1"/>
          </p:cNvGraphicFramePr>
          <p:nvPr/>
        </p:nvGraphicFramePr>
        <p:xfrm>
          <a:off x="611559" y="1397000"/>
          <a:ext cx="8136906" cy="498433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368153">
                  <a:extLst>
                    <a:ext uri="{9D8B030D-6E8A-4147-A177-3AD203B41FA5}">
                      <a16:colId xmlns:a16="http://schemas.microsoft.com/office/drawing/2014/main" val="20002"/>
                    </a:ext>
                  </a:extLst>
                </a:gridCol>
              </a:tblGrid>
              <a:tr h="996866">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Century Gothic" pitchFamily="34" charset="0"/>
                          <a:ea typeface="+mn-ea"/>
                          <a:cs typeface="+mn-cs"/>
                        </a:rPr>
                        <a:t>We can provide </a:t>
                      </a:r>
                      <a:r>
                        <a:rPr lang="en-GB" sz="1400" b="1" kern="1200" dirty="0" smtClean="0">
                          <a:solidFill>
                            <a:schemeClr val="tx1"/>
                          </a:solidFill>
                          <a:latin typeface="Century Gothic" pitchFamily="34" charset="0"/>
                          <a:ea typeface="+mn-ea"/>
                          <a:cs typeface="+mn-cs"/>
                        </a:rPr>
                        <a:t>low-intensity therapeutic support </a:t>
                      </a:r>
                      <a:r>
                        <a:rPr lang="en-GB" sz="1400" b="0" kern="1200" dirty="0" smtClean="0">
                          <a:solidFill>
                            <a:schemeClr val="tx1"/>
                          </a:solidFill>
                          <a:latin typeface="Century Gothic" pitchFamily="34" charset="0"/>
                          <a:ea typeface="+mn-ea"/>
                          <a:cs typeface="+mn-cs"/>
                        </a:rPr>
                        <a:t>under a brief therapy framework.</a:t>
                      </a:r>
                    </a:p>
                    <a:p>
                      <a:endParaRPr lang="en-GB" sz="1400" dirty="0">
                        <a:solidFill>
                          <a:schemeClr val="tx1"/>
                        </a:solidFill>
                        <a:latin typeface="Century Gothic"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96866">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Century Gothic" pitchFamily="34" charset="0"/>
                          <a:ea typeface="+mn-ea"/>
                          <a:cs typeface="+mn-cs"/>
                        </a:rPr>
                        <a:t>We promote </a:t>
                      </a:r>
                      <a:r>
                        <a:rPr lang="en-GB" sz="1400" b="1" kern="1200" dirty="0" smtClean="0">
                          <a:solidFill>
                            <a:schemeClr val="dk1"/>
                          </a:solidFill>
                          <a:latin typeface="Century Gothic" pitchFamily="34" charset="0"/>
                          <a:ea typeface="+mn-ea"/>
                          <a:cs typeface="+mn-cs"/>
                        </a:rPr>
                        <a:t>psycho-education</a:t>
                      </a:r>
                      <a:r>
                        <a:rPr lang="en-GB" sz="1400" kern="1200" dirty="0" smtClean="0">
                          <a:solidFill>
                            <a:schemeClr val="dk1"/>
                          </a:solidFill>
                          <a:latin typeface="Century Gothic" pitchFamily="34" charset="0"/>
                          <a:ea typeface="+mn-ea"/>
                          <a:cs typeface="+mn-cs"/>
                        </a:rPr>
                        <a:t>.</a:t>
                      </a:r>
                    </a:p>
                    <a:p>
                      <a:endParaRPr lang="en-GB" sz="140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6866">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Century Gothic" pitchFamily="34" charset="0"/>
                          <a:ea typeface="+mn-ea"/>
                          <a:cs typeface="+mn-cs"/>
                        </a:rPr>
                        <a:t>We give </a:t>
                      </a:r>
                      <a:r>
                        <a:rPr lang="en-GB" sz="1400" b="1" kern="1200" dirty="0" smtClean="0">
                          <a:solidFill>
                            <a:schemeClr val="dk1"/>
                          </a:solidFill>
                          <a:latin typeface="Century Gothic" pitchFamily="34" charset="0"/>
                          <a:ea typeface="+mn-ea"/>
                          <a:cs typeface="+mn-cs"/>
                        </a:rPr>
                        <a:t>practical support</a:t>
                      </a:r>
                      <a:r>
                        <a:rPr lang="en-GB" sz="1400" kern="1200" dirty="0" smtClean="0">
                          <a:solidFill>
                            <a:schemeClr val="dk1"/>
                          </a:solidFill>
                          <a:latin typeface="Century Gothic" pitchFamily="34" charset="0"/>
                          <a:ea typeface="+mn-ea"/>
                          <a:cs typeface="+mn-cs"/>
                        </a:rPr>
                        <a:t> and suggestions.</a:t>
                      </a:r>
                    </a:p>
                    <a:p>
                      <a:endParaRPr lang="en-GB" sz="140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6866">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Century Gothic" pitchFamily="34" charset="0"/>
                          <a:ea typeface="+mn-ea"/>
                          <a:cs typeface="+mn-cs"/>
                        </a:rPr>
                        <a:t>We </a:t>
                      </a:r>
                      <a:r>
                        <a:rPr lang="en-GB" sz="1400" b="1" kern="1200" dirty="0" smtClean="0">
                          <a:solidFill>
                            <a:schemeClr val="dk1"/>
                          </a:solidFill>
                          <a:latin typeface="Century Gothic" pitchFamily="34" charset="0"/>
                          <a:ea typeface="+mn-ea"/>
                          <a:cs typeface="+mn-cs"/>
                        </a:rPr>
                        <a:t>listen</a:t>
                      </a:r>
                      <a:r>
                        <a:rPr lang="en-GB" sz="1400" kern="1200" dirty="0" smtClean="0">
                          <a:solidFill>
                            <a:schemeClr val="dk1"/>
                          </a:solidFill>
                          <a:latin typeface="Century Gothic" pitchFamily="34" charset="0"/>
                          <a:ea typeface="+mn-ea"/>
                          <a:cs typeface="+mn-cs"/>
                        </a:rPr>
                        <a:t>, trying our best to ensure our service users feel heard.</a:t>
                      </a:r>
                    </a:p>
                    <a:p>
                      <a:endParaRPr lang="en-GB" sz="140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6866">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Century Gothic" pitchFamily="34" charset="0"/>
                          <a:ea typeface="+mn-ea"/>
                          <a:cs typeface="+mn-cs"/>
                        </a:rPr>
                        <a:t>We </a:t>
                      </a:r>
                      <a:r>
                        <a:rPr lang="en-GB" sz="1400" b="1" kern="1200" dirty="0" smtClean="0">
                          <a:solidFill>
                            <a:schemeClr val="dk1"/>
                          </a:solidFill>
                          <a:latin typeface="Century Gothic" pitchFamily="34" charset="0"/>
                          <a:ea typeface="+mn-ea"/>
                          <a:cs typeface="+mn-cs"/>
                        </a:rPr>
                        <a:t>adapt</a:t>
                      </a:r>
                      <a:r>
                        <a:rPr lang="en-GB" sz="1400" kern="1200" dirty="0" smtClean="0">
                          <a:solidFill>
                            <a:schemeClr val="dk1"/>
                          </a:solidFill>
                          <a:latin typeface="Century Gothic" pitchFamily="34" charset="0"/>
                          <a:ea typeface="+mn-ea"/>
                          <a:cs typeface="+mn-cs"/>
                        </a:rPr>
                        <a:t>: we know there is no such thing as one size fits all.</a:t>
                      </a:r>
                    </a:p>
                    <a:p>
                      <a:endParaRPr lang="en-GB" sz="140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4" name="Picture 3" descr="download.jpg"/>
          <p:cNvPicPr>
            <a:picLocks noChangeAspect="1"/>
          </p:cNvPicPr>
          <p:nvPr/>
        </p:nvPicPr>
        <p:blipFill>
          <a:blip r:embed="rId2" cstate="print"/>
          <a:srcRect l="20000"/>
          <a:stretch>
            <a:fillRect/>
          </a:stretch>
        </p:blipFill>
        <p:spPr>
          <a:xfrm>
            <a:off x="7596336" y="1459368"/>
            <a:ext cx="864096" cy="889511"/>
          </a:xfrm>
          <a:prstGeom prst="rect">
            <a:avLst/>
          </a:prstGeom>
        </p:spPr>
      </p:pic>
      <p:pic>
        <p:nvPicPr>
          <p:cNvPr id="5" name="Picture 4" descr="download (1).jpg"/>
          <p:cNvPicPr>
            <a:picLocks noChangeAspect="1"/>
          </p:cNvPicPr>
          <p:nvPr/>
        </p:nvPicPr>
        <p:blipFill>
          <a:blip r:embed="rId3" cstate="print"/>
          <a:stretch>
            <a:fillRect/>
          </a:stretch>
        </p:blipFill>
        <p:spPr>
          <a:xfrm>
            <a:off x="7556732" y="2492896"/>
            <a:ext cx="831692" cy="792088"/>
          </a:xfrm>
          <a:prstGeom prst="rect">
            <a:avLst/>
          </a:prstGeom>
        </p:spPr>
      </p:pic>
      <p:pic>
        <p:nvPicPr>
          <p:cNvPr id="6" name="Picture 5" descr="other-sources-of-support-header.jpg"/>
          <p:cNvPicPr>
            <a:picLocks noChangeAspect="1"/>
          </p:cNvPicPr>
          <p:nvPr/>
        </p:nvPicPr>
        <p:blipFill>
          <a:blip r:embed="rId4" cstate="print"/>
          <a:srcRect l="33821"/>
          <a:stretch>
            <a:fillRect/>
          </a:stretch>
        </p:blipFill>
        <p:spPr>
          <a:xfrm>
            <a:off x="7524328" y="3501008"/>
            <a:ext cx="864096" cy="797645"/>
          </a:xfrm>
          <a:prstGeom prst="rect">
            <a:avLst/>
          </a:prstGeom>
        </p:spPr>
      </p:pic>
      <p:pic>
        <p:nvPicPr>
          <p:cNvPr id="7" name="Picture 6" descr="bigstock-Dog-Listening-With-Big-Ear-38110417.jpg"/>
          <p:cNvPicPr>
            <a:picLocks noChangeAspect="1"/>
          </p:cNvPicPr>
          <p:nvPr/>
        </p:nvPicPr>
        <p:blipFill>
          <a:blip r:embed="rId5" cstate="print"/>
          <a:srcRect l="12201" t="11151" r="14300"/>
          <a:stretch>
            <a:fillRect/>
          </a:stretch>
        </p:blipFill>
        <p:spPr>
          <a:xfrm>
            <a:off x="7596336" y="4437112"/>
            <a:ext cx="720080" cy="870471"/>
          </a:xfrm>
          <a:prstGeom prst="rect">
            <a:avLst/>
          </a:prstGeom>
        </p:spPr>
      </p:pic>
      <p:pic>
        <p:nvPicPr>
          <p:cNvPr id="8" name="Picture 7" descr="One-Size-Does-Not-Fil-All.jpg"/>
          <p:cNvPicPr>
            <a:picLocks noChangeAspect="1"/>
          </p:cNvPicPr>
          <p:nvPr/>
        </p:nvPicPr>
        <p:blipFill>
          <a:blip r:embed="rId6" cstate="print"/>
          <a:srcRect l="23566" r="33979"/>
          <a:stretch>
            <a:fillRect/>
          </a:stretch>
        </p:blipFill>
        <p:spPr>
          <a:xfrm>
            <a:off x="7596336" y="5445225"/>
            <a:ext cx="753526" cy="819382"/>
          </a:xfrm>
          <a:prstGeom prst="rect">
            <a:avLst/>
          </a:prstGeom>
        </p:spPr>
      </p:pic>
      <p:pic>
        <p:nvPicPr>
          <p:cNvPr id="9" name="Picture 8" descr="download (2).jpg"/>
          <p:cNvPicPr>
            <a:picLocks noChangeAspect="1"/>
          </p:cNvPicPr>
          <p:nvPr/>
        </p:nvPicPr>
        <p:blipFill>
          <a:blip r:embed="rId7" cstate="print"/>
          <a:stretch>
            <a:fillRect/>
          </a:stretch>
        </p:blipFill>
        <p:spPr>
          <a:xfrm>
            <a:off x="1115616" y="1556792"/>
            <a:ext cx="720080" cy="539365"/>
          </a:xfrm>
          <a:prstGeom prst="rect">
            <a:avLst/>
          </a:prstGeom>
        </p:spPr>
      </p:pic>
      <p:pic>
        <p:nvPicPr>
          <p:cNvPr id="10" name="Picture 9" descr="download (2).jpg"/>
          <p:cNvPicPr>
            <a:picLocks noChangeAspect="1"/>
          </p:cNvPicPr>
          <p:nvPr/>
        </p:nvPicPr>
        <p:blipFill>
          <a:blip r:embed="rId7" cstate="print"/>
          <a:stretch>
            <a:fillRect/>
          </a:stretch>
        </p:blipFill>
        <p:spPr>
          <a:xfrm>
            <a:off x="1115616" y="2673611"/>
            <a:ext cx="720080" cy="539365"/>
          </a:xfrm>
          <a:prstGeom prst="rect">
            <a:avLst/>
          </a:prstGeom>
        </p:spPr>
      </p:pic>
      <p:pic>
        <p:nvPicPr>
          <p:cNvPr id="11" name="Picture 10" descr="download (2).jpg"/>
          <p:cNvPicPr>
            <a:picLocks noChangeAspect="1"/>
          </p:cNvPicPr>
          <p:nvPr/>
        </p:nvPicPr>
        <p:blipFill>
          <a:blip r:embed="rId7" cstate="print"/>
          <a:stretch>
            <a:fillRect/>
          </a:stretch>
        </p:blipFill>
        <p:spPr>
          <a:xfrm>
            <a:off x="1115616" y="3645024"/>
            <a:ext cx="720080" cy="539365"/>
          </a:xfrm>
          <a:prstGeom prst="rect">
            <a:avLst/>
          </a:prstGeom>
        </p:spPr>
      </p:pic>
      <p:pic>
        <p:nvPicPr>
          <p:cNvPr id="12" name="Picture 11" descr="download (2).jpg"/>
          <p:cNvPicPr>
            <a:picLocks noChangeAspect="1"/>
          </p:cNvPicPr>
          <p:nvPr/>
        </p:nvPicPr>
        <p:blipFill>
          <a:blip r:embed="rId7" cstate="print"/>
          <a:stretch>
            <a:fillRect/>
          </a:stretch>
        </p:blipFill>
        <p:spPr>
          <a:xfrm>
            <a:off x="1115616" y="4617827"/>
            <a:ext cx="720080" cy="539365"/>
          </a:xfrm>
          <a:prstGeom prst="rect">
            <a:avLst/>
          </a:prstGeom>
        </p:spPr>
      </p:pic>
      <p:pic>
        <p:nvPicPr>
          <p:cNvPr id="13" name="Picture 12" descr="download (2).jpg"/>
          <p:cNvPicPr>
            <a:picLocks noChangeAspect="1"/>
          </p:cNvPicPr>
          <p:nvPr/>
        </p:nvPicPr>
        <p:blipFill>
          <a:blip r:embed="rId7" cstate="print"/>
          <a:stretch>
            <a:fillRect/>
          </a:stretch>
        </p:blipFill>
        <p:spPr>
          <a:xfrm>
            <a:off x="1115616" y="5553931"/>
            <a:ext cx="720080" cy="539365"/>
          </a:xfrm>
          <a:prstGeom prst="rect">
            <a:avLst/>
          </a:prstGeom>
        </p:spPr>
      </p:pic>
      <p:sp>
        <p:nvSpPr>
          <p:cNvPr id="14" name="Footer Placeholder 13"/>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par>
                                <p:cTn id="14" presetID="21"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par>
                                <p:cTn id="17" presetID="21"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4)">
                                      <p:cBhvr>
                                        <p:cTn id="19" dur="2000"/>
                                        <p:tgtEl>
                                          <p:spTgt spid="13"/>
                                        </p:tgtEl>
                                      </p:cBhvr>
                                    </p:animEffect>
                                  </p:childTnLst>
                                </p:cTn>
                              </p:par>
                              <p:par>
                                <p:cTn id="20" presetID="21"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4)">
                                      <p:cBhvr>
                                        <p:cTn id="22" dur="2000"/>
                                        <p:tgtEl>
                                          <p:spTgt spid="12"/>
                                        </p:tgtEl>
                                      </p:cBhvr>
                                    </p:animEffect>
                                  </p:childTnLst>
                                </p:cTn>
                              </p:par>
                              <p:par>
                                <p:cTn id="23" presetID="21"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4)">
                                      <p:cBhvr>
                                        <p:cTn id="25" dur="2000"/>
                                        <p:tgtEl>
                                          <p:spTgt spid="11"/>
                                        </p:tgtEl>
                                      </p:cBhvr>
                                    </p:animEffect>
                                  </p:childTnLst>
                                </p:cTn>
                              </p:par>
                              <p:par>
                                <p:cTn id="26" presetID="21"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4)">
                                      <p:cBhvr>
                                        <p:cTn id="28" dur="2000"/>
                                        <p:tgtEl>
                                          <p:spTgt spid="10"/>
                                        </p:tgtEl>
                                      </p:cBhvr>
                                    </p:animEffect>
                                  </p:childTnLst>
                                </p:cTn>
                              </p:par>
                              <p:par>
                                <p:cTn id="29" presetID="21"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4)">
                                      <p:cBhvr>
                                        <p:cTn id="31" dur="2000"/>
                                        <p:tgtEl>
                                          <p:spTgt spid="4"/>
                                        </p:tgtEl>
                                      </p:cBhvr>
                                    </p:animEffect>
                                  </p:childTnLst>
                                </p:cTn>
                              </p:par>
                              <p:par>
                                <p:cTn id="32" presetID="21"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4)">
                                      <p:cBhvr>
                                        <p:cTn id="34" dur="2000"/>
                                        <p:tgtEl>
                                          <p:spTgt spid="5"/>
                                        </p:tgtEl>
                                      </p:cBhvr>
                                    </p:animEffect>
                                  </p:childTnLst>
                                </p:cTn>
                              </p:par>
                              <p:par>
                                <p:cTn id="35" presetID="21"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4)">
                                      <p:cBhvr>
                                        <p:cTn id="37" dur="2000"/>
                                        <p:tgtEl>
                                          <p:spTgt spid="6"/>
                                        </p:tgtEl>
                                      </p:cBhvr>
                                    </p:animEffect>
                                  </p:childTnLst>
                                </p:cTn>
                              </p:par>
                              <p:par>
                                <p:cTn id="38" presetID="21"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4)">
                                      <p:cBhvr>
                                        <p:cTn id="40" dur="2000"/>
                                        <p:tgtEl>
                                          <p:spTgt spid="7"/>
                                        </p:tgtEl>
                                      </p:cBhvr>
                                    </p:animEffect>
                                  </p:childTnLst>
                                </p:cTn>
                              </p:par>
                              <p:par>
                                <p:cTn id="41" presetID="21"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ln w="22225">
                  <a:solidFill>
                    <a:schemeClr val="accent2"/>
                  </a:solidFill>
                  <a:prstDash val="solid"/>
                </a:ln>
                <a:solidFill>
                  <a:schemeClr val="accent2">
                    <a:lumMod val="40000"/>
                    <a:lumOff val="60000"/>
                  </a:schemeClr>
                </a:solidFill>
                <a:latin typeface="Century Gothic" pitchFamily="34" charset="0"/>
              </a:rPr>
              <a:t>What won’t Beam do?</a:t>
            </a:r>
            <a:endParaRPr lang="en-GB" b="1" dirty="0">
              <a:ln w="22225">
                <a:solidFill>
                  <a:schemeClr val="accent2"/>
                </a:solidFill>
                <a:prstDash val="solid"/>
              </a:ln>
              <a:solidFill>
                <a:schemeClr val="accent2">
                  <a:lumMod val="40000"/>
                  <a:lumOff val="60000"/>
                </a:schemeClr>
              </a:solidFill>
            </a:endParaRPr>
          </a:p>
        </p:txBody>
      </p:sp>
      <p:graphicFrame>
        <p:nvGraphicFramePr>
          <p:cNvPr id="3" name="Table 2"/>
          <p:cNvGraphicFramePr>
            <a:graphicFrameLocks noGrp="1"/>
          </p:cNvGraphicFramePr>
          <p:nvPr/>
        </p:nvGraphicFramePr>
        <p:xfrm>
          <a:off x="611559" y="1397000"/>
          <a:ext cx="8136906" cy="498433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1368153">
                  <a:extLst>
                    <a:ext uri="{9D8B030D-6E8A-4147-A177-3AD203B41FA5}">
                      <a16:colId xmlns:a16="http://schemas.microsoft.com/office/drawing/2014/main" val="20002"/>
                    </a:ext>
                  </a:extLst>
                </a:gridCol>
              </a:tblGrid>
              <a:tr h="996866">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kern="1200" dirty="0" smtClean="0">
                          <a:solidFill>
                            <a:schemeClr val="tx1"/>
                          </a:solidFill>
                          <a:latin typeface="Century Gothic" pitchFamily="34" charset="0"/>
                          <a:ea typeface="+mn-ea"/>
                          <a:cs typeface="+mn-cs"/>
                        </a:rPr>
                        <a:t>We do not deliver </a:t>
                      </a:r>
                      <a:r>
                        <a:rPr lang="en-GB" sz="1400" b="1" kern="1200" dirty="0" smtClean="0">
                          <a:solidFill>
                            <a:schemeClr val="tx1"/>
                          </a:solidFill>
                          <a:latin typeface="Century Gothic" pitchFamily="34" charset="0"/>
                          <a:ea typeface="+mn-ea"/>
                          <a:cs typeface="+mn-cs"/>
                        </a:rPr>
                        <a:t>structured therapy</a:t>
                      </a:r>
                      <a:r>
                        <a:rPr lang="en-GB" sz="1400" b="0" kern="1200" dirty="0" smtClean="0">
                          <a:solidFill>
                            <a:schemeClr val="tx1"/>
                          </a:solidFill>
                          <a:latin typeface="Century Gothic" pitchFamily="34" charset="0"/>
                          <a:ea typeface="+mn-ea"/>
                          <a:cs typeface="+mn-cs"/>
                        </a:rPr>
                        <a:t>.</a:t>
                      </a:r>
                    </a:p>
                    <a:p>
                      <a:endParaRPr lang="en-GB" sz="1400" kern="1200" dirty="0">
                        <a:solidFill>
                          <a:schemeClr val="tx1"/>
                        </a:solidFill>
                        <a:latin typeface="Century Gothic" pitchFamily="34" charset="0"/>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96866">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Century Gothic" pitchFamily="34" charset="0"/>
                          <a:ea typeface="+mn-ea"/>
                          <a:cs typeface="+mn-cs"/>
                        </a:rPr>
                        <a:t>We do not </a:t>
                      </a:r>
                      <a:r>
                        <a:rPr lang="en-GB" sz="1400" b="1" kern="1200" dirty="0" smtClean="0">
                          <a:solidFill>
                            <a:schemeClr val="tx1"/>
                          </a:solidFill>
                          <a:latin typeface="Century Gothic" pitchFamily="34" charset="0"/>
                          <a:ea typeface="+mn-ea"/>
                          <a:cs typeface="+mn-cs"/>
                        </a:rPr>
                        <a:t>complete assessments</a:t>
                      </a:r>
                      <a:r>
                        <a:rPr lang="en-GB" sz="1400" kern="1200" dirty="0" smtClean="0">
                          <a:solidFill>
                            <a:schemeClr val="tx1"/>
                          </a:solidFill>
                          <a:latin typeface="Century Gothic" pitchFamily="34" charset="0"/>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6866">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kern="1200" dirty="0" smtClean="0">
                          <a:solidFill>
                            <a:schemeClr val="tx1"/>
                          </a:solidFill>
                          <a:latin typeface="Century Gothic" pitchFamily="34" charset="0"/>
                          <a:ea typeface="+mn-ea"/>
                          <a:cs typeface="+mn-cs"/>
                        </a:rPr>
                        <a:t>We do not </a:t>
                      </a:r>
                      <a:r>
                        <a:rPr lang="en-GB" sz="1400" b="1" kern="1200" dirty="0" smtClean="0">
                          <a:solidFill>
                            <a:schemeClr val="tx1"/>
                          </a:solidFill>
                          <a:latin typeface="Century Gothic" pitchFamily="34" charset="0"/>
                          <a:ea typeface="+mn-ea"/>
                          <a:cs typeface="+mn-cs"/>
                        </a:rPr>
                        <a:t>diagnose</a:t>
                      </a:r>
                      <a:r>
                        <a:rPr lang="en-GB" sz="1400" kern="1200" dirty="0" smtClean="0">
                          <a:solidFill>
                            <a:schemeClr val="tx1"/>
                          </a:solidFill>
                          <a:latin typeface="Century Gothic" pitchFamily="34" charset="0"/>
                          <a:ea typeface="+mn-ea"/>
                          <a:cs typeface="+mn-cs"/>
                        </a:rPr>
                        <a:t>.</a:t>
                      </a:r>
                    </a:p>
                    <a:p>
                      <a:endParaRPr lang="en-GB" sz="1400" kern="1200" dirty="0">
                        <a:solidFill>
                          <a:schemeClr val="tx1"/>
                        </a:solidFill>
                        <a:latin typeface="Century Gothic"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6866">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kern="1200" dirty="0" smtClean="0">
                          <a:solidFill>
                            <a:schemeClr val="tx1"/>
                          </a:solidFill>
                          <a:latin typeface="Century Gothic" pitchFamily="34" charset="0"/>
                          <a:ea typeface="+mn-ea"/>
                          <a:cs typeface="+mn-cs"/>
                        </a:rPr>
                        <a:t>We do not automatically </a:t>
                      </a:r>
                      <a:r>
                        <a:rPr lang="en-GB" sz="1400" b="1" kern="1200" dirty="0" smtClean="0">
                          <a:solidFill>
                            <a:schemeClr val="tx1"/>
                          </a:solidFill>
                          <a:latin typeface="Century Gothic" pitchFamily="34" charset="0"/>
                          <a:ea typeface="+mn-ea"/>
                          <a:cs typeface="+mn-cs"/>
                        </a:rPr>
                        <a:t>make referrals</a:t>
                      </a:r>
                      <a:r>
                        <a:rPr lang="en-GB" sz="1400" kern="1200" dirty="0" smtClean="0">
                          <a:solidFill>
                            <a:schemeClr val="tx1"/>
                          </a:solidFill>
                          <a:latin typeface="Century Gothic" pitchFamily="34" charset="0"/>
                          <a:ea typeface="+mn-ea"/>
                          <a:cs typeface="+mn-cs"/>
                        </a:rPr>
                        <a:t>.</a:t>
                      </a:r>
                    </a:p>
                    <a:p>
                      <a:endParaRPr lang="en-GB" sz="1400" kern="1200" dirty="0">
                        <a:solidFill>
                          <a:schemeClr val="tx1"/>
                        </a:solidFill>
                        <a:latin typeface="Century Gothic"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6866">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latin typeface="Century Gothic" pitchFamily="34" charset="0"/>
                        </a:rPr>
                        <a:t>We do not offer an </a:t>
                      </a:r>
                      <a:r>
                        <a:rPr lang="en-GB" sz="1400" b="1" dirty="0" smtClean="0">
                          <a:solidFill>
                            <a:schemeClr val="tx1"/>
                          </a:solidFill>
                          <a:latin typeface="Century Gothic" pitchFamily="34" charset="0"/>
                        </a:rPr>
                        <a:t>appointment system</a:t>
                      </a:r>
                      <a:r>
                        <a:rPr lang="en-GB" sz="1400" dirty="0" smtClean="0">
                          <a:solidFill>
                            <a:schemeClr val="tx1"/>
                          </a:solidFill>
                          <a:latin typeface="Century Gothic" pitchFamily="34" charset="0"/>
                        </a:rPr>
                        <a:t>.</a:t>
                      </a:r>
                      <a:endParaRPr lang="en-GB" sz="140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4" name="Picture 3" descr="therapy-couch-therapy-and-therapist-couch-cartoon-beauty-therapy-couches-for-sale.jpg"/>
          <p:cNvPicPr>
            <a:picLocks noChangeAspect="1"/>
          </p:cNvPicPr>
          <p:nvPr/>
        </p:nvPicPr>
        <p:blipFill>
          <a:blip r:embed="rId2" cstate="print"/>
          <a:stretch>
            <a:fillRect/>
          </a:stretch>
        </p:blipFill>
        <p:spPr>
          <a:xfrm>
            <a:off x="7380312" y="1484784"/>
            <a:ext cx="1279426" cy="769135"/>
          </a:xfrm>
          <a:prstGeom prst="rect">
            <a:avLst/>
          </a:prstGeom>
        </p:spPr>
      </p:pic>
      <p:pic>
        <p:nvPicPr>
          <p:cNvPr id="5" name="Picture 4" descr="classroom-assessment.jpg"/>
          <p:cNvPicPr>
            <a:picLocks noChangeAspect="1"/>
          </p:cNvPicPr>
          <p:nvPr/>
        </p:nvPicPr>
        <p:blipFill>
          <a:blip r:embed="rId3" cstate="print"/>
          <a:stretch>
            <a:fillRect/>
          </a:stretch>
        </p:blipFill>
        <p:spPr>
          <a:xfrm>
            <a:off x="7524328" y="2492896"/>
            <a:ext cx="1001688" cy="803855"/>
          </a:xfrm>
          <a:prstGeom prst="rect">
            <a:avLst/>
          </a:prstGeom>
        </p:spPr>
      </p:pic>
      <p:pic>
        <p:nvPicPr>
          <p:cNvPr id="6" name="Picture 5" descr="25262892-diagnosis-medical-diagnostic-opinion-by-doctor-ask-for-second-opinion.jpg"/>
          <p:cNvPicPr>
            <a:picLocks noChangeAspect="1"/>
          </p:cNvPicPr>
          <p:nvPr/>
        </p:nvPicPr>
        <p:blipFill>
          <a:blip r:embed="rId4" cstate="print"/>
          <a:srcRect l="5114" t="12654" b="11423"/>
          <a:stretch>
            <a:fillRect/>
          </a:stretch>
        </p:blipFill>
        <p:spPr>
          <a:xfrm>
            <a:off x="7524328" y="3501008"/>
            <a:ext cx="989922" cy="792087"/>
          </a:xfrm>
          <a:prstGeom prst="rect">
            <a:avLst/>
          </a:prstGeom>
        </p:spPr>
      </p:pic>
      <p:pic>
        <p:nvPicPr>
          <p:cNvPr id="7" name="Picture 6" descr="counselling-referrals.jpg"/>
          <p:cNvPicPr>
            <a:picLocks noChangeAspect="1"/>
          </p:cNvPicPr>
          <p:nvPr/>
        </p:nvPicPr>
        <p:blipFill>
          <a:blip r:embed="rId5" cstate="print"/>
          <a:stretch>
            <a:fillRect/>
          </a:stretch>
        </p:blipFill>
        <p:spPr>
          <a:xfrm>
            <a:off x="7524328" y="4509120"/>
            <a:ext cx="1080120" cy="630070"/>
          </a:xfrm>
          <a:prstGeom prst="rect">
            <a:avLst/>
          </a:prstGeom>
        </p:spPr>
      </p:pic>
      <p:pic>
        <p:nvPicPr>
          <p:cNvPr id="8" name="Picture 7" descr="download.png"/>
          <p:cNvPicPr>
            <a:picLocks noChangeAspect="1"/>
          </p:cNvPicPr>
          <p:nvPr/>
        </p:nvPicPr>
        <p:blipFill>
          <a:blip r:embed="rId6" cstate="print"/>
          <a:stretch>
            <a:fillRect/>
          </a:stretch>
        </p:blipFill>
        <p:spPr>
          <a:xfrm>
            <a:off x="971600" y="1484784"/>
            <a:ext cx="792088" cy="781574"/>
          </a:xfrm>
          <a:prstGeom prst="rect">
            <a:avLst/>
          </a:prstGeom>
        </p:spPr>
      </p:pic>
      <p:pic>
        <p:nvPicPr>
          <p:cNvPr id="9" name="Picture 8" descr="download.png"/>
          <p:cNvPicPr>
            <a:picLocks noChangeAspect="1"/>
          </p:cNvPicPr>
          <p:nvPr/>
        </p:nvPicPr>
        <p:blipFill>
          <a:blip r:embed="rId6" cstate="print"/>
          <a:stretch>
            <a:fillRect/>
          </a:stretch>
        </p:blipFill>
        <p:spPr>
          <a:xfrm>
            <a:off x="971600" y="2503410"/>
            <a:ext cx="792088" cy="781574"/>
          </a:xfrm>
          <a:prstGeom prst="rect">
            <a:avLst/>
          </a:prstGeom>
        </p:spPr>
      </p:pic>
      <p:pic>
        <p:nvPicPr>
          <p:cNvPr id="10" name="Picture 9" descr="download.png"/>
          <p:cNvPicPr>
            <a:picLocks noChangeAspect="1"/>
          </p:cNvPicPr>
          <p:nvPr/>
        </p:nvPicPr>
        <p:blipFill>
          <a:blip r:embed="rId6" cstate="print"/>
          <a:stretch>
            <a:fillRect/>
          </a:stretch>
        </p:blipFill>
        <p:spPr>
          <a:xfrm>
            <a:off x="971600" y="3511522"/>
            <a:ext cx="792088" cy="781574"/>
          </a:xfrm>
          <a:prstGeom prst="rect">
            <a:avLst/>
          </a:prstGeom>
        </p:spPr>
      </p:pic>
      <p:pic>
        <p:nvPicPr>
          <p:cNvPr id="11" name="Picture 10" descr="download.png"/>
          <p:cNvPicPr>
            <a:picLocks noChangeAspect="1"/>
          </p:cNvPicPr>
          <p:nvPr/>
        </p:nvPicPr>
        <p:blipFill>
          <a:blip r:embed="rId6" cstate="print"/>
          <a:stretch>
            <a:fillRect/>
          </a:stretch>
        </p:blipFill>
        <p:spPr>
          <a:xfrm>
            <a:off x="971600" y="4509120"/>
            <a:ext cx="792088" cy="781574"/>
          </a:xfrm>
          <a:prstGeom prst="rect">
            <a:avLst/>
          </a:prstGeom>
        </p:spPr>
      </p:pic>
      <p:pic>
        <p:nvPicPr>
          <p:cNvPr id="12" name="Picture 11" descr="download.png"/>
          <p:cNvPicPr>
            <a:picLocks noChangeAspect="1"/>
          </p:cNvPicPr>
          <p:nvPr/>
        </p:nvPicPr>
        <p:blipFill>
          <a:blip r:embed="rId6" cstate="print"/>
          <a:stretch>
            <a:fillRect/>
          </a:stretch>
        </p:blipFill>
        <p:spPr>
          <a:xfrm>
            <a:off x="971600" y="5527746"/>
            <a:ext cx="792088" cy="781574"/>
          </a:xfrm>
          <a:prstGeom prst="rect">
            <a:avLst/>
          </a:prstGeom>
        </p:spPr>
      </p:pic>
      <p:pic>
        <p:nvPicPr>
          <p:cNvPr id="4098" name="Picture 2" descr="Image result for appointment"/>
          <p:cNvPicPr>
            <a:picLocks noChangeAspect="1" noChangeArrowheads="1"/>
          </p:cNvPicPr>
          <p:nvPr/>
        </p:nvPicPr>
        <p:blipFill>
          <a:blip r:embed="rId7" cstate="print"/>
          <a:srcRect l="42524" r="6289" b="641"/>
          <a:stretch>
            <a:fillRect/>
          </a:stretch>
        </p:blipFill>
        <p:spPr bwMode="auto">
          <a:xfrm>
            <a:off x="7524328" y="5462949"/>
            <a:ext cx="992458" cy="702355"/>
          </a:xfrm>
          <a:prstGeom prst="rect">
            <a:avLst/>
          </a:prstGeom>
          <a:noFill/>
        </p:spPr>
      </p:pic>
      <p:sp>
        <p:nvSpPr>
          <p:cNvPr id="16" name="Footer Placeholder 15"/>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par>
                                <p:cTn id="14" presetID="35"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style.rotation</p:attrName>
                                        </p:attrNameLst>
                                      </p:cBhvr>
                                      <p:tavLst>
                                        <p:tav tm="0">
                                          <p:val>
                                            <p:fltVal val="720"/>
                                          </p:val>
                                        </p:tav>
                                        <p:tav tm="100000">
                                          <p:val>
                                            <p:fltVal val="0"/>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 calcmode="lin" valueType="num">
                                      <p:cBhvr>
                                        <p:cTn id="19" dur="2000" fill="hold"/>
                                        <p:tgtEl>
                                          <p:spTgt spid="8"/>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style.rotation</p:attrName>
                                        </p:attrNameLst>
                                      </p:cBhvr>
                                      <p:tavLst>
                                        <p:tav tm="0">
                                          <p:val>
                                            <p:fltVal val="720"/>
                                          </p:val>
                                        </p:tav>
                                        <p:tav tm="100000">
                                          <p:val>
                                            <p:fltVal val="0"/>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style.rotation</p:attrName>
                                        </p:attrNameLst>
                                      </p:cBhvr>
                                      <p:tavLst>
                                        <p:tav tm="0">
                                          <p:val>
                                            <p:fltVal val="720"/>
                                          </p:val>
                                        </p:tav>
                                        <p:tav tm="100000">
                                          <p:val>
                                            <p:fltVal val="0"/>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 calcmode="lin" valueType="num">
                                      <p:cBhvr>
                                        <p:cTn id="31" dur="2000" fill="hold"/>
                                        <p:tgtEl>
                                          <p:spTgt spid="10"/>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style.rotation</p:attrName>
                                        </p:attrNameLst>
                                      </p:cBhvr>
                                      <p:tavLst>
                                        <p:tav tm="0">
                                          <p:val>
                                            <p:fltVal val="720"/>
                                          </p:val>
                                        </p:tav>
                                        <p:tav tm="100000">
                                          <p:val>
                                            <p:fltVal val="0"/>
                                          </p:val>
                                        </p:tav>
                                      </p:tavLst>
                                    </p:anim>
                                    <p:anim calcmode="lin" valueType="num">
                                      <p:cBhvr>
                                        <p:cTn id="36" dur="2000" fill="hold"/>
                                        <p:tgtEl>
                                          <p:spTgt spid="11"/>
                                        </p:tgtEl>
                                        <p:attrNameLst>
                                          <p:attrName>ppt_h</p:attrName>
                                        </p:attrNameLst>
                                      </p:cBhvr>
                                      <p:tavLst>
                                        <p:tav tm="0">
                                          <p:val>
                                            <p:fltVal val="0"/>
                                          </p:val>
                                        </p:tav>
                                        <p:tav tm="100000">
                                          <p:val>
                                            <p:strVal val="#ppt_h"/>
                                          </p:val>
                                        </p:tav>
                                      </p:tavLst>
                                    </p:anim>
                                    <p:anim calcmode="lin" valueType="num">
                                      <p:cBhvr>
                                        <p:cTn id="37" dur="2000" fill="hold"/>
                                        <p:tgtEl>
                                          <p:spTgt spid="11"/>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anim calcmode="lin" valueType="num">
                                      <p:cBhvr>
                                        <p:cTn id="41" dur="2000" fill="hold"/>
                                        <p:tgtEl>
                                          <p:spTgt spid="4"/>
                                        </p:tgtEl>
                                        <p:attrNameLst>
                                          <p:attrName>style.rotation</p:attrName>
                                        </p:attrNameLst>
                                      </p:cBhvr>
                                      <p:tavLst>
                                        <p:tav tm="0">
                                          <p:val>
                                            <p:fltVal val="720"/>
                                          </p:val>
                                        </p:tav>
                                        <p:tav tm="100000">
                                          <p:val>
                                            <p:fltVal val="0"/>
                                          </p:val>
                                        </p:tav>
                                      </p:tavLst>
                                    </p:anim>
                                    <p:anim calcmode="lin" valueType="num">
                                      <p:cBhvr>
                                        <p:cTn id="42" dur="2000" fill="hold"/>
                                        <p:tgtEl>
                                          <p:spTgt spid="4"/>
                                        </p:tgtEl>
                                        <p:attrNameLst>
                                          <p:attrName>ppt_h</p:attrName>
                                        </p:attrNameLst>
                                      </p:cBhvr>
                                      <p:tavLst>
                                        <p:tav tm="0">
                                          <p:val>
                                            <p:fltVal val="0"/>
                                          </p:val>
                                        </p:tav>
                                        <p:tav tm="100000">
                                          <p:val>
                                            <p:strVal val="#ppt_h"/>
                                          </p:val>
                                        </p:tav>
                                      </p:tavLst>
                                    </p:anim>
                                    <p:anim calcmode="lin" valueType="num">
                                      <p:cBhvr>
                                        <p:cTn id="43" dur="2000" fill="hold"/>
                                        <p:tgtEl>
                                          <p:spTgt spid="4"/>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style.rotation</p:attrName>
                                        </p:attrNameLst>
                                      </p:cBhvr>
                                      <p:tavLst>
                                        <p:tav tm="0">
                                          <p:val>
                                            <p:fltVal val="720"/>
                                          </p:val>
                                        </p:tav>
                                        <p:tav tm="100000">
                                          <p:val>
                                            <p:fltVal val="0"/>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 calcmode="lin" valueType="num">
                                      <p:cBhvr>
                                        <p:cTn id="49" dur="2000" fill="hold"/>
                                        <p:tgtEl>
                                          <p:spTgt spid="5"/>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anim calcmode="lin" valueType="num">
                                      <p:cBhvr>
                                        <p:cTn id="53" dur="2000" fill="hold"/>
                                        <p:tgtEl>
                                          <p:spTgt spid="6"/>
                                        </p:tgtEl>
                                        <p:attrNameLst>
                                          <p:attrName>style.rotation</p:attrName>
                                        </p:attrNameLst>
                                      </p:cBhvr>
                                      <p:tavLst>
                                        <p:tav tm="0">
                                          <p:val>
                                            <p:fltVal val="720"/>
                                          </p:val>
                                        </p:tav>
                                        <p:tav tm="100000">
                                          <p:val>
                                            <p:fltVal val="0"/>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000"/>
                                        <p:tgtEl>
                                          <p:spTgt spid="7"/>
                                        </p:tgtEl>
                                      </p:cBhvr>
                                    </p:animEffect>
                                    <p:anim calcmode="lin" valueType="num">
                                      <p:cBhvr>
                                        <p:cTn id="59" dur="2000" fill="hold"/>
                                        <p:tgtEl>
                                          <p:spTgt spid="7"/>
                                        </p:tgtEl>
                                        <p:attrNameLst>
                                          <p:attrName>style.rotation</p:attrName>
                                        </p:attrNameLst>
                                      </p:cBhvr>
                                      <p:tavLst>
                                        <p:tav tm="0">
                                          <p:val>
                                            <p:fltVal val="720"/>
                                          </p:val>
                                        </p:tav>
                                        <p:tav tm="100000">
                                          <p:val>
                                            <p:fltVal val="0"/>
                                          </p:val>
                                        </p:tav>
                                      </p:tavLst>
                                    </p:anim>
                                    <p:anim calcmode="lin" valueType="num">
                                      <p:cBhvr>
                                        <p:cTn id="60" dur="2000" fill="hold"/>
                                        <p:tgtEl>
                                          <p:spTgt spid="7"/>
                                        </p:tgtEl>
                                        <p:attrNameLst>
                                          <p:attrName>ppt_h</p:attrName>
                                        </p:attrNameLst>
                                      </p:cBhvr>
                                      <p:tavLst>
                                        <p:tav tm="0">
                                          <p:val>
                                            <p:fltVal val="0"/>
                                          </p:val>
                                        </p:tav>
                                        <p:tav tm="100000">
                                          <p:val>
                                            <p:strVal val="#ppt_h"/>
                                          </p:val>
                                        </p:tav>
                                      </p:tavLst>
                                    </p:anim>
                                    <p:anim calcmode="lin" valueType="num">
                                      <p:cBhvr>
                                        <p:cTn id="61" dur="2000" fill="hold"/>
                                        <p:tgtEl>
                                          <p:spTgt spid="7"/>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000"/>
                                        <p:tgtEl>
                                          <p:spTgt spid="12"/>
                                        </p:tgtEl>
                                      </p:cBhvr>
                                    </p:animEffect>
                                    <p:anim calcmode="lin" valueType="num">
                                      <p:cBhvr>
                                        <p:cTn id="65" dur="2000" fill="hold"/>
                                        <p:tgtEl>
                                          <p:spTgt spid="12"/>
                                        </p:tgtEl>
                                        <p:attrNameLst>
                                          <p:attrName>style.rotation</p:attrName>
                                        </p:attrNameLst>
                                      </p:cBhvr>
                                      <p:tavLst>
                                        <p:tav tm="0">
                                          <p:val>
                                            <p:fltVal val="720"/>
                                          </p:val>
                                        </p:tav>
                                        <p:tav tm="100000">
                                          <p:val>
                                            <p:fltVal val="0"/>
                                          </p:val>
                                        </p:tav>
                                      </p:tavLst>
                                    </p:anim>
                                    <p:anim calcmode="lin" valueType="num">
                                      <p:cBhvr>
                                        <p:cTn id="66" dur="2000" fill="hold"/>
                                        <p:tgtEl>
                                          <p:spTgt spid="12"/>
                                        </p:tgtEl>
                                        <p:attrNameLst>
                                          <p:attrName>ppt_h</p:attrName>
                                        </p:attrNameLst>
                                      </p:cBhvr>
                                      <p:tavLst>
                                        <p:tav tm="0">
                                          <p:val>
                                            <p:fltVal val="0"/>
                                          </p:val>
                                        </p:tav>
                                        <p:tav tm="100000">
                                          <p:val>
                                            <p:strVal val="#ppt_h"/>
                                          </p:val>
                                        </p:tav>
                                      </p:tavLst>
                                    </p:anim>
                                    <p:anim calcmode="lin" valueType="num">
                                      <p:cBhvr>
                                        <p:cTn id="67" dur="2000" fill="hold"/>
                                        <p:tgtEl>
                                          <p:spTgt spid="12"/>
                                        </p:tgtEl>
                                        <p:attrNameLst>
                                          <p:attrName>ppt_w</p:attrName>
                                        </p:attrNameLst>
                                      </p:cBhvr>
                                      <p:tavLst>
                                        <p:tav tm="0">
                                          <p:val>
                                            <p:fltVal val="0"/>
                                          </p:val>
                                        </p:tav>
                                        <p:tav tm="100000">
                                          <p:val>
                                            <p:strVal val="#ppt_w"/>
                                          </p:val>
                                        </p:tav>
                                      </p:tavLst>
                                    </p:anim>
                                  </p:childTnLst>
                                </p:cTn>
                              </p:par>
                              <p:par>
                                <p:cTn id="68" presetID="35" presetClass="entr" presetSubtype="0" fill="hold" nodeType="withEffect">
                                  <p:stCondLst>
                                    <p:cond delay="0"/>
                                  </p:stCondLst>
                                  <p:childTnLst>
                                    <p:set>
                                      <p:cBhvr>
                                        <p:cTn id="69" dur="1" fill="hold">
                                          <p:stCondLst>
                                            <p:cond delay="0"/>
                                          </p:stCondLst>
                                        </p:cTn>
                                        <p:tgtEl>
                                          <p:spTgt spid="4098"/>
                                        </p:tgtEl>
                                        <p:attrNameLst>
                                          <p:attrName>style.visibility</p:attrName>
                                        </p:attrNameLst>
                                      </p:cBhvr>
                                      <p:to>
                                        <p:strVal val="visible"/>
                                      </p:to>
                                    </p:set>
                                    <p:animEffect transition="in" filter="fade">
                                      <p:cBhvr>
                                        <p:cTn id="70" dur="2000"/>
                                        <p:tgtEl>
                                          <p:spTgt spid="4098"/>
                                        </p:tgtEl>
                                      </p:cBhvr>
                                    </p:animEffect>
                                    <p:anim calcmode="lin" valueType="num">
                                      <p:cBhvr>
                                        <p:cTn id="71" dur="2000" fill="hold"/>
                                        <p:tgtEl>
                                          <p:spTgt spid="4098"/>
                                        </p:tgtEl>
                                        <p:attrNameLst>
                                          <p:attrName>style.rotation</p:attrName>
                                        </p:attrNameLst>
                                      </p:cBhvr>
                                      <p:tavLst>
                                        <p:tav tm="0">
                                          <p:val>
                                            <p:fltVal val="720"/>
                                          </p:val>
                                        </p:tav>
                                        <p:tav tm="100000">
                                          <p:val>
                                            <p:fltVal val="0"/>
                                          </p:val>
                                        </p:tav>
                                      </p:tavLst>
                                    </p:anim>
                                    <p:anim calcmode="lin" valueType="num">
                                      <p:cBhvr>
                                        <p:cTn id="72" dur="2000" fill="hold"/>
                                        <p:tgtEl>
                                          <p:spTgt spid="4098"/>
                                        </p:tgtEl>
                                        <p:attrNameLst>
                                          <p:attrName>ppt_h</p:attrName>
                                        </p:attrNameLst>
                                      </p:cBhvr>
                                      <p:tavLst>
                                        <p:tav tm="0">
                                          <p:val>
                                            <p:fltVal val="0"/>
                                          </p:val>
                                        </p:tav>
                                        <p:tav tm="100000">
                                          <p:val>
                                            <p:strVal val="#ppt_h"/>
                                          </p:val>
                                        </p:tav>
                                      </p:tavLst>
                                    </p:anim>
                                    <p:anim calcmode="lin" valueType="num">
                                      <p:cBhvr>
                                        <p:cTn id="73" dur="2000" fill="hold"/>
                                        <p:tgtEl>
                                          <p:spTgt spid="4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pPr algn="l"/>
            <a:r>
              <a:rPr lang="en-GB" b="1" dirty="0" smtClean="0">
                <a:ln w="22225">
                  <a:solidFill>
                    <a:schemeClr val="accent2"/>
                  </a:solidFill>
                  <a:prstDash val="solid"/>
                </a:ln>
                <a:solidFill>
                  <a:schemeClr val="accent2">
                    <a:lumMod val="40000"/>
                    <a:lumOff val="60000"/>
                  </a:schemeClr>
                </a:solidFill>
                <a:latin typeface="Century Gothic" pitchFamily="34" charset="0"/>
              </a:rPr>
              <a:t>FAQ’s</a:t>
            </a:r>
            <a:endParaRPr lang="en-GB" b="1" dirty="0">
              <a:ln w="22225">
                <a:solidFill>
                  <a:schemeClr val="accent2"/>
                </a:solidFill>
                <a:prstDash val="solid"/>
              </a:ln>
              <a:solidFill>
                <a:schemeClr val="accent2">
                  <a:lumMod val="40000"/>
                  <a:lumOff val="60000"/>
                </a:schemeClr>
              </a:solidFill>
            </a:endParaRPr>
          </a:p>
        </p:txBody>
      </p:sp>
      <p:graphicFrame>
        <p:nvGraphicFramePr>
          <p:cNvPr id="3" name="Table 2"/>
          <p:cNvGraphicFramePr>
            <a:graphicFrameLocks noGrp="1"/>
          </p:cNvGraphicFramePr>
          <p:nvPr/>
        </p:nvGraphicFramePr>
        <p:xfrm>
          <a:off x="323528" y="908720"/>
          <a:ext cx="8496944" cy="5994400"/>
        </p:xfrm>
        <a:graphic>
          <a:graphicData uri="http://schemas.openxmlformats.org/drawingml/2006/table">
            <a:tbl>
              <a:tblPr firstRow="1" bandRow="1">
                <a:tableStyleId>{5C22544A-7EE6-4342-B048-85BDC9FD1C3A}</a:tableStyleId>
              </a:tblPr>
              <a:tblGrid>
                <a:gridCol w="849694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tx1"/>
                          </a:solidFill>
                          <a:latin typeface="Century Gothic" pitchFamily="34" charset="0"/>
                          <a:ea typeface="+mn-ea"/>
                          <a:cs typeface="+mn-cs"/>
                        </a:rPr>
                        <a:t>What if a parent/carer wants to come along without their child?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600" kern="1200" dirty="0" smtClean="0">
                          <a:solidFill>
                            <a:schemeClr val="dk1"/>
                          </a:solidFill>
                          <a:latin typeface="Century Gothic" pitchFamily="34" charset="0"/>
                          <a:ea typeface="+mn-ea"/>
                          <a:cs typeface="+mn-cs"/>
                        </a:rPr>
                        <a:t>This is fine.  We appreciate that people can find it difficult to discuss their circumstances while their child or children are sat with them.  We welcome visits from parents and carers who want to see what the drop-in is like before they bring their child(</a:t>
                      </a:r>
                      <a:r>
                        <a:rPr lang="en-GB" sz="1600" kern="1200" dirty="0" err="1" smtClean="0">
                          <a:solidFill>
                            <a:schemeClr val="dk1"/>
                          </a:solidFill>
                          <a:latin typeface="Century Gothic" pitchFamily="34" charset="0"/>
                          <a:ea typeface="+mn-ea"/>
                          <a:cs typeface="+mn-cs"/>
                        </a:rPr>
                        <a:t>ren</a:t>
                      </a:r>
                      <a:r>
                        <a:rPr lang="en-GB" sz="1600" kern="1200" dirty="0" smtClean="0">
                          <a:solidFill>
                            <a:schemeClr val="dk1"/>
                          </a:solidFill>
                          <a:latin typeface="Century Gothic" pitchFamily="34" charset="0"/>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Century Gothic" pitchFamily="34" charset="0"/>
                          <a:ea typeface="+mn-ea"/>
                          <a:cs typeface="+mn-cs"/>
                        </a:rPr>
                        <a:t>What if a young person wants to come without their parent/carer?</a:t>
                      </a:r>
                      <a:endParaRPr lang="en-GB" sz="1600"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GB" sz="1600" kern="1200" dirty="0" smtClean="0">
                          <a:solidFill>
                            <a:schemeClr val="dk1"/>
                          </a:solidFill>
                          <a:latin typeface="Century Gothic" pitchFamily="34" charset="0"/>
                          <a:ea typeface="+mn-ea"/>
                          <a:cs typeface="+mn-cs"/>
                        </a:rPr>
                        <a:t>We are happy for age-appropriate young people to attend Beam alone.  They do not need permission to come, and we don’t automatically share with anyone that they have attended.  </a:t>
                      </a:r>
                    </a:p>
                    <a:p>
                      <a:r>
                        <a:rPr lang="en-GB" sz="1600" kern="1200" dirty="0" smtClean="0">
                          <a:solidFill>
                            <a:schemeClr val="dk1"/>
                          </a:solidFill>
                          <a:latin typeface="Century Gothic" pitchFamily="34" charset="0"/>
                          <a:ea typeface="+mn-ea"/>
                          <a:cs typeface="+mn-cs"/>
                        </a:rPr>
                        <a:t>We </a:t>
                      </a:r>
                      <a:r>
                        <a:rPr lang="en-GB" sz="1600" kern="1200" baseline="0" dirty="0" smtClean="0">
                          <a:solidFill>
                            <a:schemeClr val="dk1"/>
                          </a:solidFill>
                          <a:latin typeface="Century Gothic" pitchFamily="34" charset="0"/>
                          <a:ea typeface="+mn-ea"/>
                          <a:cs typeface="+mn-cs"/>
                        </a:rPr>
                        <a:t>require consent from the parent/carers of children aged 13 and under, and this is reflected on the consent form.  In instances where individuals aged13 and below attend the drop in alone, we will seek their agreement to obtain consent from a parent/carer over the phone.  </a:t>
                      </a:r>
                      <a:endParaRPr lang="en-GB" sz="1600"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itchFamily="34" charset="0"/>
                        </a:rPr>
                        <a:t>Do parents/carers</a:t>
                      </a:r>
                      <a:r>
                        <a:rPr lang="en-GB" sz="1600" b="1" baseline="0" dirty="0" smtClean="0">
                          <a:latin typeface="Century Gothic" pitchFamily="34" charset="0"/>
                        </a:rPr>
                        <a:t> need to wait while their child is seen?</a:t>
                      </a:r>
                      <a:endParaRPr lang="en-GB" sz="1600" b="1"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none" kern="1200" dirty="0" smtClean="0">
                          <a:solidFill>
                            <a:schemeClr val="dk1"/>
                          </a:solidFill>
                          <a:latin typeface="Century Gothic" pitchFamily="34" charset="0"/>
                          <a:ea typeface="+mn-ea"/>
                          <a:cs typeface="+mn-cs"/>
                        </a:rPr>
                        <a:t>It is important that the parents/carers of younger children stay at drop-in while their child is attending Beam.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Century Gothic" pitchFamily="34" charset="0"/>
                          <a:ea typeface="+mn-ea"/>
                          <a:cs typeface="+mn-cs"/>
                        </a:rPr>
                        <a:t>What happens if a risk is identified?</a:t>
                      </a:r>
                      <a:endParaRPr lang="en-GB" sz="1600" b="1" dirty="0" smtClean="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entury Gothic" pitchFamily="34" charset="0"/>
                          <a:ea typeface="+mn-ea"/>
                          <a:cs typeface="+mn-cs"/>
                        </a:rPr>
                        <a:t>Our clinical staff will raise and follow up any risk or safeguarding concern through the relevant channels, and would seek to obtain the individual’s informed consent in the first instance before doing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GB" smtClean="0"/>
              <a:t>Version 1.3 April 2018</a:t>
            </a:r>
            <a:endParaRPr lang="en-GB"/>
          </a:p>
        </p:txBody>
      </p:sp>
      <p:pic>
        <p:nvPicPr>
          <p:cNvPr id="5" name="Picture 4" descr="BEAM NEW LOGO.png"/>
          <p:cNvPicPr>
            <a:picLocks noChangeAspect="1"/>
          </p:cNvPicPr>
          <p:nvPr/>
        </p:nvPicPr>
        <p:blipFill>
          <a:blip r:embed="rId2" cstate="print"/>
          <a:stretch>
            <a:fillRect/>
          </a:stretch>
        </p:blipFill>
        <p:spPr>
          <a:xfrm>
            <a:off x="7524328" y="188640"/>
            <a:ext cx="1354098" cy="677438"/>
          </a:xfrm>
          <a:prstGeom prst="rect">
            <a:avLst/>
          </a:prstGeom>
        </p:spPr>
      </p:pic>
      <p:pic>
        <p:nvPicPr>
          <p:cNvPr id="6" name="Picture 5" descr="childrenssociety.png"/>
          <p:cNvPicPr>
            <a:picLocks noChangeAspect="1"/>
          </p:cNvPicPr>
          <p:nvPr/>
        </p:nvPicPr>
        <p:blipFill>
          <a:blip r:embed="rId3" cstate="print"/>
          <a:stretch>
            <a:fillRect/>
          </a:stretch>
        </p:blipFill>
        <p:spPr>
          <a:xfrm>
            <a:off x="5940152" y="188641"/>
            <a:ext cx="1343596" cy="67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8" y="470624"/>
          <a:ext cx="8496944" cy="6248688"/>
        </p:xfrm>
        <a:graphic>
          <a:graphicData uri="http://schemas.openxmlformats.org/drawingml/2006/table">
            <a:tbl>
              <a:tblPr firstRow="1" bandRow="1">
                <a:tableStyleId>{5C22544A-7EE6-4342-B048-85BDC9FD1C3A}</a:tableStyleId>
              </a:tblPr>
              <a:tblGrid>
                <a:gridCol w="8496944">
                  <a:extLst>
                    <a:ext uri="{9D8B030D-6E8A-4147-A177-3AD203B41FA5}">
                      <a16:colId xmlns:a16="http://schemas.microsoft.com/office/drawing/2014/main" val="20000"/>
                    </a:ext>
                  </a:extLst>
                </a:gridCol>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dk1"/>
                        </a:solidFill>
                        <a:latin typeface="Century Gothic"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entury Gothic" pitchFamily="34" charset="0"/>
                          <a:ea typeface="+mn-ea"/>
                          <a:cs typeface="+mn-cs"/>
                        </a:rPr>
                        <a:t>Which drop</a:t>
                      </a:r>
                      <a:r>
                        <a:rPr lang="en-GB" sz="1600" kern="1200" baseline="0" dirty="0" smtClean="0">
                          <a:solidFill>
                            <a:schemeClr val="dk1"/>
                          </a:solidFill>
                          <a:latin typeface="Century Gothic" pitchFamily="34" charset="0"/>
                          <a:ea typeface="+mn-ea"/>
                          <a:cs typeface="+mn-cs"/>
                        </a:rPr>
                        <a:t> in should I attend?</a:t>
                      </a:r>
                      <a:endParaRPr lang="en-GB" sz="1600"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entury Gothic" pitchFamily="34" charset="0"/>
                          <a:ea typeface="+mn-ea"/>
                          <a:cs typeface="+mn-cs"/>
                        </a:rPr>
                        <a:t>Shropshire</a:t>
                      </a:r>
                      <a:r>
                        <a:rPr lang="en-GB" sz="1600" kern="1200" baseline="0" dirty="0" smtClean="0">
                          <a:solidFill>
                            <a:schemeClr val="dk1"/>
                          </a:solidFill>
                          <a:latin typeface="Century Gothic" pitchFamily="34" charset="0"/>
                          <a:ea typeface="+mn-ea"/>
                          <a:cs typeface="+mn-cs"/>
                        </a:rPr>
                        <a:t> and Telford &amp; Wrekin users can access either of our drop ins in Shrewsbury or Telford.  </a:t>
                      </a:r>
                      <a:endParaRPr lang="en-GB" sz="1600"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Century Gothic" pitchFamily="34" charset="0"/>
                          <a:ea typeface="+mn-ea"/>
                          <a:cs typeface="+mn-cs"/>
                        </a:rPr>
                        <a:t>Do I / does my child need to have a diagnosis to come?</a:t>
                      </a:r>
                      <a:endParaRPr lang="en-GB" sz="1600" b="1"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entury Gothic" pitchFamily="34" charset="0"/>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Century Gothic" pitchFamily="34" charset="0"/>
                          <a:ea typeface="+mn-ea"/>
                          <a:cs typeface="+mn-cs"/>
                        </a:rPr>
                        <a:t>Can we make an appointment?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60872">
                <a:tc>
                  <a:txBody>
                    <a:bodyPr/>
                    <a:lstStyle/>
                    <a:p>
                      <a:r>
                        <a:rPr lang="en-GB" sz="1600" kern="1200" dirty="0" smtClean="0">
                          <a:solidFill>
                            <a:schemeClr val="dk1"/>
                          </a:solidFill>
                          <a:latin typeface="Century Gothic" pitchFamily="34" charset="0"/>
                          <a:ea typeface="+mn-ea"/>
                          <a:cs typeface="+mn-cs"/>
                        </a:rPr>
                        <a:t>No.  We operate solely on a drop-in basis.  This is to ensure we can be as accessible as possible to all during the hours we are open.</a:t>
                      </a:r>
                    </a:p>
                    <a:p>
                      <a:r>
                        <a:rPr lang="en-GB" sz="1600" kern="1200" dirty="0" smtClean="0">
                          <a:solidFill>
                            <a:schemeClr val="dk1"/>
                          </a:solidFill>
                          <a:latin typeface="Century Gothic" pitchFamily="34" charset="0"/>
                          <a:ea typeface="+mn-ea"/>
                          <a:cs typeface="+mn-cs"/>
                        </a:rPr>
                        <a:t>This may mean that at busier times there is a wait to be seen.  We try and make this as comfortable as possible by offering refreshments, as well as games or activities to entertain children and young people.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Century Gothic" pitchFamily="34" charset="0"/>
                          <a:ea typeface="+mn-ea"/>
                          <a:cs typeface="+mn-cs"/>
                        </a:rPr>
                        <a:t>Can I see the same person?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GB" sz="1600" kern="1200" dirty="0" smtClean="0">
                          <a:solidFill>
                            <a:schemeClr val="dk1"/>
                          </a:solidFill>
                          <a:latin typeface="Century Gothic" pitchFamily="34" charset="0"/>
                          <a:ea typeface="+mn-ea"/>
                          <a:cs typeface="+mn-cs"/>
                        </a:rPr>
                        <a:t>As we are a drop-in, we cannot guarantee that you will see the same person each visit.</a:t>
                      </a:r>
                    </a:p>
                    <a:p>
                      <a:r>
                        <a:rPr lang="en-GB" sz="1600" kern="1200" dirty="0" smtClean="0">
                          <a:solidFill>
                            <a:schemeClr val="dk1"/>
                          </a:solidFill>
                          <a:latin typeface="Century Gothic" pitchFamily="34" charset="0"/>
                          <a:ea typeface="+mn-ea"/>
                          <a:cs typeface="+mn-cs"/>
                        </a:rPr>
                        <a:t>After each session, brief notes will be written about what has been discussed, and these will be reviewed on your next visit prior to you being seen.  Please be reassured there shouldn’t be a need to go over what you had discussed the week before.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GB" sz="1600" b="1"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endParaRPr lang="en-GB" sz="1600"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r>
              <a:rPr lang="en-GB" smtClean="0"/>
              <a:t>Version 1.3 April 2018</a:t>
            </a:r>
            <a:endParaRPr lang="en-GB"/>
          </a:p>
        </p:txBody>
      </p:sp>
      <p:pic>
        <p:nvPicPr>
          <p:cNvPr id="5" name="Picture 4" descr="BEAM NEW LOGO.png"/>
          <p:cNvPicPr>
            <a:picLocks noChangeAspect="1"/>
          </p:cNvPicPr>
          <p:nvPr/>
        </p:nvPicPr>
        <p:blipFill>
          <a:blip r:embed="rId2" cstate="print"/>
          <a:stretch>
            <a:fillRect/>
          </a:stretch>
        </p:blipFill>
        <p:spPr>
          <a:xfrm>
            <a:off x="7524328" y="188640"/>
            <a:ext cx="1354098" cy="677438"/>
          </a:xfrm>
          <a:prstGeom prst="rect">
            <a:avLst/>
          </a:prstGeom>
        </p:spPr>
      </p:pic>
      <p:pic>
        <p:nvPicPr>
          <p:cNvPr id="6" name="Picture 5" descr="childrenssociety.png"/>
          <p:cNvPicPr>
            <a:picLocks noChangeAspect="1"/>
          </p:cNvPicPr>
          <p:nvPr/>
        </p:nvPicPr>
        <p:blipFill>
          <a:blip r:embed="rId3" cstate="print"/>
          <a:stretch>
            <a:fillRect/>
          </a:stretch>
        </p:blipFill>
        <p:spPr>
          <a:xfrm>
            <a:off x="5940152" y="188641"/>
            <a:ext cx="1343596" cy="67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questions"/>
          <p:cNvPicPr>
            <a:picLocks noChangeAspect="1" noChangeArrowheads="1"/>
          </p:cNvPicPr>
          <p:nvPr/>
        </p:nvPicPr>
        <p:blipFill>
          <a:blip r:embed="rId2" cstate="print"/>
          <a:srcRect t="4633" r="1351" b="9652"/>
          <a:stretch>
            <a:fillRect/>
          </a:stretch>
        </p:blipFill>
        <p:spPr bwMode="auto">
          <a:xfrm>
            <a:off x="1409485" y="548680"/>
            <a:ext cx="6535213" cy="331236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4509120"/>
            <a:ext cx="9144000" cy="1200329"/>
          </a:xfrm>
          <a:prstGeom prst="rect">
            <a:avLst/>
          </a:prstGeom>
          <a:noFill/>
        </p:spPr>
        <p:txBody>
          <a:bodyPr wrap="square" rtlCol="0">
            <a:spAutoFit/>
          </a:bodyPr>
          <a:lstStyle/>
          <a:p>
            <a:pPr algn="ctr"/>
            <a:r>
              <a:rPr lang="en-GB" sz="3600" b="1" dirty="0" smtClean="0">
                <a:ln w="22225">
                  <a:solidFill>
                    <a:schemeClr val="accent2"/>
                  </a:solidFill>
                  <a:prstDash val="solid"/>
                </a:ln>
                <a:solidFill>
                  <a:schemeClr val="accent2">
                    <a:lumMod val="40000"/>
                    <a:lumOff val="60000"/>
                  </a:schemeClr>
                </a:solidFill>
                <a:latin typeface="Century Gothic" pitchFamily="34" charset="0"/>
              </a:rPr>
              <a:t>e-mail us:</a:t>
            </a:r>
          </a:p>
          <a:p>
            <a:pPr algn="ctr"/>
            <a:r>
              <a:rPr lang="en-GB" sz="3600" b="1" dirty="0" smtClean="0">
                <a:ln w="22225">
                  <a:solidFill>
                    <a:schemeClr val="accent2"/>
                  </a:solidFill>
                  <a:prstDash val="solid"/>
                </a:ln>
                <a:solidFill>
                  <a:schemeClr val="accent2">
                    <a:lumMod val="40000"/>
                    <a:lumOff val="60000"/>
                  </a:schemeClr>
                </a:solidFill>
                <a:latin typeface="Century Gothic" pitchFamily="34" charset="0"/>
              </a:rPr>
              <a:t> askBeam@childrenssociety.org.uk</a:t>
            </a:r>
            <a:endParaRPr lang="en-GB" sz="3600" b="1" dirty="0">
              <a:ln w="22225">
                <a:solidFill>
                  <a:schemeClr val="accent2"/>
                </a:solidFill>
                <a:prstDash val="solid"/>
              </a:ln>
              <a:solidFill>
                <a:schemeClr val="accent2">
                  <a:lumMod val="40000"/>
                  <a:lumOff val="60000"/>
                </a:schemeClr>
              </a:solidFill>
              <a:latin typeface="Century Gothic" pitchFamily="34" charset="0"/>
            </a:endParaRPr>
          </a:p>
        </p:txBody>
      </p:sp>
      <p:sp>
        <p:nvSpPr>
          <p:cNvPr id="6" name="Footer Placeholder 5"/>
          <p:cNvSpPr>
            <a:spLocks noGrp="1"/>
          </p:cNvSpPr>
          <p:nvPr>
            <p:ph type="ftr" sz="quarter" idx="11"/>
          </p:nvPr>
        </p:nvSpPr>
        <p:spPr/>
        <p:txBody>
          <a:bodyPr/>
          <a:lstStyle/>
          <a:p>
            <a:r>
              <a:rPr lang="en-GB" smtClean="0"/>
              <a:t>Version 1.3 April 2018</a:t>
            </a:r>
            <a:endParaRPr lang="en-GB"/>
          </a:p>
        </p:txBody>
      </p:sp>
      <p:pic>
        <p:nvPicPr>
          <p:cNvPr id="7" name="Picture 6" descr="BEAM NEW LOGO.png"/>
          <p:cNvPicPr>
            <a:picLocks noChangeAspect="1"/>
          </p:cNvPicPr>
          <p:nvPr/>
        </p:nvPicPr>
        <p:blipFill>
          <a:blip r:embed="rId3" cstate="print"/>
          <a:stretch>
            <a:fillRect/>
          </a:stretch>
        </p:blipFill>
        <p:spPr>
          <a:xfrm>
            <a:off x="7524328" y="5949280"/>
            <a:ext cx="1354098" cy="677438"/>
          </a:xfrm>
          <a:prstGeom prst="rect">
            <a:avLst/>
          </a:prstGeom>
        </p:spPr>
      </p:pic>
      <p:pic>
        <p:nvPicPr>
          <p:cNvPr id="8" name="Picture 7" descr="childrenssociety.png"/>
          <p:cNvPicPr>
            <a:picLocks noChangeAspect="1"/>
          </p:cNvPicPr>
          <p:nvPr/>
        </p:nvPicPr>
        <p:blipFill>
          <a:blip r:embed="rId4" cstate="print"/>
          <a:stretch>
            <a:fillRect/>
          </a:stretch>
        </p:blipFill>
        <p:spPr>
          <a:xfrm>
            <a:off x="179512" y="5949280"/>
            <a:ext cx="1343596" cy="6793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ln w="22225">
                  <a:solidFill>
                    <a:schemeClr val="accent2"/>
                  </a:solidFill>
                  <a:prstDash val="solid"/>
                </a:ln>
                <a:solidFill>
                  <a:schemeClr val="accent2">
                    <a:lumMod val="40000"/>
                    <a:lumOff val="60000"/>
                  </a:schemeClr>
                </a:solidFill>
                <a:latin typeface="Century Gothic" pitchFamily="34" charset="0"/>
              </a:rPr>
              <a:t>Who are we?</a:t>
            </a:r>
            <a:endParaRPr lang="en-GB" b="1" dirty="0">
              <a:ln w="22225">
                <a:solidFill>
                  <a:schemeClr val="accent2"/>
                </a:solidFill>
                <a:prstDash val="solid"/>
              </a:ln>
              <a:solidFill>
                <a:schemeClr val="accent2">
                  <a:lumMod val="40000"/>
                  <a:lumOff val="60000"/>
                </a:schemeClr>
              </a:solidFill>
              <a:latin typeface="Century Gothic" pitchFamily="34" charset="0"/>
            </a:endParaRPr>
          </a:p>
        </p:txBody>
      </p:sp>
      <p:sp>
        <p:nvSpPr>
          <p:cNvPr id="4" name="TextBox 3"/>
          <p:cNvSpPr txBox="1"/>
          <p:nvPr/>
        </p:nvSpPr>
        <p:spPr>
          <a:xfrm>
            <a:off x="467544" y="1253659"/>
            <a:ext cx="5688632" cy="2031325"/>
          </a:xfrm>
          <a:prstGeom prst="rect">
            <a:avLst/>
          </a:prstGeom>
          <a:noFill/>
        </p:spPr>
        <p:txBody>
          <a:bodyPr wrap="square" rtlCol="0">
            <a:spAutoFit/>
          </a:bodyPr>
          <a:lstStyle/>
          <a:p>
            <a:r>
              <a:rPr lang="en-GB" sz="1400" dirty="0" smtClean="0">
                <a:latin typeface="Century Gothic" pitchFamily="34" charset="0"/>
              </a:rPr>
              <a:t>Beam is operated by The Children’s Society, </a:t>
            </a:r>
            <a:r>
              <a:rPr lang="en-GB" sz="1400" dirty="0">
                <a:latin typeface="Century Gothic" pitchFamily="34" charset="0"/>
              </a:rPr>
              <a:t>a national charity that works with the most vulnerable children and young people in Britain today. </a:t>
            </a:r>
            <a:endParaRPr lang="en-GB" sz="1400" dirty="0" smtClean="0">
              <a:latin typeface="Century Gothic" pitchFamily="34" charset="0"/>
            </a:endParaRPr>
          </a:p>
          <a:p>
            <a:endParaRPr lang="en-GB" sz="1400" dirty="0" smtClean="0">
              <a:latin typeface="Century Gothic" pitchFamily="34" charset="0"/>
            </a:endParaRPr>
          </a:p>
          <a:p>
            <a:r>
              <a:rPr lang="en-GB" sz="1400" dirty="0" smtClean="0">
                <a:latin typeface="Century Gothic" pitchFamily="34" charset="0"/>
              </a:rPr>
              <a:t>We </a:t>
            </a:r>
            <a:r>
              <a:rPr lang="en-GB" sz="1400" dirty="0">
                <a:latin typeface="Century Gothic" pitchFamily="34" charset="0"/>
              </a:rPr>
              <a:t>listen. We support. We act. </a:t>
            </a:r>
            <a:endParaRPr lang="en-GB" sz="1400" dirty="0" smtClean="0">
              <a:latin typeface="Century Gothic" pitchFamily="34" charset="0"/>
            </a:endParaRPr>
          </a:p>
          <a:p>
            <a:endParaRPr lang="en-GB" sz="1400" dirty="0" smtClean="0">
              <a:latin typeface="Century Gothic" pitchFamily="34" charset="0"/>
            </a:endParaRPr>
          </a:p>
          <a:p>
            <a:r>
              <a:rPr lang="en-GB" sz="1400" dirty="0" smtClean="0">
                <a:latin typeface="Century Gothic" pitchFamily="34" charset="0"/>
              </a:rPr>
              <a:t>Because </a:t>
            </a:r>
            <a:r>
              <a:rPr lang="en-GB" sz="1400" dirty="0">
                <a:latin typeface="Century Gothic" pitchFamily="34" charset="0"/>
              </a:rPr>
              <a:t>we believe no child should feel alone</a:t>
            </a:r>
            <a:r>
              <a:rPr lang="en-GB" sz="1400" dirty="0" smtClean="0">
                <a:latin typeface="Century Gothic" pitchFamily="34" charset="0"/>
              </a:rPr>
              <a:t>.</a:t>
            </a:r>
          </a:p>
          <a:p>
            <a:endParaRPr lang="en-GB" sz="1400" dirty="0">
              <a:latin typeface="Century Gothic" pitchFamily="34" charset="0"/>
            </a:endParaRPr>
          </a:p>
          <a:p>
            <a:endParaRPr lang="en-GB" sz="1400" dirty="0">
              <a:latin typeface="Century Gothic" pitchFamily="34" charset="0"/>
            </a:endParaRPr>
          </a:p>
        </p:txBody>
      </p:sp>
      <p:sp>
        <p:nvSpPr>
          <p:cNvPr id="5" name="TextBox 4"/>
          <p:cNvSpPr txBox="1"/>
          <p:nvPr/>
        </p:nvSpPr>
        <p:spPr>
          <a:xfrm>
            <a:off x="467544" y="2996952"/>
            <a:ext cx="8352928" cy="3693319"/>
          </a:xfrm>
          <a:prstGeom prst="rect">
            <a:avLst/>
          </a:prstGeom>
          <a:noFill/>
        </p:spPr>
        <p:txBody>
          <a:bodyPr wrap="square" rtlCol="0">
            <a:spAutoFit/>
          </a:bodyPr>
          <a:lstStyle/>
          <a:p>
            <a:r>
              <a:rPr lang="en-GB" sz="2800" b="1" dirty="0" smtClean="0">
                <a:ln w="22225">
                  <a:solidFill>
                    <a:schemeClr val="accent2"/>
                  </a:solidFill>
                  <a:prstDash val="solid"/>
                </a:ln>
                <a:solidFill>
                  <a:schemeClr val="accent2">
                    <a:lumMod val="40000"/>
                    <a:lumOff val="60000"/>
                  </a:schemeClr>
                </a:solidFill>
                <a:latin typeface="Century Gothic" pitchFamily="34" charset="0"/>
              </a:rPr>
              <a:t>Our beliefs and values</a:t>
            </a:r>
          </a:p>
          <a:p>
            <a:r>
              <a:rPr lang="en-GB" sz="2000" b="1" dirty="0" smtClean="0">
                <a:ln w="22225">
                  <a:solidFill>
                    <a:schemeClr val="accent2"/>
                  </a:solidFill>
                  <a:prstDash val="solid"/>
                </a:ln>
                <a:solidFill>
                  <a:schemeClr val="accent2">
                    <a:lumMod val="40000"/>
                    <a:lumOff val="60000"/>
                  </a:schemeClr>
                </a:solidFill>
                <a:latin typeface="Century Gothic" pitchFamily="34" charset="0"/>
              </a:rPr>
              <a:t>Brave</a:t>
            </a:r>
            <a:r>
              <a:rPr lang="en-GB" sz="1400" dirty="0">
                <a:latin typeface="Century Gothic" pitchFamily="34" charset="0"/>
              </a:rPr>
              <a:t>	</a:t>
            </a:r>
            <a:r>
              <a:rPr lang="en-GB" sz="1400" dirty="0" smtClean="0">
                <a:latin typeface="Century Gothic" pitchFamily="34" charset="0"/>
              </a:rPr>
              <a:t>	We are brave, fighting injustice at every level, fearless in our 			determination to be 	listened to. We expose and directly address ‘hard 		truths’ and are determined to turn words swiftly into actions.</a:t>
            </a:r>
          </a:p>
          <a:p>
            <a:r>
              <a:rPr lang="en-GB" sz="2000" b="1" dirty="0" smtClean="0">
                <a:ln w="22225">
                  <a:solidFill>
                    <a:schemeClr val="accent2"/>
                  </a:solidFill>
                  <a:prstDash val="solid"/>
                </a:ln>
                <a:solidFill>
                  <a:schemeClr val="accent2">
                    <a:lumMod val="40000"/>
                    <a:lumOff val="60000"/>
                  </a:schemeClr>
                </a:solidFill>
                <a:latin typeface="Century Gothic" pitchFamily="34" charset="0"/>
              </a:rPr>
              <a:t>Ambitious</a:t>
            </a:r>
            <a:r>
              <a:rPr lang="en-GB" sz="1400" dirty="0">
                <a:latin typeface="Century Gothic" pitchFamily="34" charset="0"/>
              </a:rPr>
              <a:t>	</a:t>
            </a:r>
            <a:r>
              <a:rPr lang="en-GB" sz="1400" dirty="0" smtClean="0">
                <a:latin typeface="Century Gothic" pitchFamily="34" charset="0"/>
              </a:rPr>
              <a:t>We are ambitious for the lives of the children we work with. The 			pioneering work we do helps them and children across the country aspire 		to better lives.</a:t>
            </a:r>
          </a:p>
          <a:p>
            <a:r>
              <a:rPr lang="en-GB" sz="2000" b="1" dirty="0" smtClean="0">
                <a:ln w="22225">
                  <a:solidFill>
                    <a:schemeClr val="accent2"/>
                  </a:solidFill>
                  <a:prstDash val="solid"/>
                </a:ln>
                <a:solidFill>
                  <a:schemeClr val="accent2">
                    <a:lumMod val="40000"/>
                    <a:lumOff val="60000"/>
                  </a:schemeClr>
                </a:solidFill>
                <a:latin typeface="Century Gothic" pitchFamily="34" charset="0"/>
              </a:rPr>
              <a:t>Supportive</a:t>
            </a:r>
            <a:r>
              <a:rPr lang="en-GB" sz="1400" dirty="0">
                <a:latin typeface="Century Gothic" pitchFamily="34" charset="0"/>
              </a:rPr>
              <a:t>	</a:t>
            </a:r>
            <a:r>
              <a:rPr lang="en-GB" sz="1400" dirty="0" smtClean="0">
                <a:latin typeface="Century Gothic" pitchFamily="34" charset="0"/>
              </a:rPr>
              <a:t>We support children in their personal development and to build positive 		relationships. Together we enable children to reach their full potential 		and realise their ambitions.</a:t>
            </a:r>
          </a:p>
          <a:p>
            <a:r>
              <a:rPr lang="en-GB" sz="2000" b="1" dirty="0" smtClean="0">
                <a:ln w="22225">
                  <a:solidFill>
                    <a:schemeClr val="accent2"/>
                  </a:solidFill>
                  <a:prstDash val="solid"/>
                </a:ln>
                <a:solidFill>
                  <a:schemeClr val="accent2">
                    <a:lumMod val="40000"/>
                    <a:lumOff val="60000"/>
                  </a:schemeClr>
                </a:solidFill>
                <a:latin typeface="Century Gothic" pitchFamily="34" charset="0"/>
              </a:rPr>
              <a:t>Trusted</a:t>
            </a:r>
            <a:r>
              <a:rPr lang="en-GB" sz="1400" dirty="0">
                <a:latin typeface="Century Gothic" pitchFamily="34" charset="0"/>
              </a:rPr>
              <a:t>	</a:t>
            </a:r>
            <a:r>
              <a:rPr lang="en-GB" sz="1400" dirty="0" smtClean="0">
                <a:latin typeface="Century Gothic" pitchFamily="34" charset="0"/>
              </a:rPr>
              <a:t>	We have been trusted for over a century to deliver care where it is most 		needed. We maintain that trust by being dependable and consistent in 		our approach and by fighting for change based on hard evidence.</a:t>
            </a:r>
          </a:p>
          <a:p>
            <a:endParaRPr lang="en-GB" sz="1400" dirty="0"/>
          </a:p>
        </p:txBody>
      </p:sp>
      <p:pic>
        <p:nvPicPr>
          <p:cNvPr id="6" name="Picture 5" descr="childrenssociety.png"/>
          <p:cNvPicPr>
            <a:picLocks noChangeAspect="1"/>
          </p:cNvPicPr>
          <p:nvPr/>
        </p:nvPicPr>
        <p:blipFill>
          <a:blip r:embed="rId2" cstate="print"/>
          <a:stretch>
            <a:fillRect/>
          </a:stretch>
        </p:blipFill>
        <p:spPr>
          <a:xfrm>
            <a:off x="6372200" y="1423045"/>
            <a:ext cx="2543175" cy="1285875"/>
          </a:xfrm>
          <a:prstGeom prst="rect">
            <a:avLst/>
          </a:prstGeom>
        </p:spPr>
      </p:pic>
      <p:sp>
        <p:nvSpPr>
          <p:cNvPr id="7" name="Footer Placeholder 6"/>
          <p:cNvSpPr>
            <a:spLocks noGrp="1"/>
          </p:cNvSpPr>
          <p:nvPr>
            <p:ph type="ftr" sz="quarter" idx="11"/>
          </p:nvPr>
        </p:nvSpPr>
        <p:spPr/>
        <p:txBody>
          <a:bodyPr/>
          <a:lstStyle/>
          <a:p>
            <a:r>
              <a:rPr lang="en-GB" dirty="0" smtClean="0"/>
              <a:t>Version 1.3 April 2018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1000"/>
                                        <p:tgtEl>
                                          <p:spTgt spid="5">
                                            <p:txEl>
                                              <p:pRg st="0" end="0"/>
                                            </p:txEl>
                                          </p:spTgt>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Version 1.3 April 2018</a:t>
            </a:r>
            <a:endParaRPr lang="en-GB"/>
          </a:p>
        </p:txBody>
      </p:sp>
      <p:pic>
        <p:nvPicPr>
          <p:cNvPr id="5" name="Content Placeholder 4" descr="childrenssociety.png"/>
          <p:cNvPicPr>
            <a:picLocks noGrp="1" noChangeAspect="1"/>
          </p:cNvPicPr>
          <p:nvPr>
            <p:ph idx="1"/>
          </p:nvPr>
        </p:nvPicPr>
        <p:blipFill>
          <a:blip r:embed="rId2" cstate="print"/>
          <a:stretch>
            <a:fillRect/>
          </a:stretch>
        </p:blipFill>
        <p:spPr>
          <a:xfrm>
            <a:off x="2699792" y="476672"/>
            <a:ext cx="3312368" cy="1674793"/>
          </a:xfrm>
          <a:prstGeom prst="rect">
            <a:avLst/>
          </a:prstGeom>
        </p:spPr>
      </p:pic>
      <p:sp>
        <p:nvSpPr>
          <p:cNvPr id="6" name="TextBox 5"/>
          <p:cNvSpPr txBox="1"/>
          <p:nvPr/>
        </p:nvSpPr>
        <p:spPr>
          <a:xfrm>
            <a:off x="539552" y="2564904"/>
            <a:ext cx="8208912" cy="2354491"/>
          </a:xfrm>
          <a:prstGeom prst="rect">
            <a:avLst/>
          </a:prstGeom>
          <a:noFill/>
        </p:spPr>
        <p:txBody>
          <a:bodyPr wrap="square" rtlCol="0">
            <a:spAutoFit/>
          </a:bodyPr>
          <a:lstStyle/>
          <a:p>
            <a:pPr algn="ctr"/>
            <a:r>
              <a:rPr lang="en-GB" sz="2800" dirty="0" smtClean="0">
                <a:latin typeface="Century Gothic" pitchFamily="34" charset="0"/>
              </a:rPr>
              <a:t>For more information about the history of our organisation as well as our various projects, please visit our website:</a:t>
            </a:r>
          </a:p>
          <a:p>
            <a:pPr algn="ctr"/>
            <a:endParaRPr lang="en-GB" sz="2800" dirty="0" smtClean="0">
              <a:latin typeface="Century Gothic" pitchFamily="34" charset="0"/>
            </a:endParaRPr>
          </a:p>
          <a:p>
            <a:pPr algn="ctr"/>
            <a:r>
              <a:rPr lang="en-GB" sz="3500" b="1" dirty="0" smtClean="0">
                <a:latin typeface="Century Gothic" pitchFamily="34" charset="0"/>
              </a:rPr>
              <a:t>https://www.childrenssociety.org.uk/</a:t>
            </a:r>
            <a:endParaRPr lang="en-GB" sz="3500" b="1"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ln w="22225">
                  <a:solidFill>
                    <a:schemeClr val="accent2"/>
                  </a:solidFill>
                  <a:prstDash val="solid"/>
                </a:ln>
                <a:solidFill>
                  <a:schemeClr val="accent2">
                    <a:lumMod val="40000"/>
                    <a:lumOff val="60000"/>
                  </a:schemeClr>
                </a:solidFill>
                <a:latin typeface="Century Gothic" pitchFamily="34" charset="0"/>
              </a:rPr>
              <a:t>The</a:t>
            </a:r>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smtClean="0">
                <a:ln w="22225">
                  <a:solidFill>
                    <a:schemeClr val="accent2"/>
                  </a:solidFill>
                  <a:prstDash val="solid"/>
                </a:ln>
                <a:solidFill>
                  <a:schemeClr val="accent2">
                    <a:lumMod val="40000"/>
                    <a:lumOff val="60000"/>
                  </a:schemeClr>
                </a:solidFill>
                <a:latin typeface="Century Gothic" pitchFamily="34" charset="0"/>
              </a:rPr>
              <a:t>Bee U Partnership</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4" name="TextBox 3"/>
          <p:cNvSpPr txBox="1"/>
          <p:nvPr/>
        </p:nvSpPr>
        <p:spPr>
          <a:xfrm>
            <a:off x="539552" y="1340768"/>
            <a:ext cx="8208912" cy="1077218"/>
          </a:xfrm>
          <a:prstGeom prst="rect">
            <a:avLst/>
          </a:prstGeom>
          <a:noFill/>
        </p:spPr>
        <p:txBody>
          <a:bodyPr wrap="square" rtlCol="0">
            <a:spAutoFit/>
          </a:bodyPr>
          <a:lstStyle/>
          <a:p>
            <a:r>
              <a:rPr lang="en-GB" sz="1600" dirty="0" smtClean="0">
                <a:latin typeface="Century Gothic" pitchFamily="34" charset="0"/>
              </a:rPr>
              <a:t>Bee U is the 0-25 Emotional Health &amp; Wellbeing Service based in Shropshire and Telford &amp; Wrekin.</a:t>
            </a:r>
          </a:p>
          <a:p>
            <a:endParaRPr lang="en-GB" sz="1600" dirty="0">
              <a:latin typeface="Century Gothic" pitchFamily="34" charset="0"/>
            </a:endParaRPr>
          </a:p>
          <a:p>
            <a:r>
              <a:rPr lang="en-GB" sz="1600" dirty="0" smtClean="0">
                <a:latin typeface="Century Gothic" pitchFamily="34" charset="0"/>
              </a:rPr>
              <a:t>Bee U is made up of:</a:t>
            </a:r>
          </a:p>
        </p:txBody>
      </p:sp>
      <p:pic>
        <p:nvPicPr>
          <p:cNvPr id="5" name="Picture 4" descr="childrenssociety.png"/>
          <p:cNvPicPr>
            <a:picLocks noChangeAspect="1"/>
          </p:cNvPicPr>
          <p:nvPr/>
        </p:nvPicPr>
        <p:blipFill>
          <a:blip r:embed="rId2" cstate="print"/>
          <a:stretch>
            <a:fillRect/>
          </a:stretch>
        </p:blipFill>
        <p:spPr>
          <a:xfrm>
            <a:off x="5076056" y="3789040"/>
            <a:ext cx="2543175" cy="1285875"/>
          </a:xfrm>
          <a:prstGeom prst="rect">
            <a:avLst/>
          </a:prstGeom>
        </p:spPr>
      </p:pic>
      <p:pic>
        <p:nvPicPr>
          <p:cNvPr id="6" name="Picture 5" descr="healios.png"/>
          <p:cNvPicPr>
            <a:picLocks noChangeAspect="1"/>
          </p:cNvPicPr>
          <p:nvPr/>
        </p:nvPicPr>
        <p:blipFill>
          <a:blip r:embed="rId3" cstate="print"/>
          <a:stretch>
            <a:fillRect/>
          </a:stretch>
        </p:blipFill>
        <p:spPr>
          <a:xfrm>
            <a:off x="1403648" y="3731198"/>
            <a:ext cx="3155260" cy="1137962"/>
          </a:xfrm>
          <a:prstGeom prst="rect">
            <a:avLst/>
          </a:prstGeom>
        </p:spPr>
      </p:pic>
      <p:pic>
        <p:nvPicPr>
          <p:cNvPr id="7" name="Picture 6" descr="kooth.png"/>
          <p:cNvPicPr>
            <a:picLocks noChangeAspect="1"/>
          </p:cNvPicPr>
          <p:nvPr/>
        </p:nvPicPr>
        <p:blipFill>
          <a:blip r:embed="rId4" cstate="print"/>
          <a:stretch>
            <a:fillRect/>
          </a:stretch>
        </p:blipFill>
        <p:spPr>
          <a:xfrm>
            <a:off x="1187624" y="2564904"/>
            <a:ext cx="2520280" cy="893012"/>
          </a:xfrm>
          <a:prstGeom prst="rect">
            <a:avLst/>
          </a:prstGeom>
        </p:spPr>
      </p:pic>
      <p:pic>
        <p:nvPicPr>
          <p:cNvPr id="8" name="Picture 7" descr="SSSFT_NHS70.png"/>
          <p:cNvPicPr>
            <a:picLocks noChangeAspect="1"/>
          </p:cNvPicPr>
          <p:nvPr/>
        </p:nvPicPr>
        <p:blipFill>
          <a:blip r:embed="rId5" cstate="print"/>
          <a:srcRect r="25189"/>
          <a:stretch>
            <a:fillRect/>
          </a:stretch>
        </p:blipFill>
        <p:spPr>
          <a:xfrm>
            <a:off x="5076056" y="2204864"/>
            <a:ext cx="2736304" cy="1056815"/>
          </a:xfrm>
          <a:prstGeom prst="rect">
            <a:avLst/>
          </a:prstGeom>
        </p:spPr>
      </p:pic>
      <p:sp>
        <p:nvSpPr>
          <p:cNvPr id="9" name="TextBox 8"/>
          <p:cNvSpPr txBox="1"/>
          <p:nvPr/>
        </p:nvSpPr>
        <p:spPr>
          <a:xfrm>
            <a:off x="323528" y="5373216"/>
            <a:ext cx="8568952" cy="584775"/>
          </a:xfrm>
          <a:prstGeom prst="rect">
            <a:avLst/>
          </a:prstGeom>
          <a:noFill/>
        </p:spPr>
        <p:txBody>
          <a:bodyPr wrap="square" rtlCol="0">
            <a:spAutoFit/>
          </a:bodyPr>
          <a:lstStyle/>
          <a:p>
            <a:pPr algn="ctr"/>
            <a:r>
              <a:rPr lang="en-GB" sz="1600" dirty="0">
                <a:latin typeface="Century Gothic" pitchFamily="34" charset="0"/>
              </a:rPr>
              <a:t>Drop-in and online services are available as well as Young People and Families Mental Health Service (previously CAMHS) to </a:t>
            </a:r>
            <a:r>
              <a:rPr lang="en-GB" sz="1600" dirty="0" smtClean="0">
                <a:latin typeface="Century Gothic" pitchFamily="34" charset="0"/>
              </a:rPr>
              <a:t>give help, advice</a:t>
            </a:r>
            <a:r>
              <a:rPr lang="en-GB" sz="1600" dirty="0">
                <a:latin typeface="Century Gothic" pitchFamily="34" charset="0"/>
              </a:rPr>
              <a:t>, </a:t>
            </a:r>
            <a:r>
              <a:rPr lang="en-GB" sz="1600" dirty="0" smtClean="0">
                <a:latin typeface="Century Gothic" pitchFamily="34" charset="0"/>
              </a:rPr>
              <a:t>and risk </a:t>
            </a:r>
            <a:r>
              <a:rPr lang="en-GB" sz="1600" dirty="0">
                <a:latin typeface="Century Gothic" pitchFamily="34" charset="0"/>
              </a:rPr>
              <a:t>support.</a:t>
            </a:r>
          </a:p>
        </p:txBody>
      </p:sp>
      <p:sp>
        <p:nvSpPr>
          <p:cNvPr id="10" name="Footer Placeholder 9"/>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style.rotation</p:attrName>
                                        </p:attrNameLst>
                                      </p:cBhvr>
                                      <p:tavLst>
                                        <p:tav tm="0">
                                          <p:val>
                                            <p:fltVal val="720"/>
                                          </p:val>
                                        </p:tav>
                                        <p:tav tm="100000">
                                          <p:val>
                                            <p:fltVal val="0"/>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 calcmode="lin" valueType="num">
                                      <p:cBhvr>
                                        <p:cTn id="3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style.rotation</p:attrName>
                                        </p:attrNameLst>
                                      </p:cBhvr>
                                      <p:tavLst>
                                        <p:tav tm="0">
                                          <p:val>
                                            <p:fltVal val="720"/>
                                          </p:val>
                                        </p:tav>
                                        <p:tav tm="100000">
                                          <p:val>
                                            <p:fltVal val="0"/>
                                          </p:val>
                                        </p:tav>
                                      </p:tavLst>
                                    </p:anim>
                                    <p:anim calcmode="lin" valueType="num">
                                      <p:cBhvr>
                                        <p:cTn id="37" dur="2000" fill="hold"/>
                                        <p:tgtEl>
                                          <p:spTgt spid="6"/>
                                        </p:tgtEl>
                                        <p:attrNameLst>
                                          <p:attrName>ppt_h</p:attrName>
                                        </p:attrNameLst>
                                      </p:cBhvr>
                                      <p:tavLst>
                                        <p:tav tm="0">
                                          <p:val>
                                            <p:fltVal val="0"/>
                                          </p:val>
                                        </p:tav>
                                        <p:tav tm="100000">
                                          <p:val>
                                            <p:strVal val="#ppt_h"/>
                                          </p:val>
                                        </p:tav>
                                      </p:tavLst>
                                    </p:anim>
                                    <p:anim calcmode="lin" valueType="num">
                                      <p:cBhvr>
                                        <p:cTn id="3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style.rotation</p:attrName>
                                        </p:attrNameLst>
                                      </p:cBhvr>
                                      <p:tavLst>
                                        <p:tav tm="0">
                                          <p:val>
                                            <p:fltVal val="720"/>
                                          </p:val>
                                        </p:tav>
                                        <p:tav tm="100000">
                                          <p:val>
                                            <p:fltVal val="0"/>
                                          </p:val>
                                        </p:tav>
                                      </p:tavLst>
                                    </p:anim>
                                    <p:anim calcmode="lin" valueType="num">
                                      <p:cBhvr>
                                        <p:cTn id="45" dur="2000" fill="hold"/>
                                        <p:tgtEl>
                                          <p:spTgt spid="5"/>
                                        </p:tgtEl>
                                        <p:attrNameLst>
                                          <p:attrName>ppt_h</p:attrName>
                                        </p:attrNameLst>
                                      </p:cBhvr>
                                      <p:tavLst>
                                        <p:tav tm="0">
                                          <p:val>
                                            <p:fltVal val="0"/>
                                          </p:val>
                                        </p:tav>
                                        <p:tav tm="100000">
                                          <p:val>
                                            <p:strVal val="#ppt_h"/>
                                          </p:val>
                                        </p:tav>
                                      </p:tavLst>
                                    </p:anim>
                                    <p:anim calcmode="lin" valueType="num">
                                      <p:cBhvr>
                                        <p:cTn id="4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ln w="22225">
                  <a:solidFill>
                    <a:schemeClr val="accent2"/>
                  </a:solidFill>
                  <a:prstDash val="solid"/>
                </a:ln>
                <a:solidFill>
                  <a:schemeClr val="accent2">
                    <a:lumMod val="40000"/>
                    <a:lumOff val="60000"/>
                  </a:schemeClr>
                </a:solidFill>
                <a:latin typeface="Century Gothic" pitchFamily="34" charset="0"/>
              </a:rPr>
              <a:t>What does Beam do?</a:t>
            </a:r>
          </a:p>
        </p:txBody>
      </p:sp>
      <p:sp>
        <p:nvSpPr>
          <p:cNvPr id="3" name="TextBox 2"/>
          <p:cNvSpPr txBox="1"/>
          <p:nvPr/>
        </p:nvSpPr>
        <p:spPr>
          <a:xfrm>
            <a:off x="467544" y="1412776"/>
            <a:ext cx="8496944" cy="2369880"/>
          </a:xfrm>
          <a:prstGeom prst="rect">
            <a:avLst/>
          </a:prstGeom>
          <a:noFill/>
        </p:spPr>
        <p:txBody>
          <a:bodyPr wrap="square" rtlCol="0">
            <a:spAutoFit/>
          </a:bodyPr>
          <a:lstStyle/>
          <a:p>
            <a:r>
              <a:rPr lang="en-GB" sz="2000" b="1" dirty="0">
                <a:ln w="22225">
                  <a:solidFill>
                    <a:schemeClr val="accent2"/>
                  </a:solidFill>
                  <a:prstDash val="solid"/>
                </a:ln>
                <a:solidFill>
                  <a:schemeClr val="accent2">
                    <a:lumMod val="40000"/>
                    <a:lumOff val="60000"/>
                  </a:schemeClr>
                </a:solidFill>
                <a:latin typeface="Century Gothic" pitchFamily="34" charset="0"/>
              </a:rPr>
              <a:t>Our</a:t>
            </a: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sz="2000" b="1" dirty="0" smtClean="0">
                <a:ln w="22225">
                  <a:solidFill>
                    <a:schemeClr val="accent2"/>
                  </a:solidFill>
                  <a:prstDash val="solid"/>
                </a:ln>
                <a:solidFill>
                  <a:schemeClr val="accent2">
                    <a:lumMod val="40000"/>
                    <a:lumOff val="60000"/>
                  </a:schemeClr>
                </a:solidFill>
                <a:latin typeface="Century Gothic" pitchFamily="34" charset="0"/>
              </a:rPr>
              <a:t>Aim</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p>
          <a:p>
            <a:r>
              <a:rPr lang="en-GB" sz="1600" b="1" dirty="0" smtClean="0">
                <a:latin typeface="Century Gothic" pitchFamily="34" charset="0"/>
              </a:rPr>
              <a:t>	“to </a:t>
            </a:r>
            <a:r>
              <a:rPr lang="en-GB" sz="1600" b="1" dirty="0">
                <a:latin typeface="Century Gothic" pitchFamily="34" charset="0"/>
              </a:rPr>
              <a:t>provide children and young people aged 0 – 25, their parents/ </a:t>
            </a:r>
            <a:r>
              <a:rPr lang="en-GB" sz="1600" b="1" dirty="0" smtClean="0">
                <a:latin typeface="Century Gothic" pitchFamily="34" charset="0"/>
              </a:rPr>
              <a:t>		carers </a:t>
            </a:r>
            <a:r>
              <a:rPr lang="en-GB" sz="1600" b="1" dirty="0">
                <a:latin typeface="Century Gothic" pitchFamily="34" charset="0"/>
              </a:rPr>
              <a:t>&amp; professionals with advice, signposting and support with </a:t>
            </a:r>
            <a:r>
              <a:rPr lang="en-GB" sz="1600" b="1" dirty="0" smtClean="0">
                <a:latin typeface="Century Gothic" pitchFamily="34" charset="0"/>
              </a:rPr>
              <a:t>			any </a:t>
            </a:r>
            <a:r>
              <a:rPr lang="en-GB" sz="1600" b="1" dirty="0">
                <a:latin typeface="Century Gothic" pitchFamily="34" charset="0"/>
              </a:rPr>
              <a:t>concerns relating to mental and emotional wellbeing</a:t>
            </a:r>
            <a:r>
              <a:rPr lang="en-GB" sz="1600" b="1" dirty="0" smtClean="0">
                <a:latin typeface="Century Gothic" pitchFamily="34" charset="0"/>
              </a:rPr>
              <a:t>.”</a:t>
            </a:r>
            <a:endParaRPr lang="en-GB" sz="1600" b="1" dirty="0">
              <a:latin typeface="Century Gothic" pitchFamily="34" charset="0"/>
            </a:endParaRPr>
          </a:p>
          <a:p>
            <a:endParaRPr lang="en-GB" sz="1600" dirty="0" smtClean="0">
              <a:latin typeface="Century Gothic" pitchFamily="34" charset="0"/>
            </a:endParaRPr>
          </a:p>
          <a:p>
            <a:r>
              <a:rPr lang="en-GB" sz="1600" dirty="0" smtClean="0">
                <a:latin typeface="Century Gothic" pitchFamily="34" charset="0"/>
              </a:rPr>
              <a:t>Our </a:t>
            </a:r>
            <a:r>
              <a:rPr lang="en-GB" sz="1600" dirty="0">
                <a:latin typeface="Century Gothic" pitchFamily="34" charset="0"/>
              </a:rPr>
              <a:t>team is very passionate about empowering young people. Simply listening to a young person’s experience or using therapeutic </a:t>
            </a:r>
            <a:r>
              <a:rPr lang="en-GB" sz="1600" dirty="0" smtClean="0">
                <a:latin typeface="Century Gothic" pitchFamily="34" charset="0"/>
              </a:rPr>
              <a:t>strategies </a:t>
            </a:r>
            <a:r>
              <a:rPr lang="en-GB" sz="1600" dirty="0">
                <a:latin typeface="Century Gothic" pitchFamily="34" charset="0"/>
              </a:rPr>
              <a:t>and providing information can make all the difference. </a:t>
            </a:r>
          </a:p>
          <a:p>
            <a:endParaRPr lang="en-GB" sz="1600" dirty="0">
              <a:latin typeface="Century Gothic" pitchFamily="34" charset="0"/>
            </a:endParaRPr>
          </a:p>
        </p:txBody>
      </p:sp>
      <p:pic>
        <p:nvPicPr>
          <p:cNvPr id="4" name="Picture 3" descr="people-talking-clipart-people-talking-cliparts-free-download-clip-art-free-clip-art-animations.jpg"/>
          <p:cNvPicPr>
            <a:picLocks noChangeAspect="1"/>
          </p:cNvPicPr>
          <p:nvPr/>
        </p:nvPicPr>
        <p:blipFill>
          <a:blip r:embed="rId2" cstate="print"/>
          <a:srcRect t="45800" r="58761"/>
          <a:stretch>
            <a:fillRect/>
          </a:stretch>
        </p:blipFill>
        <p:spPr>
          <a:xfrm>
            <a:off x="899592" y="4005064"/>
            <a:ext cx="1818511" cy="2492896"/>
          </a:xfrm>
          <a:prstGeom prst="rect">
            <a:avLst/>
          </a:prstGeom>
        </p:spPr>
      </p:pic>
      <p:sp>
        <p:nvSpPr>
          <p:cNvPr id="5" name="TextBox 4"/>
          <p:cNvSpPr txBox="1"/>
          <p:nvPr/>
        </p:nvSpPr>
        <p:spPr>
          <a:xfrm>
            <a:off x="3635896" y="3789040"/>
            <a:ext cx="3240360" cy="1634490"/>
          </a:xfrm>
          <a:prstGeom prst="wedgeRoundRectCallout">
            <a:avLst>
              <a:gd name="adj1" fmla="val -79368"/>
              <a:gd name="adj2" fmla="val 35330"/>
              <a:gd name="adj3" fmla="val 16667"/>
            </a:avLst>
          </a:prstGeom>
          <a:noFill/>
          <a:ln w="28575">
            <a:solidFill>
              <a:schemeClr val="tx1"/>
            </a:solidFill>
          </a:ln>
        </p:spPr>
        <p:txBody>
          <a:bodyPr wrap="square" rtlCol="0">
            <a:spAutoFit/>
          </a:bodyPr>
          <a:lstStyle/>
          <a:p>
            <a:r>
              <a:rPr lang="en-GB" sz="1500" dirty="0" smtClean="0">
                <a:latin typeface="Bradley Hand ITC" pitchFamily="66" charset="0"/>
              </a:rPr>
              <a:t>…we </a:t>
            </a:r>
            <a:r>
              <a:rPr lang="en-GB" sz="1500" dirty="0">
                <a:latin typeface="Bradley Hand ITC" pitchFamily="66" charset="0"/>
              </a:rPr>
              <a:t>want to help you acquire the resilience and skills you need when life throws up challenges. We want you to know what to do for yourself if you are troubled by emotions or problems with your mental health</a:t>
            </a:r>
          </a:p>
        </p:txBody>
      </p:sp>
      <p:sp>
        <p:nvSpPr>
          <p:cNvPr id="6" name="TextBox 5"/>
          <p:cNvSpPr txBox="1"/>
          <p:nvPr/>
        </p:nvSpPr>
        <p:spPr>
          <a:xfrm>
            <a:off x="2627784" y="6381328"/>
            <a:ext cx="6336704" cy="338554"/>
          </a:xfrm>
          <a:prstGeom prst="rect">
            <a:avLst/>
          </a:prstGeom>
          <a:noFill/>
        </p:spPr>
        <p:txBody>
          <a:bodyPr wrap="square" rtlCol="0">
            <a:spAutoFit/>
          </a:bodyPr>
          <a:lstStyle/>
          <a:p>
            <a:r>
              <a:rPr lang="en-GB" sz="800" dirty="0">
                <a:latin typeface="Century Gothic" pitchFamily="34" charset="0"/>
              </a:rPr>
              <a:t>https://www.gov.uk/government/uploads/system/uploads/attachment_data/file/414024/Childrens_Mental_Health.pdf</a:t>
            </a:r>
          </a:p>
          <a:p>
            <a:endParaRPr lang="en-GB" sz="800" dirty="0">
              <a:latin typeface="Century Gothic" pitchFamily="34" charset="0"/>
            </a:endParaRPr>
          </a:p>
        </p:txBody>
      </p:sp>
      <p:sp>
        <p:nvSpPr>
          <p:cNvPr id="7" name="Footer Placeholder 6"/>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15"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1000" fill="hold"/>
                                        <p:tgtEl>
                                          <p:spTgt spid="6"/>
                                        </p:tgtEl>
                                        <p:attrNameLst>
                                          <p:attrName>ppt_x</p:attrName>
                                        </p:attrNameLst>
                                      </p:cBhvr>
                                      <p:tavLst>
                                        <p:tav tm="0">
                                          <p:val>
                                            <p:strVal val="#ppt_x"/>
                                          </p:val>
                                        </p:tav>
                                        <p:tav tm="100000">
                                          <p:val>
                                            <p:strVal val="#ppt_x"/>
                                          </p:val>
                                        </p:tav>
                                      </p:tavLst>
                                    </p:anim>
                                    <p:anim calcmode="lin" valueType="num">
                                      <p:cBhvr additive="base">
                                        <p:cTn id="4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ln w="22225">
                  <a:solidFill>
                    <a:schemeClr val="accent2"/>
                  </a:solidFill>
                  <a:prstDash val="solid"/>
                </a:ln>
                <a:solidFill>
                  <a:schemeClr val="accent2">
                    <a:lumMod val="40000"/>
                    <a:lumOff val="60000"/>
                  </a:schemeClr>
                </a:solidFill>
                <a:latin typeface="Century Gothic" pitchFamily="34" charset="0"/>
              </a:rPr>
              <a:t>Who are </a:t>
            </a:r>
            <a:r>
              <a:rPr lang="en-GB" b="1" dirty="0" smtClean="0">
                <a:ln w="22225">
                  <a:solidFill>
                    <a:schemeClr val="accent2"/>
                  </a:solidFill>
                  <a:prstDash val="solid"/>
                </a:ln>
                <a:solidFill>
                  <a:schemeClr val="accent2">
                    <a:lumMod val="40000"/>
                    <a:lumOff val="60000"/>
                  </a:schemeClr>
                </a:solidFill>
                <a:latin typeface="Century Gothic" pitchFamily="34" charset="0"/>
              </a:rPr>
              <a:t>Beam?</a:t>
            </a:r>
            <a:endParaRPr lang="en-GB" b="1" dirty="0">
              <a:ln w="22225">
                <a:solidFill>
                  <a:schemeClr val="accent2"/>
                </a:solidFill>
                <a:prstDash val="solid"/>
              </a:ln>
              <a:solidFill>
                <a:schemeClr val="accent2">
                  <a:lumMod val="40000"/>
                  <a:lumOff val="60000"/>
                </a:schemeClr>
              </a:solidFill>
              <a:latin typeface="Century Gothic" pitchFamily="34" charset="0"/>
            </a:endParaRPr>
          </a:p>
        </p:txBody>
      </p:sp>
      <p:sp>
        <p:nvSpPr>
          <p:cNvPr id="3" name="TextBox 2"/>
          <p:cNvSpPr txBox="1"/>
          <p:nvPr/>
        </p:nvSpPr>
        <p:spPr>
          <a:xfrm>
            <a:off x="539552" y="1340768"/>
            <a:ext cx="8280920" cy="584775"/>
          </a:xfrm>
          <a:prstGeom prst="rect">
            <a:avLst/>
          </a:prstGeom>
          <a:noFill/>
        </p:spPr>
        <p:txBody>
          <a:bodyPr wrap="square" rtlCol="0">
            <a:spAutoFit/>
          </a:bodyPr>
          <a:lstStyle/>
          <a:p>
            <a:r>
              <a:rPr lang="en-GB" sz="1600" dirty="0" smtClean="0">
                <a:latin typeface="Century Gothic" pitchFamily="34" charset="0"/>
              </a:rPr>
              <a:t>Beam is a </a:t>
            </a:r>
            <a:r>
              <a:rPr lang="en-GB" sz="1600" b="1" dirty="0" smtClean="0">
                <a:latin typeface="Century Gothic" pitchFamily="34" charset="0"/>
              </a:rPr>
              <a:t>multi-disciplinary team </a:t>
            </a:r>
            <a:r>
              <a:rPr lang="en-GB" sz="1600" dirty="0" smtClean="0">
                <a:latin typeface="Century Gothic" pitchFamily="34" charset="0"/>
              </a:rPr>
              <a:t>made up of Therapists, Youth Workers and Wellbeing Volunteers.</a:t>
            </a:r>
          </a:p>
        </p:txBody>
      </p:sp>
      <p:sp>
        <p:nvSpPr>
          <p:cNvPr id="4" name="TextBox 3"/>
          <p:cNvSpPr txBox="1"/>
          <p:nvPr/>
        </p:nvSpPr>
        <p:spPr>
          <a:xfrm>
            <a:off x="539552" y="2132856"/>
            <a:ext cx="6048672" cy="461665"/>
          </a:xfrm>
          <a:prstGeom prst="rect">
            <a:avLst/>
          </a:prstGeom>
          <a:noFill/>
        </p:spPr>
        <p:txBody>
          <a:bodyPr wrap="square" rtlCol="0">
            <a:spAutoFit/>
          </a:bodyPr>
          <a:lstStyle/>
          <a:p>
            <a:r>
              <a:rPr lang="en-GB" sz="2400" b="1" dirty="0">
                <a:ln w="22225">
                  <a:solidFill>
                    <a:schemeClr val="accent2"/>
                  </a:solidFill>
                  <a:prstDash val="solid"/>
                </a:ln>
                <a:solidFill>
                  <a:schemeClr val="accent2">
                    <a:lumMod val="40000"/>
                    <a:lumOff val="60000"/>
                  </a:schemeClr>
                </a:solidFill>
                <a:latin typeface="Century Gothic" pitchFamily="34" charset="0"/>
                <a:ea typeface="+mj-ea"/>
                <a:cs typeface="+mj-cs"/>
              </a:rPr>
              <a:t>Our</a:t>
            </a:r>
            <a:r>
              <a:rPr lang="en-GB" sz="24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mj-ea"/>
                <a:cs typeface="+mj-cs"/>
              </a:rPr>
              <a:t> </a:t>
            </a:r>
            <a:r>
              <a:rPr lang="en-GB" sz="2400" b="1" dirty="0">
                <a:ln w="22225">
                  <a:solidFill>
                    <a:schemeClr val="accent2"/>
                  </a:solidFill>
                  <a:prstDash val="solid"/>
                </a:ln>
                <a:solidFill>
                  <a:schemeClr val="accent2">
                    <a:lumMod val="40000"/>
                    <a:lumOff val="60000"/>
                  </a:schemeClr>
                </a:solidFill>
                <a:latin typeface="Century Gothic" pitchFamily="34" charset="0"/>
                <a:ea typeface="+mj-ea"/>
                <a:cs typeface="+mj-cs"/>
              </a:rPr>
              <a:t>background</a:t>
            </a:r>
            <a:r>
              <a:rPr lang="en-GB" sz="24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mj-ea"/>
                <a:cs typeface="+mj-cs"/>
              </a:rPr>
              <a:t> </a:t>
            </a:r>
            <a:r>
              <a:rPr lang="en-GB" sz="2400" b="1" dirty="0">
                <a:ln w="22225">
                  <a:solidFill>
                    <a:schemeClr val="accent2"/>
                  </a:solidFill>
                  <a:prstDash val="solid"/>
                </a:ln>
                <a:solidFill>
                  <a:schemeClr val="accent2">
                    <a:lumMod val="40000"/>
                    <a:lumOff val="60000"/>
                  </a:schemeClr>
                </a:solidFill>
                <a:latin typeface="Century Gothic" pitchFamily="34" charset="0"/>
                <a:ea typeface="+mj-ea"/>
                <a:cs typeface="+mj-cs"/>
              </a:rPr>
              <a:t>&amp;</a:t>
            </a:r>
            <a:r>
              <a:rPr lang="en-GB" sz="24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mj-ea"/>
                <a:cs typeface="+mj-cs"/>
              </a:rPr>
              <a:t> </a:t>
            </a:r>
            <a:r>
              <a:rPr lang="en-GB" sz="2400" b="1" dirty="0">
                <a:ln w="22225">
                  <a:solidFill>
                    <a:schemeClr val="accent2"/>
                  </a:solidFill>
                  <a:prstDash val="solid"/>
                </a:ln>
                <a:solidFill>
                  <a:schemeClr val="accent2">
                    <a:lumMod val="40000"/>
                    <a:lumOff val="60000"/>
                  </a:schemeClr>
                </a:solidFill>
                <a:latin typeface="Century Gothic" pitchFamily="34" charset="0"/>
                <a:ea typeface="+mj-ea"/>
                <a:cs typeface="+mj-cs"/>
              </a:rPr>
              <a:t>experience</a:t>
            </a:r>
            <a:r>
              <a:rPr lang="en-GB" sz="24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mj-ea"/>
                <a:cs typeface="+mj-cs"/>
              </a:rPr>
              <a:t> </a:t>
            </a:r>
          </a:p>
        </p:txBody>
      </p:sp>
      <p:graphicFrame>
        <p:nvGraphicFramePr>
          <p:cNvPr id="31" name="Table 30"/>
          <p:cNvGraphicFramePr>
            <a:graphicFrameLocks noGrp="1"/>
          </p:cNvGraphicFramePr>
          <p:nvPr/>
        </p:nvGraphicFramePr>
        <p:xfrm>
          <a:off x="395536" y="2780928"/>
          <a:ext cx="8352928" cy="3672410"/>
        </p:xfrm>
        <a:graphic>
          <a:graphicData uri="http://schemas.openxmlformats.org/drawingml/2006/table">
            <a:tbl>
              <a:tblPr firstRow="1" bandRow="1">
                <a:tableStyleId>{2D5ABB26-0587-4C30-8999-92F81FD0307C}</a:tableStyleId>
              </a:tblPr>
              <a:tblGrid>
                <a:gridCol w="20882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651096">
                <a:tc>
                  <a:txBody>
                    <a:bodyPr/>
                    <a:lstStyle/>
                    <a:p>
                      <a:pPr algn="ctr"/>
                      <a:r>
                        <a:rPr lang="en-GB" sz="1600" i="0" dirty="0" smtClean="0">
                          <a:latin typeface="Century Gothic" pitchFamily="34" charset="0"/>
                        </a:rPr>
                        <a:t>Young offenders</a:t>
                      </a:r>
                      <a:endParaRPr lang="en-GB" sz="1600" i="0" dirty="0">
                        <a:latin typeface="Century Gothic" pitchFamily="34" charset="0"/>
                      </a:endParaRPr>
                    </a:p>
                  </a:txBody>
                  <a:tcPr anchor="ctr"/>
                </a:tc>
                <a:tc>
                  <a:txBody>
                    <a:bodyPr/>
                    <a:lstStyle/>
                    <a:p>
                      <a:pPr algn="ctr"/>
                      <a:r>
                        <a:rPr lang="en-GB" sz="1600" dirty="0" smtClean="0">
                          <a:latin typeface="Century Gothic" pitchFamily="34" charset="0"/>
                        </a:rPr>
                        <a:t>NHS &amp; IAPT</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Education &amp; support</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Mental Health Nursing</a:t>
                      </a:r>
                      <a:endParaRPr lang="en-GB" sz="1600" dirty="0">
                        <a:latin typeface="Century Gothic" pitchFamily="34" charset="0"/>
                      </a:endParaRPr>
                    </a:p>
                  </a:txBody>
                  <a:tcPr anchor="ctr"/>
                </a:tc>
                <a:extLst>
                  <a:ext uri="{0D108BD9-81ED-4DB2-BD59-A6C34878D82A}">
                    <a16:rowId xmlns:a16="http://schemas.microsoft.com/office/drawing/2014/main" val="10000"/>
                  </a:ext>
                </a:extLst>
              </a:tr>
              <a:tr h="416930">
                <a:tc>
                  <a:txBody>
                    <a:bodyPr/>
                    <a:lstStyle/>
                    <a:p>
                      <a:pPr algn="ctr"/>
                      <a:r>
                        <a:rPr lang="en-GB" sz="1600" dirty="0" smtClean="0">
                          <a:latin typeface="Century Gothic" pitchFamily="34" charset="0"/>
                        </a:rPr>
                        <a:t>Sexual violence</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Counselling</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Teaching</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Eating disorders</a:t>
                      </a:r>
                      <a:endParaRPr lang="en-GB" sz="1600" dirty="0">
                        <a:latin typeface="Century Gothic" pitchFamily="34" charset="0"/>
                      </a:endParaRPr>
                    </a:p>
                  </a:txBody>
                  <a:tcPr anchor="ctr"/>
                </a:tc>
                <a:extLst>
                  <a:ext uri="{0D108BD9-81ED-4DB2-BD59-A6C34878D82A}">
                    <a16:rowId xmlns:a16="http://schemas.microsoft.com/office/drawing/2014/main" val="10001"/>
                  </a:ext>
                </a:extLst>
              </a:tr>
              <a:tr h="651096">
                <a:tc>
                  <a:txBody>
                    <a:bodyPr/>
                    <a:lstStyle/>
                    <a:p>
                      <a:pPr algn="ctr"/>
                      <a:r>
                        <a:rPr lang="en-GB" sz="1600" kern="1200" dirty="0" smtClean="0">
                          <a:solidFill>
                            <a:schemeClr val="tx1"/>
                          </a:solidFill>
                          <a:latin typeface="Century Gothic" pitchFamily="34" charset="0"/>
                          <a:ea typeface="+mn-ea"/>
                          <a:cs typeface="+mn-cs"/>
                        </a:rPr>
                        <a:t>CBT</a:t>
                      </a:r>
                    </a:p>
                  </a:txBody>
                  <a:tcPr anchor="ctr"/>
                </a:tc>
                <a:tc>
                  <a:txBody>
                    <a:bodyPr/>
                    <a:lstStyle/>
                    <a:p>
                      <a:pPr algn="ctr"/>
                      <a:r>
                        <a:rPr lang="en-GB" sz="1600" dirty="0" smtClean="0">
                          <a:latin typeface="Century Gothic" pitchFamily="34" charset="0"/>
                        </a:rPr>
                        <a:t>School pastoral support</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Trauma</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Residential</a:t>
                      </a:r>
                      <a:r>
                        <a:rPr lang="en-GB" sz="1600" baseline="0" dirty="0" smtClean="0">
                          <a:latin typeface="Century Gothic" pitchFamily="34" charset="0"/>
                        </a:rPr>
                        <a:t> care</a:t>
                      </a:r>
                      <a:endParaRPr lang="en-GB" sz="1600" dirty="0">
                        <a:latin typeface="Century Gothic" pitchFamily="34" charset="0"/>
                      </a:endParaRPr>
                    </a:p>
                  </a:txBody>
                  <a:tcPr anchor="ctr"/>
                </a:tc>
                <a:extLst>
                  <a:ext uri="{0D108BD9-81ED-4DB2-BD59-A6C34878D82A}">
                    <a16:rowId xmlns:a16="http://schemas.microsoft.com/office/drawing/2014/main" val="10002"/>
                  </a:ext>
                </a:extLst>
              </a:tr>
              <a:tr h="651096">
                <a:tc>
                  <a:txBody>
                    <a:bodyPr/>
                    <a:lstStyle/>
                    <a:p>
                      <a:pPr algn="ctr"/>
                      <a:r>
                        <a:rPr lang="en-GB" sz="1600" dirty="0" smtClean="0">
                          <a:latin typeface="Century Gothic" pitchFamily="34" charset="0"/>
                        </a:rPr>
                        <a:t>Mentoring</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Attachment</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Students</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Assistant psychologists</a:t>
                      </a:r>
                      <a:endParaRPr lang="en-GB" sz="1600" dirty="0">
                        <a:latin typeface="Century Gothic" pitchFamily="34" charset="0"/>
                      </a:endParaRPr>
                    </a:p>
                  </a:txBody>
                  <a:tcPr anchor="ctr"/>
                </a:tc>
                <a:extLst>
                  <a:ext uri="{0D108BD9-81ED-4DB2-BD59-A6C34878D82A}">
                    <a16:rowId xmlns:a16="http://schemas.microsoft.com/office/drawing/2014/main" val="10003"/>
                  </a:ext>
                </a:extLst>
              </a:tr>
              <a:tr h="651096">
                <a:tc>
                  <a:txBody>
                    <a:bodyPr/>
                    <a:lstStyle/>
                    <a:p>
                      <a:pPr algn="ctr"/>
                      <a:r>
                        <a:rPr lang="en-GB" sz="1600" dirty="0" smtClean="0">
                          <a:latin typeface="Century Gothic" pitchFamily="34" charset="0"/>
                        </a:rPr>
                        <a:t>Behaviour management</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Youth</a:t>
                      </a:r>
                      <a:r>
                        <a:rPr lang="en-GB" sz="1600" baseline="0" dirty="0" smtClean="0">
                          <a:latin typeface="Century Gothic" pitchFamily="34" charset="0"/>
                        </a:rPr>
                        <a:t> work</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Occupational therapy</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Children’s rights</a:t>
                      </a:r>
                      <a:endParaRPr lang="en-GB" sz="1600" dirty="0">
                        <a:latin typeface="Century Gothic" pitchFamily="34" charset="0"/>
                      </a:endParaRPr>
                    </a:p>
                  </a:txBody>
                  <a:tcPr anchor="ctr"/>
                </a:tc>
                <a:extLst>
                  <a:ext uri="{0D108BD9-81ED-4DB2-BD59-A6C34878D82A}">
                    <a16:rowId xmlns:a16="http://schemas.microsoft.com/office/drawing/2014/main" val="10004"/>
                  </a:ext>
                </a:extLst>
              </a:tr>
              <a:tr h="651096">
                <a:tc>
                  <a:txBody>
                    <a:bodyPr/>
                    <a:lstStyle/>
                    <a:p>
                      <a:pPr algn="ctr"/>
                      <a:r>
                        <a:rPr lang="en-GB" sz="1600" dirty="0" smtClean="0">
                          <a:latin typeface="Century Gothic" pitchFamily="34" charset="0"/>
                        </a:rPr>
                        <a:t>Domestic</a:t>
                      </a:r>
                      <a:r>
                        <a:rPr lang="en-GB" sz="1600" baseline="0" dirty="0" smtClean="0">
                          <a:latin typeface="Century Gothic" pitchFamily="34" charset="0"/>
                        </a:rPr>
                        <a:t> Violence</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British Sign Language</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Mental health</a:t>
                      </a:r>
                      <a:r>
                        <a:rPr lang="en-GB" sz="1600" baseline="0" dirty="0" smtClean="0">
                          <a:latin typeface="Century Gothic" pitchFamily="34" charset="0"/>
                        </a:rPr>
                        <a:t> first aid</a:t>
                      </a:r>
                      <a:endParaRPr lang="en-GB" sz="1600" dirty="0">
                        <a:latin typeface="Century Gothic" pitchFamily="34" charset="0"/>
                      </a:endParaRPr>
                    </a:p>
                  </a:txBody>
                  <a:tcPr anchor="ctr"/>
                </a:tc>
                <a:tc>
                  <a:txBody>
                    <a:bodyPr/>
                    <a:lstStyle/>
                    <a:p>
                      <a:pPr algn="ctr"/>
                      <a:r>
                        <a:rPr lang="en-GB" sz="1600" dirty="0" smtClean="0">
                          <a:latin typeface="Century Gothic" pitchFamily="34" charset="0"/>
                        </a:rPr>
                        <a:t>Childhood</a:t>
                      </a:r>
                      <a:r>
                        <a:rPr lang="en-GB" sz="1600" baseline="0" dirty="0" smtClean="0">
                          <a:latin typeface="Century Gothic" pitchFamily="34" charset="0"/>
                        </a:rPr>
                        <a:t> sexual exploitation</a:t>
                      </a:r>
                      <a:endParaRPr lang="en-GB" sz="1600" dirty="0">
                        <a:latin typeface="Century Gothic" pitchFamily="34" charset="0"/>
                      </a:endParaRPr>
                    </a:p>
                  </a:txBody>
                  <a:tcPr anchor="ctr"/>
                </a:tc>
                <a:extLst>
                  <a:ext uri="{0D108BD9-81ED-4DB2-BD59-A6C34878D82A}">
                    <a16:rowId xmlns:a16="http://schemas.microsoft.com/office/drawing/2014/main" val="10005"/>
                  </a:ext>
                </a:extLst>
              </a:tr>
            </a:tbl>
          </a:graphicData>
        </a:graphic>
      </p:graphicFrame>
      <p:sp>
        <p:nvSpPr>
          <p:cNvPr id="32" name="Footer Placeholder 31"/>
          <p:cNvSpPr>
            <a:spLocks noGrp="1"/>
          </p:cNvSpPr>
          <p:nvPr>
            <p:ph type="ftr" sz="quarter" idx="11"/>
          </p:nvPr>
        </p:nvSpPr>
        <p:spPr/>
        <p:txBody>
          <a:bodyPr/>
          <a:lstStyle/>
          <a:p>
            <a:r>
              <a:rPr lang="en-GB" smtClean="0"/>
              <a:t>Version 1.3 April 2018</a:t>
            </a:r>
            <a:endParaRPr lang="en-GB"/>
          </a:p>
        </p:txBody>
      </p:sp>
      <p:pic>
        <p:nvPicPr>
          <p:cNvPr id="7" name="Picture 6" descr="childrenssociety.png"/>
          <p:cNvPicPr>
            <a:picLocks noChangeAspect="1"/>
          </p:cNvPicPr>
          <p:nvPr/>
        </p:nvPicPr>
        <p:blipFill>
          <a:blip r:embed="rId2" cstate="print"/>
          <a:stretch>
            <a:fillRect/>
          </a:stretch>
        </p:blipFill>
        <p:spPr>
          <a:xfrm>
            <a:off x="7069385" y="260648"/>
            <a:ext cx="1751087" cy="885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3000" fill="hold"/>
                                        <p:tgtEl>
                                          <p:spTgt spid="31"/>
                                        </p:tgtEl>
                                        <p:attrNameLst>
                                          <p:attrName>ppt_x</p:attrName>
                                        </p:attrNameLst>
                                      </p:cBhvr>
                                      <p:tavLst>
                                        <p:tav tm="0">
                                          <p:val>
                                            <p:strVal val="#ppt_x"/>
                                          </p:val>
                                        </p:tav>
                                        <p:tav tm="100000">
                                          <p:val>
                                            <p:strVal val="#ppt_x"/>
                                          </p:val>
                                        </p:tav>
                                      </p:tavLst>
                                    </p:anim>
                                    <p:anim calcmode="lin" valueType="num">
                                      <p:cBhvr additive="base">
                                        <p:cTn id="29" dur="3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a:solidFill>
            <a:schemeClr val="bg1">
              <a:lumMod val="65000"/>
            </a:schemeClr>
          </a:solidFill>
        </p:spPr>
        <p:style>
          <a:lnRef idx="3">
            <a:schemeClr val="lt1"/>
          </a:lnRef>
          <a:fillRef idx="1">
            <a:schemeClr val="dk1"/>
          </a:fillRef>
          <a:effectRef idx="1">
            <a:schemeClr val="dk1"/>
          </a:effectRef>
          <a:fontRef idx="minor">
            <a:schemeClr val="lt1"/>
          </a:fontRef>
        </p:style>
        <p:txBody>
          <a:bodyPr>
            <a:normAutofit/>
          </a:bodyPr>
          <a:lstStyle/>
          <a:p>
            <a:r>
              <a:rPr lang="en-GB" sz="2000" b="1" spc="300" dirty="0">
                <a:latin typeface="Century Gothic" pitchFamily="34" charset="0"/>
              </a:rPr>
              <a:t>Above all, every team member has a genuine enthusiasm for working with CYP and their families, and many of those within our team are parents of </a:t>
            </a:r>
            <a:r>
              <a:rPr lang="en-GB" sz="2000" b="1" spc="300" dirty="0" smtClean="0">
                <a:latin typeface="Century Gothic" pitchFamily="34" charset="0"/>
              </a:rPr>
              <a:t>children with special educational needs.</a:t>
            </a:r>
            <a:endParaRPr lang="en-GB" sz="2000" b="1" spc="300" dirty="0">
              <a:latin typeface="Century Gothic" pitchFamily="34" charset="0"/>
            </a:endParaRPr>
          </a:p>
        </p:txBody>
      </p:sp>
      <p:sp>
        <p:nvSpPr>
          <p:cNvPr id="3" name="Footer Placeholder 2"/>
          <p:cNvSpPr>
            <a:spLocks noGrp="1"/>
          </p:cNvSpPr>
          <p:nvPr>
            <p:ph type="ftr" sz="quarter" idx="11"/>
          </p:nvPr>
        </p:nvSpPr>
        <p:spPr/>
        <p:txBody>
          <a:bodyPr/>
          <a:lstStyle/>
          <a:p>
            <a:r>
              <a:rPr lang="en-GB" smtClean="0"/>
              <a:t>Version 1.3 April 2018</a:t>
            </a:r>
            <a:endParaRPr lang="en-GB"/>
          </a:p>
        </p:txBody>
      </p:sp>
      <p:pic>
        <p:nvPicPr>
          <p:cNvPr id="4" name="Picture 3" descr="BEAM NEW LOGO.png"/>
          <p:cNvPicPr>
            <a:picLocks noChangeAspect="1"/>
          </p:cNvPicPr>
          <p:nvPr/>
        </p:nvPicPr>
        <p:blipFill>
          <a:blip r:embed="rId2" cstate="print"/>
          <a:stretch>
            <a:fillRect/>
          </a:stretch>
        </p:blipFill>
        <p:spPr>
          <a:xfrm>
            <a:off x="2843808" y="764704"/>
            <a:ext cx="3010282" cy="1506006"/>
          </a:xfrm>
          <a:prstGeom prst="rect">
            <a:avLst/>
          </a:prstGeom>
        </p:spPr>
      </p:pic>
      <p:pic>
        <p:nvPicPr>
          <p:cNvPr id="5" name="Picture 4" descr="childrenssociety.png"/>
          <p:cNvPicPr>
            <a:picLocks noChangeAspect="1"/>
          </p:cNvPicPr>
          <p:nvPr/>
        </p:nvPicPr>
        <p:blipFill>
          <a:blip r:embed="rId3" cstate="print"/>
          <a:stretch>
            <a:fillRect/>
          </a:stretch>
        </p:blipFill>
        <p:spPr>
          <a:xfrm>
            <a:off x="2987824" y="4509120"/>
            <a:ext cx="2970422" cy="1501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3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800" decel="100000"/>
                                        <p:tgtEl>
                                          <p:spTgt spid="4"/>
                                        </p:tgtEl>
                                      </p:cBhvr>
                                    </p:animEffect>
                                    <p:anim calcmode="lin" valueType="num">
                                      <p:cBhvr>
                                        <p:cTn id="11" dur="800" decel="100000" fill="hold"/>
                                        <p:tgtEl>
                                          <p:spTgt spid="4"/>
                                        </p:tgtEl>
                                        <p:attrNameLst>
                                          <p:attrName>style.rotation</p:attrName>
                                        </p:attrNameLst>
                                      </p:cBhvr>
                                      <p:tavLst>
                                        <p:tav tm="0">
                                          <p:val>
                                            <p:fltVal val="-90"/>
                                          </p:val>
                                        </p:tav>
                                        <p:tav tm="100000">
                                          <p:val>
                                            <p:fltVal val="0"/>
                                          </p:val>
                                        </p:tav>
                                      </p:tavLst>
                                    </p:anim>
                                    <p:anim calcmode="lin" valueType="num">
                                      <p:cBhvr>
                                        <p:cTn id="12" dur="800" decel="100000" fill="hold"/>
                                        <p:tgtEl>
                                          <p:spTgt spid="4"/>
                                        </p:tgtEl>
                                        <p:attrNameLst>
                                          <p:attrName>ppt_x</p:attrName>
                                        </p:attrNameLst>
                                      </p:cBhvr>
                                      <p:tavLst>
                                        <p:tav tm="0">
                                          <p:val>
                                            <p:strVal val="#ppt_x+0.4"/>
                                          </p:val>
                                        </p:tav>
                                        <p:tav tm="100000">
                                          <p:val>
                                            <p:strVal val="#ppt_x-0.05"/>
                                          </p:val>
                                        </p:tav>
                                      </p:tavLst>
                                    </p:anim>
                                    <p:anim calcmode="lin" valueType="num">
                                      <p:cBhvr>
                                        <p:cTn id="13" dur="800" decel="100000" fill="hold"/>
                                        <p:tgtEl>
                                          <p:spTgt spid="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6" presetID="3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ln w="22225">
                  <a:solidFill>
                    <a:schemeClr val="accent2"/>
                  </a:solidFill>
                  <a:prstDash val="solid"/>
                </a:ln>
                <a:solidFill>
                  <a:schemeClr val="accent2">
                    <a:lumMod val="40000"/>
                    <a:lumOff val="60000"/>
                  </a:schemeClr>
                </a:solidFill>
                <a:latin typeface="Century Gothic" pitchFamily="34" charset="0"/>
              </a:rPr>
              <a:t>When</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a:ln w="22225">
                  <a:solidFill>
                    <a:schemeClr val="accent2"/>
                  </a:solidFill>
                  <a:prstDash val="solid"/>
                </a:ln>
                <a:solidFill>
                  <a:schemeClr val="accent2">
                    <a:lumMod val="40000"/>
                    <a:lumOff val="60000"/>
                  </a:schemeClr>
                </a:solidFill>
                <a:latin typeface="Century Gothic" pitchFamily="34" charset="0"/>
              </a:rPr>
              <a:t>&amp; Where is Beam?</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51687573"/>
              </p:ext>
            </p:extLst>
          </p:nvPr>
        </p:nvGraphicFramePr>
        <p:xfrm>
          <a:off x="179512" y="1397000"/>
          <a:ext cx="8784976" cy="354584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pPr algn="ctr"/>
                      <a:r>
                        <a:rPr lang="en-GB" sz="1600" kern="1200" dirty="0" smtClean="0">
                          <a:solidFill>
                            <a:schemeClr val="dk1"/>
                          </a:solidFill>
                          <a:latin typeface="Century Gothic" pitchFamily="34" charset="0"/>
                          <a:ea typeface="+mn-ea"/>
                          <a:cs typeface="+mn-cs"/>
                        </a:rPr>
                        <a:t>Telford &amp; Wrekin</a:t>
                      </a:r>
                      <a:endParaRPr lang="en-GB" sz="1600" kern="1200" dirty="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kern="1200" dirty="0" smtClean="0">
                          <a:solidFill>
                            <a:schemeClr val="dk1"/>
                          </a:solidFill>
                          <a:latin typeface="Century Gothic" pitchFamily="34" charset="0"/>
                          <a:ea typeface="+mn-ea"/>
                          <a:cs typeface="+mn-cs"/>
                        </a:rPr>
                        <a:t>Shropshire</a:t>
                      </a:r>
                      <a:endParaRPr lang="en-GB" sz="1600" b="1" kern="1200" dirty="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1600" dirty="0" smtClean="0">
                          <a:latin typeface="Century Gothic" pitchFamily="34" charset="0"/>
                        </a:rPr>
                        <a:t>Mondays. 2pm – 6pm </a:t>
                      </a:r>
                      <a:endParaRPr lang="en-GB" sz="1600"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kern="1200" dirty="0" smtClean="0">
                          <a:solidFill>
                            <a:schemeClr val="dk1"/>
                          </a:solidFill>
                          <a:latin typeface="Century Gothic" pitchFamily="34" charset="0"/>
                          <a:ea typeface="+mn-ea"/>
                          <a:cs typeface="+mn-cs"/>
                        </a:rPr>
                        <a:t>Thursdays.  2pm – 6pm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dk1"/>
                          </a:solidFill>
                          <a:latin typeface="Century Gothic" pitchFamily="34" charset="0"/>
                          <a:ea typeface="+mn-ea"/>
                          <a:cs typeface="+mn-cs"/>
                        </a:rPr>
                        <a:t>Hollinswood</a:t>
                      </a:r>
                      <a:r>
                        <a:rPr lang="en-GB" sz="1600" kern="1200" dirty="0" smtClean="0">
                          <a:solidFill>
                            <a:schemeClr val="dk1"/>
                          </a:solidFill>
                          <a:latin typeface="Century Gothic" pitchFamily="34" charset="0"/>
                          <a:ea typeface="+mn-ea"/>
                          <a:cs typeface="+mn-cs"/>
                        </a:rPr>
                        <a:t> Neighbourhood Centre,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dk1"/>
                          </a:solidFill>
                          <a:latin typeface="Century Gothic" pitchFamily="34" charset="0"/>
                          <a:ea typeface="+mn-ea"/>
                          <a:cs typeface="+mn-cs"/>
                        </a:rPr>
                        <a:t>Hollinswood</a:t>
                      </a:r>
                      <a:r>
                        <a:rPr lang="en-GB" sz="1600" kern="1200" dirty="0" smtClean="0">
                          <a:solidFill>
                            <a:schemeClr val="dk1"/>
                          </a:solidFill>
                          <a:latin typeface="Century Gothic" pitchFamily="34" charset="0"/>
                          <a:ea typeface="+mn-ea"/>
                          <a:cs typeface="+mn-cs"/>
                        </a:rPr>
                        <a:t>, Telford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entury Gothic" pitchFamily="34" charset="0"/>
                          <a:ea typeface="+mn-ea"/>
                          <a:cs typeface="+mn-cs"/>
                        </a:rPr>
                        <a:t>TF3 2EW</a:t>
                      </a:r>
                    </a:p>
                    <a:p>
                      <a:pPr algn="ctr"/>
                      <a:endParaRPr lang="en-GB" sz="1600" dirty="0">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kern="1200" dirty="0" smtClean="0">
                          <a:solidFill>
                            <a:schemeClr val="dk1"/>
                          </a:solidFill>
                          <a:latin typeface="Century Gothic" pitchFamily="34" charset="0"/>
                          <a:ea typeface="+mn-ea"/>
                          <a:cs typeface="+mn-cs"/>
                        </a:rPr>
                        <a:t>Upstairs @ Palmers Coffee Shop, </a:t>
                      </a:r>
                    </a:p>
                    <a:p>
                      <a:pPr algn="ctr"/>
                      <a:r>
                        <a:rPr lang="en-GB" sz="1600" kern="1200" dirty="0" smtClean="0">
                          <a:solidFill>
                            <a:schemeClr val="dk1"/>
                          </a:solidFill>
                          <a:latin typeface="Century Gothic" pitchFamily="34" charset="0"/>
                          <a:ea typeface="+mn-ea"/>
                          <a:cs typeface="+mn-cs"/>
                        </a:rPr>
                        <a:t>Claremont Street, Shrewsbury, </a:t>
                      </a:r>
                    </a:p>
                    <a:p>
                      <a:pPr algn="ctr"/>
                      <a:r>
                        <a:rPr lang="en-GB" sz="1600" kern="1200" dirty="0" smtClean="0">
                          <a:solidFill>
                            <a:schemeClr val="dk1"/>
                          </a:solidFill>
                          <a:latin typeface="Century Gothic" pitchFamily="34" charset="0"/>
                          <a:ea typeface="+mn-ea"/>
                          <a:cs typeface="+mn-cs"/>
                        </a:rPr>
                        <a:t>SY1 1QG</a:t>
                      </a:r>
                    </a:p>
                    <a:p>
                      <a:pPr algn="ctr"/>
                      <a:endParaRPr lang="en-GB" sz="1600" kern="1200" dirty="0" smtClean="0">
                        <a:solidFill>
                          <a:schemeClr val="dk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56674" name="Picture 2"/>
          <p:cNvPicPr>
            <a:picLocks noChangeAspect="1" noChangeArrowheads="1"/>
          </p:cNvPicPr>
          <p:nvPr/>
        </p:nvPicPr>
        <p:blipFill>
          <a:blip r:embed="rId2" cstate="print"/>
          <a:srcRect l="47726" t="24254" r="2843" b="30270"/>
          <a:stretch>
            <a:fillRect/>
          </a:stretch>
        </p:blipFill>
        <p:spPr bwMode="auto">
          <a:xfrm>
            <a:off x="5471592" y="3501008"/>
            <a:ext cx="2700808" cy="1396970"/>
          </a:xfrm>
          <a:prstGeom prst="rect">
            <a:avLst/>
          </a:prstGeom>
          <a:noFill/>
          <a:ln w="9525">
            <a:noFill/>
            <a:miter lim="800000"/>
            <a:headEnd/>
            <a:tailEnd/>
          </a:ln>
        </p:spPr>
      </p:pic>
      <p:pic>
        <p:nvPicPr>
          <p:cNvPr id="6" name="Picture 5" descr="Neighbourhood Centre.jpg"/>
          <p:cNvPicPr>
            <a:picLocks noChangeAspect="1"/>
          </p:cNvPicPr>
          <p:nvPr/>
        </p:nvPicPr>
        <p:blipFill>
          <a:blip r:embed="rId3" cstate="print"/>
          <a:stretch>
            <a:fillRect/>
          </a:stretch>
        </p:blipFill>
        <p:spPr>
          <a:xfrm>
            <a:off x="1115616" y="3492938"/>
            <a:ext cx="2592288" cy="1448230"/>
          </a:xfrm>
          <a:prstGeom prst="rect">
            <a:avLst/>
          </a:prstGeom>
        </p:spPr>
      </p:pic>
      <p:sp>
        <p:nvSpPr>
          <p:cNvPr id="9" name="TextBox 8"/>
          <p:cNvSpPr txBox="1"/>
          <p:nvPr/>
        </p:nvSpPr>
        <p:spPr>
          <a:xfrm>
            <a:off x="539552" y="5445224"/>
            <a:ext cx="8208912" cy="845820"/>
          </a:xfrm>
          <a:prstGeom prst="bracePair">
            <a:avLst/>
          </a:prstGeom>
          <a:noFill/>
        </p:spPr>
        <p:txBody>
          <a:bodyPr wrap="square" rtlCol="0">
            <a:spAutoFit/>
          </a:bodyPr>
          <a:lstStyle/>
          <a:p>
            <a:r>
              <a:rPr lang="en-GB" sz="1400" spc="300" dirty="0">
                <a:latin typeface="Century Gothic" pitchFamily="34" charset="0"/>
              </a:rPr>
              <a:t>We also operate drop-ins for students at Telford </a:t>
            </a:r>
            <a:r>
              <a:rPr lang="en-GB" sz="1400" spc="300" dirty="0" smtClean="0">
                <a:latin typeface="Century Gothic" pitchFamily="34" charset="0"/>
              </a:rPr>
              <a:t>College.</a:t>
            </a:r>
          </a:p>
          <a:p>
            <a:endParaRPr lang="en-GB" sz="1400" spc="300" dirty="0" smtClean="0">
              <a:latin typeface="Century Gothic" pitchFamily="34" charset="0"/>
            </a:endParaRPr>
          </a:p>
          <a:p>
            <a:r>
              <a:rPr lang="en-GB" sz="1400" spc="300" dirty="0" smtClean="0">
                <a:latin typeface="Century Gothic" pitchFamily="34" charset="0"/>
              </a:rPr>
              <a:t>Please </a:t>
            </a:r>
            <a:r>
              <a:rPr lang="en-GB" sz="1400" spc="300" dirty="0">
                <a:latin typeface="Century Gothic" pitchFamily="34" charset="0"/>
              </a:rPr>
              <a:t>contact us for more info about </a:t>
            </a:r>
            <a:r>
              <a:rPr lang="en-GB" sz="1400" spc="300" dirty="0" smtClean="0">
                <a:latin typeface="Century Gothic" pitchFamily="34" charset="0"/>
              </a:rPr>
              <a:t>these</a:t>
            </a:r>
            <a:r>
              <a:rPr lang="en-GB" sz="1400" spc="300" dirty="0">
                <a:latin typeface="Century Gothic" pitchFamily="34" charset="0"/>
              </a:rPr>
              <a:t>.</a:t>
            </a:r>
          </a:p>
        </p:txBody>
      </p:sp>
      <p:sp>
        <p:nvSpPr>
          <p:cNvPr id="7" name="Footer Placeholder 6"/>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56674"/>
                                        </p:tgtEl>
                                        <p:attrNameLst>
                                          <p:attrName>style.visibility</p:attrName>
                                        </p:attrNameLst>
                                      </p:cBhvr>
                                      <p:to>
                                        <p:strVal val="visible"/>
                                      </p:to>
                                    </p:set>
                                    <p:animEffect transition="in" filter="dissolve">
                                      <p:cBhvr>
                                        <p:cTn id="20" dur="2000"/>
                                        <p:tgtEl>
                                          <p:spTgt spid="15667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ln w="22225">
                  <a:solidFill>
                    <a:schemeClr val="accent2"/>
                  </a:solidFill>
                  <a:prstDash val="solid"/>
                </a:ln>
                <a:solidFill>
                  <a:schemeClr val="accent2">
                    <a:lumMod val="40000"/>
                    <a:lumOff val="60000"/>
                  </a:schemeClr>
                </a:solidFill>
                <a:latin typeface="Century Gothic" pitchFamily="34" charset="0"/>
              </a:rPr>
              <a:t>What</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a:ln w="22225">
                  <a:solidFill>
                    <a:schemeClr val="accent2"/>
                  </a:solidFill>
                  <a:prstDash val="solid"/>
                </a:ln>
                <a:solidFill>
                  <a:schemeClr val="accent2">
                    <a:lumMod val="40000"/>
                    <a:lumOff val="60000"/>
                  </a:schemeClr>
                </a:solidFill>
                <a:latin typeface="Century Gothic" pitchFamily="34" charset="0"/>
              </a:rPr>
              <a:t>does</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a:ln w="22225">
                  <a:solidFill>
                    <a:schemeClr val="accent2"/>
                  </a:solidFill>
                  <a:prstDash val="solid"/>
                </a:ln>
                <a:solidFill>
                  <a:schemeClr val="accent2">
                    <a:lumMod val="40000"/>
                    <a:lumOff val="60000"/>
                  </a:schemeClr>
                </a:solidFill>
                <a:latin typeface="Century Gothic" pitchFamily="34" charset="0"/>
              </a:rPr>
              <a:t>Beam</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a:ln w="22225">
                  <a:solidFill>
                    <a:schemeClr val="accent2"/>
                  </a:solidFill>
                  <a:prstDash val="solid"/>
                </a:ln>
                <a:solidFill>
                  <a:schemeClr val="accent2">
                    <a:lumMod val="40000"/>
                    <a:lumOff val="60000"/>
                  </a:schemeClr>
                </a:solidFill>
                <a:latin typeface="Century Gothic" pitchFamily="34" charset="0"/>
              </a:rPr>
              <a:t>look</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 </a:t>
            </a:r>
            <a:r>
              <a:rPr lang="en-GB" b="1" dirty="0">
                <a:ln w="22225">
                  <a:solidFill>
                    <a:schemeClr val="accent2"/>
                  </a:solidFill>
                  <a:prstDash val="solid"/>
                </a:ln>
                <a:solidFill>
                  <a:schemeClr val="accent2">
                    <a:lumMod val="40000"/>
                    <a:lumOff val="60000"/>
                  </a:schemeClr>
                </a:solidFill>
                <a:latin typeface="Century Gothic" pitchFamily="34" charset="0"/>
              </a:rPr>
              <a:t>like?</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pic>
        <p:nvPicPr>
          <p:cNvPr id="5" name="Picture 4" descr="IMG_2109 (2).jpg"/>
          <p:cNvPicPr>
            <a:picLocks noChangeAspect="1"/>
          </p:cNvPicPr>
          <p:nvPr/>
        </p:nvPicPr>
        <p:blipFill>
          <a:blip r:embed="rId2" cstate="print">
            <a:lum bright="20000"/>
          </a:blip>
          <a:srcRect r="20312" b="18750"/>
          <a:stretch>
            <a:fillRect/>
          </a:stretch>
        </p:blipFill>
        <p:spPr>
          <a:xfrm rot="5400000">
            <a:off x="323527" y="2492895"/>
            <a:ext cx="2448273" cy="1872208"/>
          </a:xfrm>
          <a:prstGeom prst="rect">
            <a:avLst/>
          </a:prstGeom>
          <a:ln>
            <a:noFill/>
          </a:ln>
          <a:effectLst>
            <a:outerShdw blurRad="292100" dist="139700" dir="2700000" algn="tl" rotWithShape="0">
              <a:srgbClr val="333333">
                <a:alpha val="65000"/>
              </a:srgbClr>
            </a:outerShdw>
          </a:effectLst>
        </p:spPr>
      </p:pic>
      <p:pic>
        <p:nvPicPr>
          <p:cNvPr id="6" name="Picture 5" descr="IMG_2110.jpg"/>
          <p:cNvPicPr>
            <a:picLocks noChangeAspect="1"/>
          </p:cNvPicPr>
          <p:nvPr/>
        </p:nvPicPr>
        <p:blipFill>
          <a:blip r:embed="rId3" cstate="print">
            <a:lum bright="10000"/>
          </a:blip>
          <a:srcRect l="4405" t="25554" r="36123" b="12772"/>
          <a:stretch>
            <a:fillRect/>
          </a:stretch>
        </p:blipFill>
        <p:spPr>
          <a:xfrm>
            <a:off x="683568" y="4869160"/>
            <a:ext cx="1944216" cy="1512168"/>
          </a:xfrm>
          <a:prstGeom prst="rect">
            <a:avLst/>
          </a:prstGeom>
          <a:ln>
            <a:noFill/>
          </a:ln>
          <a:effectLst>
            <a:outerShdw blurRad="292100" dist="139700" dir="2700000" algn="tl" rotWithShape="0">
              <a:srgbClr val="333333">
                <a:alpha val="65000"/>
              </a:srgbClr>
            </a:outerShdw>
          </a:effectLst>
        </p:spPr>
      </p:pic>
      <p:pic>
        <p:nvPicPr>
          <p:cNvPr id="7" name="Picture 6" descr="IMG_2108.jpg"/>
          <p:cNvPicPr>
            <a:picLocks noChangeAspect="1"/>
          </p:cNvPicPr>
          <p:nvPr/>
        </p:nvPicPr>
        <p:blipFill>
          <a:blip r:embed="rId4" cstate="print">
            <a:lum bright="10000"/>
          </a:blip>
          <a:srcRect t="24242"/>
          <a:stretch>
            <a:fillRect/>
          </a:stretch>
        </p:blipFill>
        <p:spPr>
          <a:xfrm>
            <a:off x="2771800" y="2204864"/>
            <a:ext cx="2407948" cy="1368152"/>
          </a:xfrm>
          <a:prstGeom prst="rect">
            <a:avLst/>
          </a:prstGeom>
          <a:ln>
            <a:noFill/>
          </a:ln>
          <a:effectLst>
            <a:outerShdw blurRad="292100" dist="139700" dir="2700000" algn="tl" rotWithShape="0">
              <a:srgbClr val="333333">
                <a:alpha val="65000"/>
              </a:srgbClr>
            </a:outerShdw>
          </a:effectLst>
        </p:spPr>
      </p:pic>
      <p:pic>
        <p:nvPicPr>
          <p:cNvPr id="8" name="Picture 7" descr="IMG_2111.jpg"/>
          <p:cNvPicPr>
            <a:picLocks noChangeAspect="1"/>
          </p:cNvPicPr>
          <p:nvPr/>
        </p:nvPicPr>
        <p:blipFill>
          <a:blip r:embed="rId5" cstate="print">
            <a:lum bright="10000"/>
          </a:blip>
          <a:srcRect l="29914" r="11390" b="8696"/>
          <a:stretch>
            <a:fillRect/>
          </a:stretch>
        </p:blipFill>
        <p:spPr>
          <a:xfrm>
            <a:off x="2915816" y="3933056"/>
            <a:ext cx="1851634" cy="216024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11560" y="1340768"/>
            <a:ext cx="7776864" cy="369332"/>
          </a:xfrm>
          <a:prstGeom prst="rect">
            <a:avLst/>
          </a:prstGeom>
        </p:spPr>
        <p:txBody>
          <a:bodyPr wrap="square">
            <a:spAutoFit/>
          </a:bodyPr>
          <a:lstStyle/>
          <a:p>
            <a:r>
              <a:rPr lang="en-GB" b="1" dirty="0" smtClean="0">
                <a:ln w="22225">
                  <a:solidFill>
                    <a:schemeClr val="accent2"/>
                  </a:solidFill>
                  <a:prstDash val="solid"/>
                </a:ln>
                <a:solidFill>
                  <a:schemeClr val="accent2">
                    <a:lumMod val="40000"/>
                    <a:lumOff val="60000"/>
                  </a:schemeClr>
                </a:solidFill>
                <a:latin typeface="Century Gothic" pitchFamily="34" charset="0"/>
              </a:rPr>
              <a:t>Telford &amp; Wrekin – currently at </a:t>
            </a:r>
            <a:r>
              <a:rPr lang="en-GB" b="1" dirty="0" err="1" smtClean="0">
                <a:ln w="22225">
                  <a:solidFill>
                    <a:schemeClr val="accent2"/>
                  </a:solidFill>
                  <a:prstDash val="solid"/>
                </a:ln>
                <a:solidFill>
                  <a:schemeClr val="accent2">
                    <a:lumMod val="40000"/>
                    <a:lumOff val="60000"/>
                  </a:schemeClr>
                </a:solidFill>
                <a:latin typeface="Century Gothic" pitchFamily="34" charset="0"/>
              </a:rPr>
              <a:t>Hollinswood</a:t>
            </a:r>
            <a:endParaRPr lang="en-GB" b="1" dirty="0">
              <a:ln w="22225">
                <a:solidFill>
                  <a:schemeClr val="accent2"/>
                </a:solidFill>
                <a:prstDash val="solid"/>
              </a:ln>
              <a:solidFill>
                <a:schemeClr val="accent2">
                  <a:lumMod val="40000"/>
                  <a:lumOff val="60000"/>
                </a:schemeClr>
              </a:solidFill>
              <a:latin typeface="Century Gothic" pitchFamily="34" charset="0"/>
            </a:endParaRPr>
          </a:p>
        </p:txBody>
      </p:sp>
      <p:sp>
        <p:nvSpPr>
          <p:cNvPr id="10" name="TextBox 9"/>
          <p:cNvSpPr txBox="1"/>
          <p:nvPr/>
        </p:nvSpPr>
        <p:spPr>
          <a:xfrm>
            <a:off x="5364088" y="2364844"/>
            <a:ext cx="3456384" cy="3754874"/>
          </a:xfrm>
          <a:prstGeom prst="rect">
            <a:avLst/>
          </a:prstGeom>
          <a:noFill/>
        </p:spPr>
        <p:txBody>
          <a:bodyPr wrap="square" rtlCol="0">
            <a:spAutoFit/>
          </a:bodyPr>
          <a:lstStyle/>
          <a:p>
            <a:pPr algn="r"/>
            <a:r>
              <a:rPr lang="en-GB" sz="1400" spc="300" dirty="0" smtClean="0">
                <a:latin typeface="Century Gothic" pitchFamily="34" charset="0"/>
              </a:rPr>
              <a:t>We are in the process of renovating a </a:t>
            </a:r>
            <a:r>
              <a:rPr lang="en-GB" sz="1400" b="1" spc="300" dirty="0" smtClean="0">
                <a:latin typeface="Century Gothic" pitchFamily="34" charset="0"/>
              </a:rPr>
              <a:t>new, permanent venue </a:t>
            </a:r>
            <a:r>
              <a:rPr lang="en-GB" sz="1400" spc="300" dirty="0" smtClean="0">
                <a:latin typeface="Century Gothic" pitchFamily="34" charset="0"/>
              </a:rPr>
              <a:t>in Wellington Town Centre.  Once complete, the Telford &amp; Wrekin service will run solely from there.</a:t>
            </a:r>
          </a:p>
          <a:p>
            <a:pPr algn="r"/>
            <a:endParaRPr lang="en-GB" sz="1400" spc="300" dirty="0" smtClean="0">
              <a:latin typeface="Century Gothic" pitchFamily="34" charset="0"/>
            </a:endParaRPr>
          </a:p>
          <a:p>
            <a:pPr algn="r"/>
            <a:r>
              <a:rPr lang="en-GB" sz="1400" spc="300" dirty="0" smtClean="0">
                <a:latin typeface="Century Gothic" pitchFamily="34" charset="0"/>
              </a:rPr>
              <a:t>This will mean there will be </a:t>
            </a:r>
            <a:r>
              <a:rPr lang="en-GB" sz="1400" b="1" spc="300" dirty="0" smtClean="0">
                <a:latin typeface="Century Gothic" pitchFamily="34" charset="0"/>
              </a:rPr>
              <a:t>increased drop in sessions</a:t>
            </a:r>
            <a:r>
              <a:rPr lang="en-GB" sz="1400" spc="300" dirty="0" smtClean="0">
                <a:latin typeface="Century Gothic" pitchFamily="34" charset="0"/>
              </a:rPr>
              <a:t>, as well as </a:t>
            </a:r>
            <a:r>
              <a:rPr lang="en-GB" sz="1400" b="1" spc="300" dirty="0" smtClean="0">
                <a:latin typeface="Century Gothic" pitchFamily="34" charset="0"/>
              </a:rPr>
              <a:t>more ways to access support</a:t>
            </a:r>
            <a:r>
              <a:rPr lang="en-GB" sz="1400" spc="300" dirty="0" smtClean="0">
                <a:latin typeface="Century Gothic" pitchFamily="34" charset="0"/>
              </a:rPr>
              <a:t>.</a:t>
            </a:r>
          </a:p>
          <a:p>
            <a:pPr algn="r"/>
            <a:r>
              <a:rPr lang="en-GB" sz="1400" spc="300" dirty="0" smtClean="0">
                <a:latin typeface="Century Gothic" pitchFamily="34" charset="0"/>
              </a:rPr>
              <a:t>  </a:t>
            </a:r>
          </a:p>
          <a:p>
            <a:pPr algn="r"/>
            <a:r>
              <a:rPr lang="en-GB" sz="1400" b="1" spc="300" dirty="0" smtClean="0">
                <a:latin typeface="Century Gothic" pitchFamily="34" charset="0"/>
              </a:rPr>
              <a:t>This venue will be open for users from across the county.</a:t>
            </a:r>
          </a:p>
          <a:p>
            <a:pPr algn="r"/>
            <a:endParaRPr lang="en-GB" sz="1400" spc="300" dirty="0" smtClean="0">
              <a:latin typeface="Century Gothic" pitchFamily="34" charset="0"/>
            </a:endParaRPr>
          </a:p>
        </p:txBody>
      </p:sp>
      <p:sp>
        <p:nvSpPr>
          <p:cNvPr id="11" name="Footer Placeholder 10"/>
          <p:cNvSpPr>
            <a:spLocks noGrp="1"/>
          </p:cNvSpPr>
          <p:nvPr>
            <p:ph type="ftr" sz="quarter" idx="11"/>
          </p:nvPr>
        </p:nvSpPr>
        <p:spPr/>
        <p:txBody>
          <a:bodyPr/>
          <a:lstStyle/>
          <a:p>
            <a:r>
              <a:rPr lang="en-GB" smtClean="0"/>
              <a:t>Version 1.3 April 2018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1000"/>
                                        <p:tgtEl>
                                          <p:spTgt spid="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3000" fill="hold"/>
                                        <p:tgtEl>
                                          <p:spTgt spid="10"/>
                                        </p:tgtEl>
                                        <p:attrNameLst>
                                          <p:attrName>ppt_x</p:attrName>
                                        </p:attrNameLst>
                                      </p:cBhvr>
                                      <p:tavLst>
                                        <p:tav tm="0">
                                          <p:val>
                                            <p:strVal val="#ppt_x"/>
                                          </p:val>
                                        </p:tav>
                                        <p:tav tm="100000">
                                          <p:val>
                                            <p:strVal val="#ppt_x"/>
                                          </p:val>
                                        </p:tav>
                                      </p:tavLst>
                                    </p:anim>
                                    <p:anim calcmode="lin" valueType="num">
                                      <p:cBhvr additive="base">
                                        <p:cTn id="37"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9126</TotalTime>
  <Words>1183</Words>
  <Application>Microsoft Office PowerPoint</Application>
  <PresentationFormat>On-screen Show (4:3)</PresentationFormat>
  <Paragraphs>149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Bradley Hand ITC</vt:lpstr>
      <vt:lpstr>Calibri</vt:lpstr>
      <vt:lpstr>Century Gothic</vt:lpstr>
      <vt:lpstr>January Handwriting</vt:lpstr>
      <vt:lpstr>Office Theme</vt:lpstr>
      <vt:lpstr>PowerPoint Presentation</vt:lpstr>
      <vt:lpstr>Who are we?</vt:lpstr>
      <vt:lpstr>PowerPoint Presentation</vt:lpstr>
      <vt:lpstr>The Bee U Partnership</vt:lpstr>
      <vt:lpstr>What does Beam do?</vt:lpstr>
      <vt:lpstr>Who are Beam?</vt:lpstr>
      <vt:lpstr>Above all, every team member has a genuine enthusiasm for working with CYP and their families, and many of those within our team are parents of children with special educational needs.</vt:lpstr>
      <vt:lpstr>When &amp; Where is Beam?</vt:lpstr>
      <vt:lpstr>What does Beam look like?</vt:lpstr>
      <vt:lpstr>PowerPoint Presentation</vt:lpstr>
      <vt:lpstr>Registration &amp; Consent</vt:lpstr>
      <vt:lpstr>Who can use Beam? </vt:lpstr>
      <vt:lpstr>What will Beam do?</vt:lpstr>
      <vt:lpstr>What won’t Beam do?</vt:lpstr>
      <vt:lpstr>FAQ’s</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Gemma Holland</cp:lastModifiedBy>
  <cp:revision>159</cp:revision>
  <cp:lastPrinted>2018-04-27T11:44:06Z</cp:lastPrinted>
  <dcterms:created xsi:type="dcterms:W3CDTF">2018-03-17T09:17:20Z</dcterms:created>
  <dcterms:modified xsi:type="dcterms:W3CDTF">2018-04-27T12:33:33Z</dcterms:modified>
</cp:coreProperties>
</file>