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57" r:id="rId3"/>
    <p:sldId id="260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110792" initials="cc110792" lastIdx="5" clrIdx="0">
    <p:extLst>
      <p:ext uri="{19B8F6BF-5375-455C-9EA6-DF929625EA0E}">
        <p15:presenceInfo xmlns:p15="http://schemas.microsoft.com/office/powerpoint/2012/main" userId="cc11079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F"/>
    <a:srgbClr val="67C0BA"/>
    <a:srgbClr val="207ED0"/>
    <a:srgbClr val="1F7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Process for setting up a Direct Payment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C973B-BE25-4685-AC8E-3E2273FD63B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A619-8043-4E8B-9FE1-B1A702C0E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863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Process for setting up a Direct Payment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0272-8B8A-493B-A2B0-39865ED18A3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714"/>
            <a:ext cx="5438775" cy="44669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A4471-82FB-4518-852F-EAF53B9E7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8778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Process for setting up a Direct Payment</a:t>
            </a:r>
          </a:p>
        </p:txBody>
      </p:sp>
    </p:spTree>
    <p:extLst>
      <p:ext uri="{BB962C8B-B14F-4D97-AF65-F5344CB8AC3E}">
        <p14:creationId xmlns:p14="http://schemas.microsoft.com/office/powerpoint/2010/main" val="291721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Process for setting up a Direct Payment</a:t>
            </a:r>
          </a:p>
        </p:txBody>
      </p:sp>
    </p:spTree>
    <p:extLst>
      <p:ext uri="{BB962C8B-B14F-4D97-AF65-F5344CB8AC3E}">
        <p14:creationId xmlns:p14="http://schemas.microsoft.com/office/powerpoint/2010/main" val="35116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0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9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0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58669-F218-654E-9346-BB3F6C3A70B3}"/>
              </a:ext>
            </a:extLst>
          </p:cNvPr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07E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7097E3E-D19D-BF42-B71C-106EA36C4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30"/>
            <a:ext cx="2170460" cy="5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8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0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0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9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2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7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D94F-2786-4250-AD67-7FA2D4CEE9D7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B65C-0071-464C-92DF-20911A5EA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4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7F7B-6224-0F4E-BBB3-94D0C43BC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66F2A-183F-5349-A75A-5EC674226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4398-11DD-E345-BAC1-9B6B0395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443"/>
            <a:ext cx="9144000" cy="3626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BC44B-738A-2A4F-96F4-9AB4A3F7871C}"/>
              </a:ext>
            </a:extLst>
          </p:cNvPr>
          <p:cNvSpPr/>
          <p:nvPr/>
        </p:nvSpPr>
        <p:spPr>
          <a:xfrm>
            <a:off x="0" y="-1"/>
            <a:ext cx="9144000" cy="1344139"/>
          </a:xfrm>
          <a:prstGeom prst="rect">
            <a:avLst/>
          </a:prstGeom>
          <a:solidFill>
            <a:srgbClr val="207E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81F274D8-0602-F049-856B-A9F6801AE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730"/>
            <a:ext cx="2170460" cy="530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8585B4-5E79-854F-BC4B-E9A59BFB0F92}"/>
              </a:ext>
            </a:extLst>
          </p:cNvPr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rgbClr val="1F7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2DDA3-E193-4843-924B-6BA63D017FD7}"/>
              </a:ext>
            </a:extLst>
          </p:cNvPr>
          <p:cNvSpPr txBox="1"/>
          <p:nvPr/>
        </p:nvSpPr>
        <p:spPr>
          <a:xfrm>
            <a:off x="395536" y="472514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Proxima Nova Rg" panose="02000506030000020004" pitchFamily="2" charset="0"/>
              </a:rPr>
              <a:t>Direct Payment</a:t>
            </a:r>
          </a:p>
          <a:p>
            <a:r>
              <a:rPr lang="en-US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Set up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250BC-44F9-424A-B177-8D44A309EBC0}"/>
              </a:ext>
            </a:extLst>
          </p:cNvPr>
          <p:cNvSpPr txBox="1"/>
          <p:nvPr/>
        </p:nvSpPr>
        <p:spPr>
          <a:xfrm>
            <a:off x="7182036" y="605911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Feb 2021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66714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ight Arrow 66"/>
          <p:cNvSpPr/>
          <p:nvPr/>
        </p:nvSpPr>
        <p:spPr>
          <a:xfrm>
            <a:off x="2167880" y="2097051"/>
            <a:ext cx="344580" cy="337078"/>
          </a:xfrm>
          <a:prstGeom prst="rightArrow">
            <a:avLst>
              <a:gd name="adj1" fmla="val 29133"/>
              <a:gd name="adj2" fmla="val 50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688126" y="93368"/>
            <a:ext cx="47282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Stages to setting up a Direct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Payme</a:t>
            </a:r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168D1-E70E-1140-8B5A-61F03E1A0C14}"/>
              </a:ext>
            </a:extLst>
          </p:cNvPr>
          <p:cNvSpPr/>
          <p:nvPr/>
        </p:nvSpPr>
        <p:spPr>
          <a:xfrm>
            <a:off x="396208" y="2823013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10298B-B32F-7845-9A15-8090D2622DB8}"/>
              </a:ext>
            </a:extLst>
          </p:cNvPr>
          <p:cNvSpPr/>
          <p:nvPr/>
        </p:nvSpPr>
        <p:spPr>
          <a:xfrm>
            <a:off x="396208" y="1124744"/>
            <a:ext cx="1648550" cy="1698269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2E93E-0EBE-FB40-9EE7-077A9372F19C}"/>
              </a:ext>
            </a:extLst>
          </p:cNvPr>
          <p:cNvSpPr txBox="1"/>
          <p:nvPr/>
        </p:nvSpPr>
        <p:spPr>
          <a:xfrm>
            <a:off x="396208" y="2890382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BDED-3F11-314A-895A-3E69AAC8D562}"/>
              </a:ext>
            </a:extLst>
          </p:cNvPr>
          <p:cNvSpPr txBox="1"/>
          <p:nvPr/>
        </p:nvSpPr>
        <p:spPr>
          <a:xfrm>
            <a:off x="445114" y="1191271"/>
            <a:ext cx="14205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A direct payment can only be set up if you have been assessed as having eligible care and support needs and your support plan has been agreed.</a:t>
            </a: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3F617-417E-DD47-B353-9C0CE630DAE9}"/>
              </a:ext>
            </a:extLst>
          </p:cNvPr>
          <p:cNvSpPr/>
          <p:nvPr/>
        </p:nvSpPr>
        <p:spPr>
          <a:xfrm>
            <a:off x="2601463" y="2823013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98387E-99C9-EA4A-94A7-EEFAE573F1A8}"/>
              </a:ext>
            </a:extLst>
          </p:cNvPr>
          <p:cNvSpPr/>
          <p:nvPr/>
        </p:nvSpPr>
        <p:spPr>
          <a:xfrm>
            <a:off x="2601463" y="1124744"/>
            <a:ext cx="1648550" cy="1698269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B2B8C8-D46E-2B47-A39B-66BC31126A21}"/>
              </a:ext>
            </a:extLst>
          </p:cNvPr>
          <p:cNvSpPr txBox="1"/>
          <p:nvPr/>
        </p:nvSpPr>
        <p:spPr>
          <a:xfrm>
            <a:off x="2601463" y="2890382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D4DC31-91FD-124C-94E5-BB7179BBF965}"/>
              </a:ext>
            </a:extLst>
          </p:cNvPr>
          <p:cNvSpPr txBox="1"/>
          <p:nvPr/>
        </p:nvSpPr>
        <p:spPr>
          <a:xfrm>
            <a:off x="2660176" y="1191271"/>
            <a:ext cx="1420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b="1" dirty="0"/>
              <a:t>If you require support to set up your direct payment you can request a suitable advocate to support you or act on your behalf. </a:t>
            </a:r>
            <a:endParaRPr lang="en-US" b="1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A9D96877-4305-194B-9F65-FF4C18C9BECA}"/>
              </a:ext>
            </a:extLst>
          </p:cNvPr>
          <p:cNvSpPr/>
          <p:nvPr/>
        </p:nvSpPr>
        <p:spPr>
          <a:xfrm>
            <a:off x="4371584" y="2083810"/>
            <a:ext cx="344580" cy="337078"/>
          </a:xfrm>
          <a:prstGeom prst="rightArrow">
            <a:avLst>
              <a:gd name="adj1" fmla="val 29133"/>
              <a:gd name="adj2" fmla="val 50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717A8D-9F65-084D-BADB-4869B8CE9685}"/>
              </a:ext>
            </a:extLst>
          </p:cNvPr>
          <p:cNvSpPr/>
          <p:nvPr/>
        </p:nvSpPr>
        <p:spPr>
          <a:xfrm>
            <a:off x="4795658" y="2818542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2A6027-CED6-6844-AA42-18F8A21103BE}"/>
              </a:ext>
            </a:extLst>
          </p:cNvPr>
          <p:cNvSpPr/>
          <p:nvPr/>
        </p:nvSpPr>
        <p:spPr>
          <a:xfrm>
            <a:off x="4795658" y="1120273"/>
            <a:ext cx="1648550" cy="1698269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2EC08D-62F3-A94E-BA87-E85E69053668}"/>
              </a:ext>
            </a:extLst>
          </p:cNvPr>
          <p:cNvSpPr txBox="1"/>
          <p:nvPr/>
        </p:nvSpPr>
        <p:spPr>
          <a:xfrm>
            <a:off x="4795658" y="2885911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EE52F0-C300-1541-9DB3-24FB7253E967}"/>
              </a:ext>
            </a:extLst>
          </p:cNvPr>
          <p:cNvSpPr txBox="1"/>
          <p:nvPr/>
        </p:nvSpPr>
        <p:spPr>
          <a:xfrm>
            <a:off x="4837735" y="1191271"/>
            <a:ext cx="158405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1" kern="0" dirty="0"/>
              <a:t>A</a:t>
            </a:r>
            <a:r>
              <a:rPr lang="en-GB" sz="1100" b="1" dirty="0"/>
              <a:t> financial assessment is carried out to calculate if you need to pay a contribution towards your care needs. If so this needs to be paid directly into your direct payment account</a:t>
            </a:r>
          </a:p>
          <a:p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3E0AAF0C-CD4B-F04C-A69B-EE9C9F09A4F8}"/>
              </a:ext>
            </a:extLst>
          </p:cNvPr>
          <p:cNvSpPr/>
          <p:nvPr/>
        </p:nvSpPr>
        <p:spPr>
          <a:xfrm>
            <a:off x="6588224" y="2033243"/>
            <a:ext cx="344580" cy="337078"/>
          </a:xfrm>
          <a:prstGeom prst="rightArrow">
            <a:avLst>
              <a:gd name="adj1" fmla="val 29133"/>
              <a:gd name="adj2" fmla="val 50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475951-A66A-0548-A056-DA0DBE5E2A46}"/>
              </a:ext>
            </a:extLst>
          </p:cNvPr>
          <p:cNvSpPr/>
          <p:nvPr/>
        </p:nvSpPr>
        <p:spPr>
          <a:xfrm>
            <a:off x="7099242" y="2818542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950F6F-AF2C-5B4A-9E37-67AC517AB60D}"/>
              </a:ext>
            </a:extLst>
          </p:cNvPr>
          <p:cNvSpPr/>
          <p:nvPr/>
        </p:nvSpPr>
        <p:spPr>
          <a:xfrm>
            <a:off x="7099242" y="1120273"/>
            <a:ext cx="1648550" cy="1698269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708C07-6B86-E84A-B1AC-26E907A595CF}"/>
              </a:ext>
            </a:extLst>
          </p:cNvPr>
          <p:cNvSpPr txBox="1"/>
          <p:nvPr/>
        </p:nvSpPr>
        <p:spPr>
          <a:xfrm>
            <a:off x="7099242" y="2885911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77DA5F-7273-0743-82EB-84FD5F76CB09}"/>
              </a:ext>
            </a:extLst>
          </p:cNvPr>
          <p:cNvSpPr txBox="1"/>
          <p:nvPr/>
        </p:nvSpPr>
        <p:spPr>
          <a:xfrm>
            <a:off x="7099242" y="1102758"/>
            <a:ext cx="16485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b="1" kern="0" dirty="0"/>
              <a:t>You need to</a:t>
            </a:r>
            <a:r>
              <a:rPr lang="en-GB" sz="1100" b="1" dirty="0"/>
              <a:t> use or open a separate bank account in your name to have a direct payment. </a:t>
            </a:r>
          </a:p>
          <a:p>
            <a:pPr lvl="0">
              <a:defRPr/>
            </a:pPr>
            <a:endParaRPr lang="en-GB" sz="1100" b="1" dirty="0"/>
          </a:p>
          <a:p>
            <a:pPr lvl="0">
              <a:defRPr/>
            </a:pPr>
            <a:r>
              <a:rPr lang="en-GB" sz="1100" b="1" dirty="0"/>
              <a:t>Your social worker is responsible for passing on these details </a:t>
            </a:r>
            <a:r>
              <a:rPr lang="en-GB" sz="1100" b="1" kern="0" dirty="0"/>
              <a:t>so that your direct payment is paid.</a:t>
            </a:r>
            <a:endParaRPr lang="en-US" b="1" dirty="0"/>
          </a:p>
        </p:txBody>
      </p:sp>
      <p:sp>
        <p:nvSpPr>
          <p:cNvPr id="8" name="Bent Up Arrow 7">
            <a:extLst>
              <a:ext uri="{FF2B5EF4-FFF2-40B4-BE49-F238E27FC236}">
                <a16:creationId xmlns:a16="http://schemas.microsoft.com/office/drawing/2014/main" id="{FD14BD88-6BE5-1F4C-A8FF-F37BC71F00DD}"/>
              </a:ext>
            </a:extLst>
          </p:cNvPr>
          <p:cNvSpPr/>
          <p:nvPr/>
        </p:nvSpPr>
        <p:spPr>
          <a:xfrm rot="16200000" flipH="1">
            <a:off x="6819210" y="3983431"/>
            <a:ext cx="1698268" cy="720080"/>
          </a:xfrm>
          <a:prstGeom prst="bentUpArrow">
            <a:avLst>
              <a:gd name="adj1" fmla="val 12638"/>
              <a:gd name="adj2" fmla="val 25000"/>
              <a:gd name="adj3" fmla="val 30298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0CB4CB-4E66-3845-88DB-8B46F019235F}"/>
              </a:ext>
            </a:extLst>
          </p:cNvPr>
          <p:cNvSpPr/>
          <p:nvPr/>
        </p:nvSpPr>
        <p:spPr>
          <a:xfrm>
            <a:off x="5450692" y="5673794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474CB4-8A25-044A-AB77-01C4ACBBCB14}"/>
              </a:ext>
            </a:extLst>
          </p:cNvPr>
          <p:cNvSpPr/>
          <p:nvPr/>
        </p:nvSpPr>
        <p:spPr>
          <a:xfrm>
            <a:off x="5450692" y="3975525"/>
            <a:ext cx="1648550" cy="1698269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3D2AFA-85F2-384B-ADF4-D5D7A1F49C28}"/>
              </a:ext>
            </a:extLst>
          </p:cNvPr>
          <p:cNvSpPr txBox="1"/>
          <p:nvPr/>
        </p:nvSpPr>
        <p:spPr>
          <a:xfrm>
            <a:off x="5450692" y="5741163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E0FAB8-7183-DF41-9A47-3614CF314ABB}"/>
              </a:ext>
            </a:extLst>
          </p:cNvPr>
          <p:cNvSpPr txBox="1"/>
          <p:nvPr/>
        </p:nvSpPr>
        <p:spPr>
          <a:xfrm>
            <a:off x="5450692" y="4050902"/>
            <a:ext cx="1648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b="1" dirty="0"/>
              <a:t>If using your direct payment for care agencies, day activities, equipment, memberships,  or similar you will need to keep receipts of invoices that you pay.  (Go to stage 9)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346F61-65CB-0C4F-89DA-08225589A470}"/>
              </a:ext>
            </a:extLst>
          </p:cNvPr>
          <p:cNvSpPr/>
          <p:nvPr/>
        </p:nvSpPr>
        <p:spPr>
          <a:xfrm>
            <a:off x="393261" y="5703333"/>
            <a:ext cx="3856752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DFD608-AB9C-9445-9037-C2506F52C1B0}"/>
              </a:ext>
            </a:extLst>
          </p:cNvPr>
          <p:cNvSpPr/>
          <p:nvPr/>
        </p:nvSpPr>
        <p:spPr>
          <a:xfrm>
            <a:off x="393261" y="4005064"/>
            <a:ext cx="3856752" cy="1698269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6125E1-1B42-D649-8367-2012C821A944}"/>
              </a:ext>
            </a:extLst>
          </p:cNvPr>
          <p:cNvSpPr txBox="1"/>
          <p:nvPr/>
        </p:nvSpPr>
        <p:spPr>
          <a:xfrm>
            <a:off x="393261" y="5770702"/>
            <a:ext cx="385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77EA2F-0150-574B-8209-4B07705FD5AE}"/>
              </a:ext>
            </a:extLst>
          </p:cNvPr>
          <p:cNvSpPr txBox="1"/>
          <p:nvPr/>
        </p:nvSpPr>
        <p:spPr>
          <a:xfrm>
            <a:off x="393261" y="4080441"/>
            <a:ext cx="3856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kern="0" dirty="0"/>
          </a:p>
          <a:p>
            <a:r>
              <a:rPr lang="en-GB" sz="1000" b="1" kern="0" dirty="0"/>
              <a:t>If </a:t>
            </a:r>
            <a:r>
              <a:rPr lang="en-GB" sz="1100" b="1" kern="0" dirty="0"/>
              <a:t>you intend to ‘employ’ your own Personal assistant,</a:t>
            </a:r>
          </a:p>
          <a:p>
            <a:r>
              <a:rPr lang="en-GB" sz="1100" b="1" kern="0" dirty="0"/>
              <a:t>We recommend you have payroll to help, your social worker can refer to one or you can choose your own</a:t>
            </a:r>
          </a:p>
          <a:p>
            <a:r>
              <a:rPr lang="en-GB" sz="1100" b="1" kern="0" dirty="0"/>
              <a:t>You must have employer liability insurance to protect you and your PA</a:t>
            </a:r>
          </a:p>
          <a:p>
            <a:r>
              <a:rPr lang="en-GB" sz="1100" b="1" kern="0" dirty="0"/>
              <a:t>Legally you must draw up a contact of employment. You can use the template provided in “Help to be an employer” section of the website </a:t>
            </a:r>
            <a:endParaRPr lang="en-GB" sz="1100" b="1" dirty="0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EF67027C-CBE4-8842-83ED-FB7AD49242EF}"/>
              </a:ext>
            </a:extLst>
          </p:cNvPr>
          <p:cNvSpPr/>
          <p:nvPr/>
        </p:nvSpPr>
        <p:spPr>
          <a:xfrm flipH="1">
            <a:off x="4615595" y="4855527"/>
            <a:ext cx="350115" cy="337078"/>
          </a:xfrm>
          <a:prstGeom prst="rightArrow">
            <a:avLst>
              <a:gd name="adj1" fmla="val 29133"/>
              <a:gd name="adj2" fmla="val 50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0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ight Arrow 66"/>
          <p:cNvSpPr/>
          <p:nvPr/>
        </p:nvSpPr>
        <p:spPr>
          <a:xfrm>
            <a:off x="5060450" y="1927767"/>
            <a:ext cx="344580" cy="337078"/>
          </a:xfrm>
          <a:prstGeom prst="rightArrow">
            <a:avLst>
              <a:gd name="adj1" fmla="val 29133"/>
              <a:gd name="adj2" fmla="val 50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854318" y="111575"/>
            <a:ext cx="46562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Stages to setting up a Direct </a:t>
            </a: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Payme</a:t>
            </a:r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168D1-E70E-1140-8B5A-61F03E1A0C14}"/>
              </a:ext>
            </a:extLst>
          </p:cNvPr>
          <p:cNvSpPr/>
          <p:nvPr/>
        </p:nvSpPr>
        <p:spPr>
          <a:xfrm>
            <a:off x="5668995" y="2615167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10298B-B32F-7845-9A15-8090D2622DB8}"/>
              </a:ext>
            </a:extLst>
          </p:cNvPr>
          <p:cNvSpPr/>
          <p:nvPr/>
        </p:nvSpPr>
        <p:spPr>
          <a:xfrm>
            <a:off x="5668995" y="1080927"/>
            <a:ext cx="1648550" cy="1541211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2E93E-0EBE-FB40-9EE7-077A9372F19C}"/>
              </a:ext>
            </a:extLst>
          </p:cNvPr>
          <p:cNvSpPr txBox="1"/>
          <p:nvPr/>
        </p:nvSpPr>
        <p:spPr>
          <a:xfrm>
            <a:off x="5668995" y="2682536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BDED-3F11-314A-895A-3E69AAC8D562}"/>
              </a:ext>
            </a:extLst>
          </p:cNvPr>
          <p:cNvSpPr txBox="1"/>
          <p:nvPr/>
        </p:nvSpPr>
        <p:spPr>
          <a:xfrm>
            <a:off x="5782805" y="1105663"/>
            <a:ext cx="1420529" cy="175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/>
          </a:p>
          <a:p>
            <a:pPr lvl="0">
              <a:lnSpc>
                <a:spcPct val="90000"/>
              </a:lnSpc>
              <a:buSzPct val="100000"/>
              <a:defRPr/>
            </a:pPr>
            <a:r>
              <a:rPr lang="en-GB" sz="1100" b="1" kern="0" dirty="0"/>
              <a:t>References and Enhanced DBS checks are advisable when recruiting Personal Assistants. See “Help to be an Employer” section about DBS checks</a:t>
            </a:r>
          </a:p>
          <a:p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0CB4CB-4E66-3845-88DB-8B46F019235F}"/>
              </a:ext>
            </a:extLst>
          </p:cNvPr>
          <p:cNvSpPr/>
          <p:nvPr/>
        </p:nvSpPr>
        <p:spPr>
          <a:xfrm>
            <a:off x="5659724" y="4735682"/>
            <a:ext cx="1648550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474CB4-8A25-044A-AB77-01C4ACBBCB14}"/>
              </a:ext>
            </a:extLst>
          </p:cNvPr>
          <p:cNvSpPr/>
          <p:nvPr/>
        </p:nvSpPr>
        <p:spPr>
          <a:xfrm>
            <a:off x="5668795" y="3358941"/>
            <a:ext cx="1648550" cy="1388476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3D2AFA-85F2-384B-ADF4-D5D7A1F49C28}"/>
              </a:ext>
            </a:extLst>
          </p:cNvPr>
          <p:cNvSpPr txBox="1"/>
          <p:nvPr/>
        </p:nvSpPr>
        <p:spPr>
          <a:xfrm>
            <a:off x="5652120" y="4835766"/>
            <a:ext cx="16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E0FAB8-7183-DF41-9A47-3614CF314ABB}"/>
              </a:ext>
            </a:extLst>
          </p:cNvPr>
          <p:cNvSpPr txBox="1"/>
          <p:nvPr/>
        </p:nvSpPr>
        <p:spPr>
          <a:xfrm>
            <a:off x="5702518" y="3433746"/>
            <a:ext cx="1618535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SzPct val="100000"/>
              <a:defRPr/>
            </a:pPr>
            <a:r>
              <a:rPr lang="en-GB" sz="1100" b="1" kern="0" dirty="0"/>
              <a:t>A direct payment agreement needs to be signed </a:t>
            </a:r>
          </a:p>
          <a:p>
            <a:pPr lvl="0">
              <a:lnSpc>
                <a:spcPct val="90000"/>
              </a:lnSpc>
              <a:buSzPct val="100000"/>
              <a:defRPr/>
            </a:pPr>
            <a:endParaRPr lang="en-GB" sz="1100" b="1" kern="0" dirty="0"/>
          </a:p>
          <a:p>
            <a:pPr lvl="0">
              <a:lnSpc>
                <a:spcPct val="90000"/>
              </a:lnSpc>
              <a:buSzPct val="100000"/>
              <a:defRPr/>
            </a:pPr>
            <a:r>
              <a:rPr lang="en-GB" sz="1100" b="1" kern="0" dirty="0"/>
              <a:t>The support plan will be reviewed in 12 weeks then on an annual basis</a:t>
            </a:r>
            <a:r>
              <a:rPr lang="en-GB" sz="1100" kern="0" dirty="0"/>
              <a:t>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346F61-65CB-0C4F-89DA-08225589A470}"/>
              </a:ext>
            </a:extLst>
          </p:cNvPr>
          <p:cNvSpPr/>
          <p:nvPr/>
        </p:nvSpPr>
        <p:spPr>
          <a:xfrm>
            <a:off x="929862" y="2627255"/>
            <a:ext cx="3856752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DFD608-AB9C-9445-9037-C2506F52C1B0}"/>
              </a:ext>
            </a:extLst>
          </p:cNvPr>
          <p:cNvSpPr/>
          <p:nvPr/>
        </p:nvSpPr>
        <p:spPr>
          <a:xfrm>
            <a:off x="939734" y="1097621"/>
            <a:ext cx="3856752" cy="1525885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6125E1-1B42-D649-8367-2012C821A944}"/>
              </a:ext>
            </a:extLst>
          </p:cNvPr>
          <p:cNvSpPr txBox="1"/>
          <p:nvPr/>
        </p:nvSpPr>
        <p:spPr>
          <a:xfrm>
            <a:off x="929862" y="2694624"/>
            <a:ext cx="385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77EA2F-0150-574B-8209-4B07705FD5AE}"/>
              </a:ext>
            </a:extLst>
          </p:cNvPr>
          <p:cNvSpPr txBox="1"/>
          <p:nvPr/>
        </p:nvSpPr>
        <p:spPr>
          <a:xfrm>
            <a:off x="1045818" y="1127628"/>
            <a:ext cx="35261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kern="0" dirty="0"/>
              <a:t>If you decide to use a ‘self employed’ PA then they should draw up a contract of service, provide their own insurance and evidence of self-employed status.</a:t>
            </a:r>
          </a:p>
          <a:p>
            <a:endParaRPr lang="en-GB" sz="1100" b="1" kern="0" dirty="0"/>
          </a:p>
          <a:p>
            <a:r>
              <a:rPr lang="en-GB" sz="1100" b="1" kern="0" dirty="0"/>
              <a:t>You are not an employer. They are responsible for their own tax and N.I contributions and are NOT eligible for statutory pay such as holidays</a:t>
            </a:r>
            <a:endParaRPr lang="en-GB" sz="1100" b="1" dirty="0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EAD02C59-A4CC-2949-A97C-0D7F1406BDDC}"/>
              </a:ext>
            </a:extLst>
          </p:cNvPr>
          <p:cNvSpPr/>
          <p:nvPr/>
        </p:nvSpPr>
        <p:spPr>
          <a:xfrm rot="10800000">
            <a:off x="5060450" y="3893550"/>
            <a:ext cx="344580" cy="337078"/>
          </a:xfrm>
          <a:prstGeom prst="rightArrow">
            <a:avLst>
              <a:gd name="adj1" fmla="val 29133"/>
              <a:gd name="adj2" fmla="val 50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7ADD02-738D-254B-9015-EFC9A3DB6AE0}"/>
              </a:ext>
            </a:extLst>
          </p:cNvPr>
          <p:cNvSpPr/>
          <p:nvPr/>
        </p:nvSpPr>
        <p:spPr>
          <a:xfrm>
            <a:off x="939734" y="4748850"/>
            <a:ext cx="3856752" cy="576060"/>
          </a:xfrm>
          <a:prstGeom prst="rect">
            <a:avLst/>
          </a:prstGeom>
          <a:solidFill>
            <a:srgbClr val="421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8C7A8C-71B6-3445-88F6-778D61C375C1}"/>
              </a:ext>
            </a:extLst>
          </p:cNvPr>
          <p:cNvSpPr/>
          <p:nvPr/>
        </p:nvSpPr>
        <p:spPr>
          <a:xfrm>
            <a:off x="939734" y="3360373"/>
            <a:ext cx="3856752" cy="1403433"/>
          </a:xfrm>
          <a:prstGeom prst="rect">
            <a:avLst/>
          </a:prstGeom>
          <a:solidFill>
            <a:srgbClr val="67C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F2F017-FA75-9D47-8E1A-432CB63F7738}"/>
              </a:ext>
            </a:extLst>
          </p:cNvPr>
          <p:cNvSpPr txBox="1"/>
          <p:nvPr/>
        </p:nvSpPr>
        <p:spPr>
          <a:xfrm>
            <a:off x="939734" y="4812747"/>
            <a:ext cx="385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Stage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671D44-CDBD-CD49-B1AD-1D6B874CAEF0}"/>
              </a:ext>
            </a:extLst>
          </p:cNvPr>
          <p:cNvSpPr txBox="1"/>
          <p:nvPr/>
        </p:nvSpPr>
        <p:spPr>
          <a:xfrm>
            <a:off x="1045818" y="3530715"/>
            <a:ext cx="3526181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SzPct val="100000"/>
              <a:defRPr/>
            </a:pPr>
            <a:r>
              <a:rPr lang="en-GB" sz="1100" b="1" kern="0" dirty="0"/>
              <a:t>Once the direct payment has started all expenses must be invoiced and there will be a 12 week financial check up to ensure everything is working well. </a:t>
            </a:r>
          </a:p>
          <a:p>
            <a:pPr lvl="0">
              <a:lnSpc>
                <a:spcPct val="90000"/>
              </a:lnSpc>
              <a:buSzPct val="100000"/>
              <a:defRPr/>
            </a:pPr>
            <a:endParaRPr lang="en-GB" sz="1100" b="1" kern="0" dirty="0"/>
          </a:p>
          <a:p>
            <a:pPr lvl="0">
              <a:lnSpc>
                <a:spcPct val="90000"/>
              </a:lnSpc>
              <a:buSzPct val="100000"/>
              <a:defRPr/>
            </a:pPr>
            <a:r>
              <a:rPr lang="en-GB" sz="1100" b="1" kern="0" dirty="0"/>
              <a:t>You will need to send in evidence of payments made and this will be followed by annual check ups by the audit team.</a:t>
            </a:r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87EAAAE1-9B3C-7240-89D5-75A4015BEEAB}"/>
              </a:ext>
            </a:extLst>
          </p:cNvPr>
          <p:cNvSpPr/>
          <p:nvPr/>
        </p:nvSpPr>
        <p:spPr>
          <a:xfrm>
            <a:off x="7461570" y="1959085"/>
            <a:ext cx="1036793" cy="2271543"/>
          </a:xfrm>
          <a:prstGeom prst="curvedLeftArrow">
            <a:avLst>
              <a:gd name="adj1" fmla="val 13511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rgbClr val="207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97E325-F57A-BC44-89F4-3EE5D7E6229B}"/>
              </a:ext>
            </a:extLst>
          </p:cNvPr>
          <p:cNvSpPr/>
          <p:nvPr/>
        </p:nvSpPr>
        <p:spPr>
          <a:xfrm>
            <a:off x="939735" y="5456871"/>
            <a:ext cx="6360936" cy="933061"/>
          </a:xfrm>
          <a:prstGeom prst="rect">
            <a:avLst/>
          </a:prstGeom>
          <a:solidFill>
            <a:srgbClr val="67C0BA"/>
          </a:solidFill>
          <a:ln>
            <a:solidFill>
              <a:srgbClr val="421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95F9-B861-164B-8BF4-29A07B29245A}"/>
              </a:ext>
            </a:extLst>
          </p:cNvPr>
          <p:cNvSpPr txBox="1"/>
          <p:nvPr/>
        </p:nvSpPr>
        <p:spPr>
          <a:xfrm>
            <a:off x="923184" y="5502180"/>
            <a:ext cx="635823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SzPct val="100000"/>
              <a:defRPr/>
            </a:pPr>
            <a:r>
              <a:rPr lang="en-GB" sz="1200" b="1" kern="0" dirty="0">
                <a:latin typeface="Proxima Nova Rg" panose="02000506030000020004" pitchFamily="2" charset="0"/>
              </a:rPr>
              <a:t>If you want to stop a direct payment, please contact Shropshire Council</a:t>
            </a:r>
          </a:p>
          <a:p>
            <a:pPr lvl="0" algn="ctr">
              <a:lnSpc>
                <a:spcPct val="90000"/>
              </a:lnSpc>
              <a:buSzPct val="100000"/>
              <a:defRPr/>
            </a:pPr>
            <a:endParaRPr lang="en-GB" sz="1200" b="1" kern="0" dirty="0">
              <a:latin typeface="Proxima Nova Rg" panose="02000506030000020004" pitchFamily="2" charset="0"/>
            </a:endParaRPr>
          </a:p>
          <a:p>
            <a:pPr lvl="0" algn="ctr">
              <a:lnSpc>
                <a:spcPct val="90000"/>
              </a:lnSpc>
              <a:buSzPct val="100000"/>
              <a:defRPr/>
            </a:pPr>
            <a:r>
              <a:rPr lang="en-GB" sz="1200" b="1" kern="0" dirty="0">
                <a:latin typeface="Proxima Nova Rg" panose="02000506030000020004" pitchFamily="2" charset="0"/>
              </a:rPr>
              <a:t>In the event of any changes in circumstances please contact Shropshire Council</a:t>
            </a:r>
            <a:r>
              <a:rPr lang="en-GB" sz="1200" b="1" kern="0" dirty="0">
                <a:solidFill>
                  <a:schemeClr val="bg1"/>
                </a:solidFill>
                <a:latin typeface="Proxima Nova Rg" panose="02000506030000020004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9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473</Words>
  <Application>Microsoft Office PowerPoint</Application>
  <PresentationFormat>On-screen Show (4:3)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Proxima Nova Rg</vt:lpstr>
      <vt:lpstr>Office Theme</vt:lpstr>
      <vt:lpstr>PowerPoint Presentation</vt:lpstr>
      <vt:lpstr>PowerPoint Presentation</vt:lpstr>
      <vt:lpstr>PowerPoint Presentation</vt:lpstr>
    </vt:vector>
  </TitlesOfParts>
  <Company>Shropshire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cc110792</dc:creator>
  <cp:lastModifiedBy>Beth Baker</cp:lastModifiedBy>
  <cp:revision>90</cp:revision>
  <cp:lastPrinted>2019-06-11T17:29:12Z</cp:lastPrinted>
  <dcterms:created xsi:type="dcterms:W3CDTF">2015-10-12T13:43:27Z</dcterms:created>
  <dcterms:modified xsi:type="dcterms:W3CDTF">2021-02-25T09:57:59Z</dcterms:modified>
</cp:coreProperties>
</file>