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Lst>
  <p:sldIdLst>
    <p:sldId id="317" r:id="rId5"/>
    <p:sldId id="326" r:id="rId6"/>
    <p:sldId id="329" r:id="rId7"/>
    <p:sldId id="331" r:id="rId8"/>
    <p:sldId id="322" r:id="rId9"/>
    <p:sldId id="330" r:id="rId10"/>
    <p:sldId id="325" r:id="rId11"/>
    <p:sldId id="328" r:id="rId12"/>
    <p:sldId id="277" r:id="rId1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CC99FF"/>
    <a:srgbClr val="66FFFF"/>
    <a:srgbClr val="00FFFF"/>
    <a:srgbClr val="FF00FF"/>
    <a:srgbClr val="66FF99"/>
    <a:srgbClr val="D05F12"/>
    <a:srgbClr val="FAE9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E8AF7F-4021-CA49-03A5-C0F65B56166C}" v="54" dt="2024-05-17T16:10:35.360"/>
    <p1510:client id="{B39193E3-527F-18EF-FF07-08B1F0782C53}" v="1" dt="2024-05-16T08:28:13.483"/>
    <p1510:client id="{FF918881-0484-F2B0-6845-2B6C9C89FA17}" v="1" dt="2024-05-17T14:21:43.8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66F95572-B22D-436C-BA83-91EC4E6F6096}" type="datetimeFigureOut">
              <a:rPr lang="en-GB" smtClean="0"/>
              <a:t>17/05/2024</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B02B33D-5EB0-41B0-8BA4-3044524F4B92}"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4453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F95572-B22D-436C-BA83-91EC4E6F6096}" type="datetimeFigureOut">
              <a:rPr lang="en-GB" smtClean="0"/>
              <a:t>17/05/2024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02B33D-5EB0-41B0-8BA4-3044524F4B92}" type="slidenum">
              <a:rPr lang="en-GB" smtClean="0"/>
              <a:t>‹#›</a:t>
            </a:fld>
            <a:endParaRPr lang="en-GB"/>
          </a:p>
        </p:txBody>
      </p:sp>
    </p:spTree>
    <p:extLst>
      <p:ext uri="{BB962C8B-B14F-4D97-AF65-F5344CB8AC3E}">
        <p14:creationId xmlns:p14="http://schemas.microsoft.com/office/powerpoint/2010/main" val="219669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F95572-B22D-436C-BA83-91EC4E6F6096}" type="datetimeFigureOut">
              <a:rPr lang="en-GB" smtClean="0"/>
              <a:t>17/05/2024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02B33D-5EB0-41B0-8BA4-3044524F4B92}" type="slidenum">
              <a:rPr lang="en-GB" smtClean="0"/>
              <a:t>‹#›</a:t>
            </a:fld>
            <a:endParaRPr lang="en-GB"/>
          </a:p>
        </p:txBody>
      </p:sp>
    </p:spTree>
    <p:extLst>
      <p:ext uri="{BB962C8B-B14F-4D97-AF65-F5344CB8AC3E}">
        <p14:creationId xmlns:p14="http://schemas.microsoft.com/office/powerpoint/2010/main" val="1353517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F95572-B22D-436C-BA83-91EC4E6F6096}" type="datetimeFigureOut">
              <a:rPr lang="en-GB" smtClean="0"/>
              <a:t>17/05/2024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02B33D-5EB0-41B0-8BA4-3044524F4B92}" type="slidenum">
              <a:rPr lang="en-GB" smtClean="0"/>
              <a:t>‹#›</a:t>
            </a:fld>
            <a:endParaRPr lang="en-GB"/>
          </a:p>
        </p:txBody>
      </p:sp>
    </p:spTree>
    <p:extLst>
      <p:ext uri="{BB962C8B-B14F-4D97-AF65-F5344CB8AC3E}">
        <p14:creationId xmlns:p14="http://schemas.microsoft.com/office/powerpoint/2010/main" val="1017367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F95572-B22D-436C-BA83-91EC4E6F6096}" type="datetimeFigureOut">
              <a:rPr lang="en-GB" smtClean="0"/>
              <a:t>17/05/2024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02B33D-5EB0-41B0-8BA4-3044524F4B92}"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112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F95572-B22D-436C-BA83-91EC4E6F6096}" type="datetimeFigureOut">
              <a:rPr lang="en-GB" smtClean="0"/>
              <a:t>17/05/2024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02B33D-5EB0-41B0-8BA4-3044524F4B92}" type="slidenum">
              <a:rPr lang="en-GB" smtClean="0"/>
              <a:t>‹#›</a:t>
            </a:fld>
            <a:endParaRPr lang="en-GB"/>
          </a:p>
        </p:txBody>
      </p:sp>
    </p:spTree>
    <p:extLst>
      <p:ext uri="{BB962C8B-B14F-4D97-AF65-F5344CB8AC3E}">
        <p14:creationId xmlns:p14="http://schemas.microsoft.com/office/powerpoint/2010/main" val="2507505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F95572-B22D-436C-BA83-91EC4E6F6096}" type="datetimeFigureOut">
              <a:rPr lang="en-GB" smtClean="0"/>
              <a:t>17/05/2024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02B33D-5EB0-41B0-8BA4-3044524F4B92}" type="slidenum">
              <a:rPr lang="en-GB" smtClean="0"/>
              <a:t>‹#›</a:t>
            </a:fld>
            <a:endParaRPr lang="en-GB"/>
          </a:p>
        </p:txBody>
      </p:sp>
    </p:spTree>
    <p:extLst>
      <p:ext uri="{BB962C8B-B14F-4D97-AF65-F5344CB8AC3E}">
        <p14:creationId xmlns:p14="http://schemas.microsoft.com/office/powerpoint/2010/main" val="1696090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F95572-B22D-436C-BA83-91EC4E6F6096}" type="datetimeFigureOut">
              <a:rPr lang="en-GB" smtClean="0"/>
              <a:t>17/05/2024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02B33D-5EB0-41B0-8BA4-3044524F4B92}" type="slidenum">
              <a:rPr lang="en-GB" smtClean="0"/>
              <a:t>‹#›</a:t>
            </a:fld>
            <a:endParaRPr lang="en-GB"/>
          </a:p>
        </p:txBody>
      </p:sp>
    </p:spTree>
    <p:extLst>
      <p:ext uri="{BB962C8B-B14F-4D97-AF65-F5344CB8AC3E}">
        <p14:creationId xmlns:p14="http://schemas.microsoft.com/office/powerpoint/2010/main" val="2206569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F95572-B22D-436C-BA83-91EC4E6F6096}" type="datetimeFigureOut">
              <a:rPr lang="en-GB" smtClean="0"/>
              <a:t>17/05/2024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02B33D-5EB0-41B0-8BA4-3044524F4B92}" type="slidenum">
              <a:rPr lang="en-GB" smtClean="0"/>
              <a:t>‹#›</a:t>
            </a:fld>
            <a:endParaRPr lang="en-GB"/>
          </a:p>
        </p:txBody>
      </p:sp>
    </p:spTree>
    <p:extLst>
      <p:ext uri="{BB962C8B-B14F-4D97-AF65-F5344CB8AC3E}">
        <p14:creationId xmlns:p14="http://schemas.microsoft.com/office/powerpoint/2010/main" val="1338528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F95572-B22D-436C-BA83-91EC4E6F6096}" type="datetimeFigureOut">
              <a:rPr lang="en-GB" smtClean="0"/>
              <a:t>17/05/2024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02B33D-5EB0-41B0-8BA4-3044524F4B92}" type="slidenum">
              <a:rPr lang="en-GB" smtClean="0"/>
              <a:t>‹#›</a:t>
            </a:fld>
            <a:endParaRPr lang="en-GB"/>
          </a:p>
        </p:txBody>
      </p:sp>
    </p:spTree>
    <p:extLst>
      <p:ext uri="{BB962C8B-B14F-4D97-AF65-F5344CB8AC3E}">
        <p14:creationId xmlns:p14="http://schemas.microsoft.com/office/powerpoint/2010/main" val="214746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F95572-B22D-436C-BA83-91EC4E6F6096}" type="datetimeFigureOut">
              <a:rPr lang="en-GB" smtClean="0"/>
              <a:t>17/05/2024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02B33D-5EB0-41B0-8BA4-3044524F4B92}" type="slidenum">
              <a:rPr lang="en-GB" smtClean="0"/>
              <a:t>‹#›</a:t>
            </a:fld>
            <a:endParaRPr lang="en-GB"/>
          </a:p>
        </p:txBody>
      </p:sp>
    </p:spTree>
    <p:extLst>
      <p:ext uri="{BB962C8B-B14F-4D97-AF65-F5344CB8AC3E}">
        <p14:creationId xmlns:p14="http://schemas.microsoft.com/office/powerpoint/2010/main" val="4149783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66F95572-B22D-436C-BA83-91EC4E6F6096}" type="datetimeFigureOut">
              <a:rPr lang="en-GB" smtClean="0"/>
              <a:t>17/05/2024</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AB02B33D-5EB0-41B0-8BA4-3044524F4B92}" type="slidenum">
              <a:rPr lang="en-GB" smtClean="0"/>
              <a:t>‹#›</a:t>
            </a:fld>
            <a:endParaRPr lang="en-GB"/>
          </a:p>
        </p:txBody>
      </p:sp>
    </p:spTree>
    <p:extLst>
      <p:ext uri="{BB962C8B-B14F-4D97-AF65-F5344CB8AC3E}">
        <p14:creationId xmlns:p14="http://schemas.microsoft.com/office/powerpoint/2010/main" val="189952796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hropshire.caers@shropshire.gov.uk"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mailto:shropshire.carers@shropshire.gov.uk"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shropshire.carers@shropshire.gov.uk"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hyperlink" Target="mailto:shropshire.caers@shropshire.gov.uk" TargetMode="Externa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mailto:shropshire.carers@shropshire.gov.uk"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hropshire.caers@shropshire.gov.uk"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hropshire.caers@shropshire.gov.uk"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hropshire.caers@shropshire.gov.uk"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hropshire.caers@shropshire.gov.uk"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3" Type="http://schemas.openxmlformats.org/officeDocument/2006/relationships/hyperlink" Target="https://www.shrewsburytown.com/" TargetMode="External"/><Relationship Id="rId18" Type="http://schemas.openxmlformats.org/officeDocument/2006/relationships/hyperlink" Target="https://ngs.org.uk/" TargetMode="External"/><Relationship Id="rId26" Type="http://schemas.openxmlformats.org/officeDocument/2006/relationships/image" Target="../media/image20.png"/><Relationship Id="rId39" Type="http://schemas.openxmlformats.org/officeDocument/2006/relationships/hyperlink" Target="http://www.pontesburypavilion.co.uk/" TargetMode="External"/><Relationship Id="rId21" Type="http://schemas.openxmlformats.org/officeDocument/2006/relationships/image" Target="../media/image17.png"/><Relationship Id="rId34" Type="http://schemas.openxmlformats.org/officeDocument/2006/relationships/hyperlink" Target="http://www.crowsmillcraftcentre.co.uk/" TargetMode="External"/><Relationship Id="rId42" Type="http://schemas.openxmlformats.org/officeDocument/2006/relationships/image" Target="../media/image28.png"/><Relationship Id="rId47" Type="http://schemas.openxmlformats.org/officeDocument/2006/relationships/image" Target="../media/image30.png"/><Relationship Id="rId50" Type="http://schemas.openxmlformats.org/officeDocument/2006/relationships/hyperlink" Target="http://www.nationaltrust.org.uk" TargetMode="External"/><Relationship Id="rId7" Type="http://schemas.openxmlformats.org/officeDocument/2006/relationships/hyperlink" Target="http://www.fordhallfarm.com/" TargetMode="External"/><Relationship Id="rId2" Type="http://schemas.openxmlformats.org/officeDocument/2006/relationships/image" Target="../media/image8.png"/><Relationship Id="rId16" Type="http://schemas.openxmlformats.org/officeDocument/2006/relationships/image" Target="../media/image15.png"/><Relationship Id="rId29" Type="http://schemas.openxmlformats.org/officeDocument/2006/relationships/hyperlink" Target="http://www.whitchurchrotary.org.uk/" TargetMode="External"/><Relationship Id="rId11" Type="http://schemas.openxmlformats.org/officeDocument/2006/relationships/hyperlink" Target="https://ludlowfarmshop.co.uk/" TargetMode="External"/><Relationship Id="rId24" Type="http://schemas.openxmlformats.org/officeDocument/2006/relationships/image" Target="../media/image19.png"/><Relationship Id="rId32" Type="http://schemas.openxmlformats.org/officeDocument/2006/relationships/hyperlink" Target="http://www.shropshirehillsdiscoverycentre.co.uk/" TargetMode="External"/><Relationship Id="rId37" Type="http://schemas.openxmlformats.org/officeDocument/2006/relationships/image" Target="../media/image25.png"/><Relationship Id="rId40" Type="http://schemas.openxmlformats.org/officeDocument/2006/relationships/image" Target="../media/image27.png"/><Relationship Id="rId45" Type="http://schemas.openxmlformats.org/officeDocument/2006/relationships/hyperlink" Target="http://www.thedrumcoach.org/" TargetMode="External"/><Relationship Id="rId5" Type="http://schemas.openxmlformats.org/officeDocument/2006/relationships/hyperlink" Target="http://www.hodnethallgardens.org/" TargetMode="External"/><Relationship Id="rId15" Type="http://schemas.openxmlformats.org/officeDocument/2006/relationships/hyperlink" Target="https://www.theatresevern.co.uk/" TargetMode="External"/><Relationship Id="rId23" Type="http://schemas.openxmlformats.org/officeDocument/2006/relationships/hyperlink" Target="https://theludlowbrewingcompany.co.uk/" TargetMode="External"/><Relationship Id="rId28" Type="http://schemas.openxmlformats.org/officeDocument/2006/relationships/image" Target="../media/image21.jpeg"/><Relationship Id="rId36" Type="http://schemas.openxmlformats.org/officeDocument/2006/relationships/hyperlink" Target="http://www.oswestrytownmuseum.co.uk/" TargetMode="External"/><Relationship Id="rId49" Type="http://schemas.openxmlformats.org/officeDocument/2006/relationships/image" Target="../media/image31.jpeg"/><Relationship Id="rId10" Type="http://schemas.openxmlformats.org/officeDocument/2006/relationships/image" Target="../media/image13.jpeg"/><Relationship Id="rId19" Type="http://schemas.openxmlformats.org/officeDocument/2006/relationships/image" Target="../media/image16.png"/><Relationship Id="rId31" Type="http://schemas.openxmlformats.org/officeDocument/2006/relationships/image" Target="../media/image22.png"/><Relationship Id="rId44" Type="http://schemas.openxmlformats.org/officeDocument/2006/relationships/hyperlink" Target="http://www.shrewsburytown.com/club/contact-us/" TargetMode="External"/><Relationship Id="rId4" Type="http://schemas.openxmlformats.org/officeDocument/2006/relationships/image" Target="../media/image9.png"/><Relationship Id="rId9" Type="http://schemas.openxmlformats.org/officeDocument/2006/relationships/image" Target="../media/image12.jpeg"/><Relationship Id="rId14" Type="http://schemas.openxmlformats.org/officeDocument/2006/relationships/image" Target="../media/image14.png"/><Relationship Id="rId22" Type="http://schemas.openxmlformats.org/officeDocument/2006/relationships/image" Target="../media/image18.png"/><Relationship Id="rId27" Type="http://schemas.openxmlformats.org/officeDocument/2006/relationships/hyperlink" Target="https://cambrianrailways.com/" TargetMode="External"/><Relationship Id="rId30" Type="http://schemas.openxmlformats.org/officeDocument/2006/relationships/hyperlink" Target="https://rotarymd.co.uk/" TargetMode="External"/><Relationship Id="rId35" Type="http://schemas.openxmlformats.org/officeDocument/2006/relationships/image" Target="../media/image24.jpeg"/><Relationship Id="rId43" Type="http://schemas.openxmlformats.org/officeDocument/2006/relationships/image" Target="../media/image29.png"/><Relationship Id="rId48" Type="http://schemas.openxmlformats.org/officeDocument/2006/relationships/hyperlink" Target="http://www.visitoswestry.co.uk/oswestry/guided-tours-oswestry-town/" TargetMode="External"/><Relationship Id="rId8" Type="http://schemas.openxmlformats.org/officeDocument/2006/relationships/image" Target="../media/image11.png"/><Relationship Id="rId51" Type="http://schemas.openxmlformats.org/officeDocument/2006/relationships/hyperlink" Target="https://www.jennablairyoga.co.uk/" TargetMode="External"/><Relationship Id="rId3" Type="http://schemas.openxmlformats.org/officeDocument/2006/relationships/hyperlink" Target="https://www.shropshiremuseums.org.uk/smag/" TargetMode="External"/><Relationship Id="rId12" Type="http://schemas.openxmlformats.org/officeDocument/2006/relationships/hyperlink" Target="https://www.rafmuseum.org.uk/midlands/" TargetMode="External"/><Relationship Id="rId17" Type="http://schemas.openxmlformats.org/officeDocument/2006/relationships/hyperlink" Target="http://www.festivaldraytoncentre.com/" TargetMode="External"/><Relationship Id="rId25" Type="http://schemas.openxmlformats.org/officeDocument/2006/relationships/hyperlink" Target="https://cavaliercentre.org/" TargetMode="External"/><Relationship Id="rId33" Type="http://schemas.openxmlformats.org/officeDocument/2006/relationships/image" Target="../media/image23.png"/><Relationship Id="rId38" Type="http://schemas.openxmlformats.org/officeDocument/2006/relationships/image" Target="../media/image26.png"/><Relationship Id="rId46" Type="http://schemas.openxmlformats.org/officeDocument/2006/relationships/hyperlink" Target="http://www.osnosh.co.uk/" TargetMode="External"/><Relationship Id="rId20" Type="http://schemas.openxmlformats.org/officeDocument/2006/relationships/hyperlink" Target="mailto:adrianjamesplant@hotmail.co.uk" TargetMode="External"/><Relationship Id="rId41" Type="http://schemas.openxmlformats.org/officeDocument/2006/relationships/hyperlink" Target="http://www.nationaltrust.org.uk/visit/shropshire-staffordshire/sunnycroft/the-garden-at-sunnycroft" TargetMode="External"/><Relationship Id="rId1" Type="http://schemas.openxmlformats.org/officeDocument/2006/relationships/slideLayout" Target="../slideLayouts/slideLayout7.xml"/><Relationship Id="rId6"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B7715046-EA5E-0EF5-327B-B6E0599032DA}"/>
              </a:ext>
            </a:extLst>
          </p:cNvPr>
          <p:cNvPicPr>
            <a:picLocks noChangeAspect="1"/>
          </p:cNvPicPr>
          <p:nvPr/>
        </p:nvPicPr>
        <p:blipFill>
          <a:blip r:embed="rId2"/>
          <a:stretch>
            <a:fillRect/>
          </a:stretch>
        </p:blipFill>
        <p:spPr>
          <a:xfrm>
            <a:off x="10204437" y="46269"/>
            <a:ext cx="1958113" cy="651512"/>
          </a:xfrm>
          <a:prstGeom prst="rect">
            <a:avLst/>
          </a:prstGeom>
        </p:spPr>
      </p:pic>
      <p:sp>
        <p:nvSpPr>
          <p:cNvPr id="9" name="Rectangle: Rounded Corners 8">
            <a:extLst>
              <a:ext uri="{FF2B5EF4-FFF2-40B4-BE49-F238E27FC236}">
                <a16:creationId xmlns:a16="http://schemas.microsoft.com/office/drawing/2014/main" id="{D926C1F2-473A-FEA9-029E-C1CFD6A1669B}"/>
              </a:ext>
            </a:extLst>
          </p:cNvPr>
          <p:cNvSpPr/>
          <p:nvPr/>
        </p:nvSpPr>
        <p:spPr>
          <a:xfrm rot="16200000">
            <a:off x="4461046" y="500400"/>
            <a:ext cx="3361346" cy="8399799"/>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chorCtr="0">
            <a:normAutofit/>
          </a:bodyPr>
          <a:lstStyle/>
          <a:p>
            <a:pPr algn="ctr"/>
            <a:r>
              <a:rPr lang="en-GB" sz="1200">
                <a:solidFill>
                  <a:schemeClr val="tx1"/>
                </a:solidFill>
              </a:rPr>
              <a:t> </a:t>
            </a:r>
          </a:p>
          <a:p>
            <a:endParaRPr lang="en-GB" sz="1200">
              <a:solidFill>
                <a:schemeClr val="tx1"/>
              </a:solidFill>
            </a:endParaRPr>
          </a:p>
        </p:txBody>
      </p:sp>
      <p:sp>
        <p:nvSpPr>
          <p:cNvPr id="12" name="Rectangle 11">
            <a:extLst>
              <a:ext uri="{FF2B5EF4-FFF2-40B4-BE49-F238E27FC236}">
                <a16:creationId xmlns:a16="http://schemas.microsoft.com/office/drawing/2014/main" id="{80E82598-6BAC-EC1F-4288-7184E9F1F26B}"/>
              </a:ext>
            </a:extLst>
          </p:cNvPr>
          <p:cNvSpPr/>
          <p:nvPr/>
        </p:nvSpPr>
        <p:spPr>
          <a:xfrm>
            <a:off x="2505409" y="3197072"/>
            <a:ext cx="7171251" cy="2215991"/>
          </a:xfrm>
          <a:prstGeom prst="rect">
            <a:avLst/>
          </a:prstGeom>
        </p:spPr>
        <p:txBody>
          <a:bodyPr wrap="square" lIns="91440" tIns="45720" rIns="91440" bIns="45720" anchor="t">
            <a:spAutoFit/>
          </a:bodyPr>
          <a:lstStyle/>
          <a:p>
            <a:pPr algn="ctr"/>
            <a:r>
              <a:rPr lang="en-GB" sz="1400">
                <a:cs typeface="Arial"/>
              </a:rPr>
              <a:t>This year’s theme:</a:t>
            </a:r>
          </a:p>
          <a:p>
            <a:pPr algn="ctr"/>
            <a:r>
              <a:rPr lang="en-GB" sz="2000" b="1">
                <a:cs typeface="Arial"/>
              </a:rPr>
              <a:t>‘Putting Carers on the Map’</a:t>
            </a:r>
          </a:p>
          <a:p>
            <a:pPr algn="ctr"/>
            <a:endParaRPr lang="en-GB" sz="800">
              <a:cs typeface="Arial"/>
            </a:endParaRPr>
          </a:p>
          <a:p>
            <a:pPr algn="ctr"/>
            <a:r>
              <a:rPr lang="en-GB" sz="1400">
                <a:cs typeface="Arial"/>
              </a:rPr>
              <a:t>Carers Week is an opportunity to say 'Thank  You' to all unpaid and family carers in Shropshire. We recognise the valuable support you provide to others.</a:t>
            </a:r>
            <a:endParaRPr lang="en-US" sz="1400"/>
          </a:p>
          <a:p>
            <a:pPr algn="ctr"/>
            <a:r>
              <a:rPr lang="en-GB" sz="1400">
                <a:latin typeface="Calibri"/>
                <a:cs typeface="Arial"/>
              </a:rPr>
              <a:t>Shropshire Carers Support Team have planned multiple events to make carers visible across the week.</a:t>
            </a:r>
          </a:p>
          <a:p>
            <a:pPr algn="ctr"/>
            <a:r>
              <a:rPr lang="en-GB" sz="1400">
                <a:latin typeface="Calibri"/>
                <a:cs typeface="Arial"/>
              </a:rPr>
              <a:t>We are sure you will find something to interest you and look forward to you joining us.</a:t>
            </a:r>
          </a:p>
          <a:p>
            <a:pPr algn="ctr"/>
            <a:endParaRPr lang="en-GB" sz="1400">
              <a:latin typeface="Calibri"/>
              <a:cs typeface="Arial"/>
            </a:endParaRPr>
          </a:p>
          <a:p>
            <a:pPr algn="ctr"/>
            <a:endParaRPr lang="en-GB" sz="1200">
              <a:latin typeface="Arial"/>
              <a:cs typeface="Arial"/>
            </a:endParaRPr>
          </a:p>
        </p:txBody>
      </p:sp>
      <p:sp>
        <p:nvSpPr>
          <p:cNvPr id="13" name="Rectangle: Rounded Corners 12">
            <a:extLst>
              <a:ext uri="{FF2B5EF4-FFF2-40B4-BE49-F238E27FC236}">
                <a16:creationId xmlns:a16="http://schemas.microsoft.com/office/drawing/2014/main" id="{54F44012-39CF-AF6F-9742-456BA42F17FC}"/>
              </a:ext>
            </a:extLst>
          </p:cNvPr>
          <p:cNvSpPr/>
          <p:nvPr/>
        </p:nvSpPr>
        <p:spPr>
          <a:xfrm rot="16200000">
            <a:off x="5116518" y="-2956248"/>
            <a:ext cx="1958967" cy="9155837"/>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chorCtr="0">
            <a:normAutofit/>
          </a:bodyPr>
          <a:lstStyle/>
          <a:p>
            <a:pPr algn="ctr"/>
            <a:r>
              <a:rPr lang="en-GB" sz="1200">
                <a:solidFill>
                  <a:schemeClr val="tx1"/>
                </a:solidFill>
              </a:rPr>
              <a:t> </a:t>
            </a:r>
          </a:p>
          <a:p>
            <a:endParaRPr lang="en-GB" sz="1200">
              <a:solidFill>
                <a:schemeClr val="tx1"/>
              </a:solidFill>
            </a:endParaRPr>
          </a:p>
        </p:txBody>
      </p:sp>
      <p:sp>
        <p:nvSpPr>
          <p:cNvPr id="15" name="TextBox 14">
            <a:extLst>
              <a:ext uri="{FF2B5EF4-FFF2-40B4-BE49-F238E27FC236}">
                <a16:creationId xmlns:a16="http://schemas.microsoft.com/office/drawing/2014/main" id="{187537C1-29E1-4171-5479-07AAC7060CDC}"/>
              </a:ext>
            </a:extLst>
          </p:cNvPr>
          <p:cNvSpPr txBox="1"/>
          <p:nvPr/>
        </p:nvSpPr>
        <p:spPr>
          <a:xfrm>
            <a:off x="1518082" y="718531"/>
            <a:ext cx="8478174" cy="1661993"/>
          </a:xfrm>
          <a:prstGeom prst="rect">
            <a:avLst/>
          </a:prstGeom>
          <a:noFill/>
        </p:spPr>
        <p:txBody>
          <a:bodyPr wrap="square">
            <a:spAutoFit/>
          </a:bodyPr>
          <a:lstStyle/>
          <a:p>
            <a:pPr algn="ctr"/>
            <a:r>
              <a:rPr lang="en-GB" sz="5400" b="1" kern="1200">
                <a:ln w="6731" cap="flat" cmpd="sng" algn="ctr">
                  <a:solidFill>
                    <a:srgbClr val="FFFFFF"/>
                  </a:solidFill>
                  <a:prstDash val="solid"/>
                  <a:round/>
                </a:ln>
                <a:solidFill>
                  <a:srgbClr val="7030A0"/>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CARERS WEEK</a:t>
            </a:r>
          </a:p>
          <a:p>
            <a:pPr algn="ctr"/>
            <a:r>
              <a:rPr lang="en-GB" sz="2800" b="1">
                <a:ln w="6731" cap="flat" cmpd="sng" algn="ctr">
                  <a:solidFill>
                    <a:srgbClr val="FFFFFF"/>
                  </a:solidFill>
                  <a:prstDash val="solid"/>
                  <a:round/>
                </a:ln>
                <a:solidFill>
                  <a:srgbClr val="7030A0"/>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9</a:t>
            </a:r>
            <a:r>
              <a:rPr lang="en-GB" sz="2800" b="1" baseline="30000">
                <a:ln w="6731" cap="flat" cmpd="sng" algn="ctr">
                  <a:solidFill>
                    <a:srgbClr val="FFFFFF"/>
                  </a:solidFill>
                  <a:prstDash val="solid"/>
                  <a:round/>
                </a:ln>
                <a:solidFill>
                  <a:srgbClr val="7030A0"/>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TH</a:t>
            </a:r>
            <a:r>
              <a:rPr lang="en-GB" sz="2800" b="1">
                <a:ln w="6731" cap="flat" cmpd="sng" algn="ctr">
                  <a:solidFill>
                    <a:srgbClr val="FFFFFF"/>
                  </a:solidFill>
                  <a:prstDash val="solid"/>
                  <a:round/>
                </a:ln>
                <a:solidFill>
                  <a:srgbClr val="7030A0"/>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 – 16</a:t>
            </a:r>
            <a:r>
              <a:rPr lang="en-GB" sz="2800" b="1" baseline="30000">
                <a:ln w="6731" cap="flat" cmpd="sng" algn="ctr">
                  <a:solidFill>
                    <a:srgbClr val="FFFFFF"/>
                  </a:solidFill>
                  <a:prstDash val="solid"/>
                  <a:round/>
                </a:ln>
                <a:solidFill>
                  <a:srgbClr val="7030A0"/>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TH</a:t>
            </a:r>
            <a:r>
              <a:rPr lang="en-GB" sz="2800" b="1">
                <a:ln w="6731" cap="flat" cmpd="sng" algn="ctr">
                  <a:solidFill>
                    <a:srgbClr val="FFFFFF"/>
                  </a:solidFill>
                  <a:prstDash val="solid"/>
                  <a:round/>
                </a:ln>
                <a:solidFill>
                  <a:srgbClr val="7030A0"/>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 JUNE 2024</a:t>
            </a:r>
            <a:endParaRPr lang="en-GB" sz="2800" b="1" kern="1200">
              <a:ln w="6731" cap="flat" cmpd="sng" algn="ctr">
                <a:solidFill>
                  <a:srgbClr val="FFFFFF"/>
                </a:solidFill>
                <a:prstDash val="solid"/>
                <a:round/>
              </a:ln>
              <a:solidFill>
                <a:srgbClr val="7030A0"/>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2000" b="1">
                <a:ln w="6731" cap="flat" cmpd="sng" algn="ctr">
                  <a:solidFill>
                    <a:srgbClr val="FFFFFF"/>
                  </a:solidFill>
                  <a:prstDash val="solid"/>
                  <a:round/>
                </a:ln>
                <a:solidFill>
                  <a:srgbClr val="7030A0"/>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PROGRAMME OF ACTIVITIES</a:t>
            </a:r>
            <a:r>
              <a:rPr lang="en-GB" sz="2000" b="1" kern="1200">
                <a:ln w="6731" cap="flat" cmpd="sng" algn="ctr">
                  <a:solidFill>
                    <a:srgbClr val="FFFFFF"/>
                  </a:solidFill>
                  <a:prstDash val="solid"/>
                  <a:round/>
                </a:ln>
                <a:solidFill>
                  <a:srgbClr val="7030A0"/>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 </a:t>
            </a:r>
            <a:endParaRPr lang="en-GB" sz="2000"/>
          </a:p>
        </p:txBody>
      </p:sp>
      <p:sp>
        <p:nvSpPr>
          <p:cNvPr id="17" name="Rectangle 16">
            <a:extLst>
              <a:ext uri="{FF2B5EF4-FFF2-40B4-BE49-F238E27FC236}">
                <a16:creationId xmlns:a16="http://schemas.microsoft.com/office/drawing/2014/main" id="{16C34B6C-EE41-9D79-AA55-76B3517D7BAA}"/>
              </a:ext>
            </a:extLst>
          </p:cNvPr>
          <p:cNvSpPr/>
          <p:nvPr/>
        </p:nvSpPr>
        <p:spPr>
          <a:xfrm>
            <a:off x="2650254" y="5122363"/>
            <a:ext cx="6454758" cy="95410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a:cs typeface="Arial"/>
              </a:rPr>
              <a:t>Booking is required for ALL activities, to book,  please email: </a:t>
            </a:r>
            <a:r>
              <a:rPr lang="en-GB" sz="1400" b="1">
                <a:cs typeface="Arial"/>
                <a:hlinkClick r:id="rId3">
                  <a:extLst>
                    <a:ext uri="{A12FA001-AC4F-418D-AE19-62706E023703}">
                      <ahyp:hlinkClr xmlns:ahyp="http://schemas.microsoft.com/office/drawing/2018/hyperlinkcolor" val="tx"/>
                    </a:ext>
                  </a:extLst>
                </a:hlinkClick>
              </a:rPr>
              <a:t>shropshire.carers@shropshire.gov.uk</a:t>
            </a:r>
            <a:r>
              <a:rPr lang="en-GB" sz="1400" b="1">
                <a:cs typeface="Arial"/>
              </a:rPr>
              <a:t> </a:t>
            </a:r>
            <a:endParaRPr lang="en-US" sz="1400" b="1"/>
          </a:p>
          <a:p>
            <a:pPr algn="ctr"/>
            <a:r>
              <a:rPr lang="en-GB" sz="1400">
                <a:cs typeface="Arial"/>
              </a:rPr>
              <a:t>or telephone 01743 341995</a:t>
            </a:r>
          </a:p>
          <a:p>
            <a:pPr algn="ctr"/>
            <a:r>
              <a:rPr lang="en-GB" sz="1400">
                <a:cs typeface="Arial"/>
              </a:rPr>
              <a:t>Further information on activities will be shared during booking.</a:t>
            </a:r>
          </a:p>
        </p:txBody>
      </p:sp>
      <p:pic>
        <p:nvPicPr>
          <p:cNvPr id="5" name="Picture 12" descr="Diagram&#10;&#10;Description automatically generated">
            <a:extLst>
              <a:ext uri="{FF2B5EF4-FFF2-40B4-BE49-F238E27FC236}">
                <a16:creationId xmlns:a16="http://schemas.microsoft.com/office/drawing/2014/main" id="{764E6792-258F-AE0D-2A6D-731CB3CC1CC8}"/>
              </a:ext>
            </a:extLst>
          </p:cNvPr>
          <p:cNvPicPr>
            <a:picLocks noChangeAspect="1"/>
          </p:cNvPicPr>
          <p:nvPr/>
        </p:nvPicPr>
        <p:blipFill>
          <a:blip r:embed="rId4"/>
          <a:stretch>
            <a:fillRect/>
          </a:stretch>
        </p:blipFill>
        <p:spPr>
          <a:xfrm>
            <a:off x="213064" y="231555"/>
            <a:ext cx="1056442" cy="973951"/>
          </a:xfrm>
          <a:prstGeom prst="rect">
            <a:avLst/>
          </a:prstGeom>
        </p:spPr>
      </p:pic>
      <p:pic>
        <p:nvPicPr>
          <p:cNvPr id="6" name="Picture 5">
            <a:extLst>
              <a:ext uri="{FF2B5EF4-FFF2-40B4-BE49-F238E27FC236}">
                <a16:creationId xmlns:a16="http://schemas.microsoft.com/office/drawing/2014/main" id="{27A5E307-80B5-5C9B-F543-4BBF2FAC219F}"/>
              </a:ext>
            </a:extLst>
          </p:cNvPr>
          <p:cNvPicPr>
            <a:picLocks noChangeAspect="1"/>
          </p:cNvPicPr>
          <p:nvPr/>
        </p:nvPicPr>
        <p:blipFill>
          <a:blip r:embed="rId5"/>
          <a:stretch>
            <a:fillRect/>
          </a:stretch>
        </p:blipFill>
        <p:spPr>
          <a:xfrm>
            <a:off x="11107376" y="6066212"/>
            <a:ext cx="732355" cy="536953"/>
          </a:xfrm>
          <a:prstGeom prst="rect">
            <a:avLst/>
          </a:prstGeom>
        </p:spPr>
      </p:pic>
    </p:spTree>
    <p:extLst>
      <p:ext uri="{BB962C8B-B14F-4D97-AF65-F5344CB8AC3E}">
        <p14:creationId xmlns:p14="http://schemas.microsoft.com/office/powerpoint/2010/main" val="2149900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D0F6E6A-A5C3-4B17-A204-A1CB54C84D1E}"/>
              </a:ext>
            </a:extLst>
          </p:cNvPr>
          <p:cNvSpPr txBox="1"/>
          <p:nvPr/>
        </p:nvSpPr>
        <p:spPr>
          <a:xfrm>
            <a:off x="1822737" y="706578"/>
            <a:ext cx="7964341" cy="523220"/>
          </a:xfrm>
          <a:custGeom>
            <a:avLst/>
            <a:gdLst>
              <a:gd name="connsiteX0" fmla="*/ 0 w 7964341"/>
              <a:gd name="connsiteY0" fmla="*/ 0 h 523220"/>
              <a:gd name="connsiteX1" fmla="*/ 504408 w 7964341"/>
              <a:gd name="connsiteY1" fmla="*/ 0 h 523220"/>
              <a:gd name="connsiteX2" fmla="*/ 1327390 w 7964341"/>
              <a:gd name="connsiteY2" fmla="*/ 0 h 523220"/>
              <a:gd name="connsiteX3" fmla="*/ 1831798 w 7964341"/>
              <a:gd name="connsiteY3" fmla="*/ 0 h 523220"/>
              <a:gd name="connsiteX4" fmla="*/ 2336207 w 7964341"/>
              <a:gd name="connsiteY4" fmla="*/ 0 h 523220"/>
              <a:gd name="connsiteX5" fmla="*/ 2760972 w 7964341"/>
              <a:gd name="connsiteY5" fmla="*/ 0 h 523220"/>
              <a:gd name="connsiteX6" fmla="*/ 3583953 w 7964341"/>
              <a:gd name="connsiteY6" fmla="*/ 0 h 523220"/>
              <a:gd name="connsiteX7" fmla="*/ 4247649 w 7964341"/>
              <a:gd name="connsiteY7" fmla="*/ 0 h 523220"/>
              <a:gd name="connsiteX8" fmla="*/ 4752057 w 7964341"/>
              <a:gd name="connsiteY8" fmla="*/ 0 h 523220"/>
              <a:gd name="connsiteX9" fmla="*/ 5415752 w 7964341"/>
              <a:gd name="connsiteY9" fmla="*/ 0 h 523220"/>
              <a:gd name="connsiteX10" fmla="*/ 6238734 w 7964341"/>
              <a:gd name="connsiteY10" fmla="*/ 0 h 523220"/>
              <a:gd name="connsiteX11" fmla="*/ 6822785 w 7964341"/>
              <a:gd name="connsiteY11" fmla="*/ 0 h 523220"/>
              <a:gd name="connsiteX12" fmla="*/ 7247550 w 7964341"/>
              <a:gd name="connsiteY12" fmla="*/ 0 h 523220"/>
              <a:gd name="connsiteX13" fmla="*/ 7964341 w 7964341"/>
              <a:gd name="connsiteY13" fmla="*/ 0 h 523220"/>
              <a:gd name="connsiteX14" fmla="*/ 7964341 w 7964341"/>
              <a:gd name="connsiteY14" fmla="*/ 523220 h 523220"/>
              <a:gd name="connsiteX15" fmla="*/ 7539576 w 7964341"/>
              <a:gd name="connsiteY15" fmla="*/ 523220 h 523220"/>
              <a:gd name="connsiteX16" fmla="*/ 6796238 w 7964341"/>
              <a:gd name="connsiteY16" fmla="*/ 523220 h 523220"/>
              <a:gd name="connsiteX17" fmla="*/ 6371473 w 7964341"/>
              <a:gd name="connsiteY17" fmla="*/ 523220 h 523220"/>
              <a:gd name="connsiteX18" fmla="*/ 5867065 w 7964341"/>
              <a:gd name="connsiteY18" fmla="*/ 523220 h 523220"/>
              <a:gd name="connsiteX19" fmla="*/ 5442300 w 7964341"/>
              <a:gd name="connsiteY19" fmla="*/ 523220 h 523220"/>
              <a:gd name="connsiteX20" fmla="*/ 4778605 w 7964341"/>
              <a:gd name="connsiteY20" fmla="*/ 523220 h 523220"/>
              <a:gd name="connsiteX21" fmla="*/ 4114910 w 7964341"/>
              <a:gd name="connsiteY21" fmla="*/ 523220 h 523220"/>
              <a:gd name="connsiteX22" fmla="*/ 3451214 w 7964341"/>
              <a:gd name="connsiteY22" fmla="*/ 523220 h 523220"/>
              <a:gd name="connsiteX23" fmla="*/ 2707876 w 7964341"/>
              <a:gd name="connsiteY23" fmla="*/ 523220 h 523220"/>
              <a:gd name="connsiteX24" fmla="*/ 2044181 w 7964341"/>
              <a:gd name="connsiteY24" fmla="*/ 523220 h 523220"/>
              <a:gd name="connsiteX25" fmla="*/ 1539773 w 7964341"/>
              <a:gd name="connsiteY25" fmla="*/ 523220 h 523220"/>
              <a:gd name="connsiteX26" fmla="*/ 955721 w 7964341"/>
              <a:gd name="connsiteY26" fmla="*/ 523220 h 523220"/>
              <a:gd name="connsiteX27" fmla="*/ 0 w 7964341"/>
              <a:gd name="connsiteY27" fmla="*/ 523220 h 523220"/>
              <a:gd name="connsiteX28" fmla="*/ 0 w 7964341"/>
              <a:gd name="connsiteY28"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964341" h="523220" fill="none" extrusionOk="0">
                <a:moveTo>
                  <a:pt x="0" y="0"/>
                </a:moveTo>
                <a:cubicBezTo>
                  <a:pt x="193124" y="-3144"/>
                  <a:pt x="385347" y="-3187"/>
                  <a:pt x="504408" y="0"/>
                </a:cubicBezTo>
                <a:cubicBezTo>
                  <a:pt x="623469" y="3187"/>
                  <a:pt x="933533" y="29120"/>
                  <a:pt x="1327390" y="0"/>
                </a:cubicBezTo>
                <a:cubicBezTo>
                  <a:pt x="1721247" y="-29120"/>
                  <a:pt x="1728501" y="1679"/>
                  <a:pt x="1831798" y="0"/>
                </a:cubicBezTo>
                <a:cubicBezTo>
                  <a:pt x="1935095" y="-1679"/>
                  <a:pt x="2196611" y="-1308"/>
                  <a:pt x="2336207" y="0"/>
                </a:cubicBezTo>
                <a:cubicBezTo>
                  <a:pt x="2475803" y="1308"/>
                  <a:pt x="2661302" y="17583"/>
                  <a:pt x="2760972" y="0"/>
                </a:cubicBezTo>
                <a:cubicBezTo>
                  <a:pt x="2860642" y="-17583"/>
                  <a:pt x="3399991" y="26577"/>
                  <a:pt x="3583953" y="0"/>
                </a:cubicBezTo>
                <a:cubicBezTo>
                  <a:pt x="3767915" y="-26577"/>
                  <a:pt x="3972727" y="15542"/>
                  <a:pt x="4247649" y="0"/>
                </a:cubicBezTo>
                <a:cubicBezTo>
                  <a:pt x="4522571" y="-15542"/>
                  <a:pt x="4509086" y="-19209"/>
                  <a:pt x="4752057" y="0"/>
                </a:cubicBezTo>
                <a:cubicBezTo>
                  <a:pt x="4995028" y="19209"/>
                  <a:pt x="5232838" y="20386"/>
                  <a:pt x="5415752" y="0"/>
                </a:cubicBezTo>
                <a:cubicBezTo>
                  <a:pt x="5598666" y="-20386"/>
                  <a:pt x="5847977" y="-17607"/>
                  <a:pt x="6238734" y="0"/>
                </a:cubicBezTo>
                <a:cubicBezTo>
                  <a:pt x="6629491" y="17607"/>
                  <a:pt x="6591640" y="-19347"/>
                  <a:pt x="6822785" y="0"/>
                </a:cubicBezTo>
                <a:cubicBezTo>
                  <a:pt x="7053930" y="19347"/>
                  <a:pt x="7080343" y="-14946"/>
                  <a:pt x="7247550" y="0"/>
                </a:cubicBezTo>
                <a:cubicBezTo>
                  <a:pt x="7414757" y="14946"/>
                  <a:pt x="7711299" y="-31499"/>
                  <a:pt x="7964341" y="0"/>
                </a:cubicBezTo>
                <a:cubicBezTo>
                  <a:pt x="7955527" y="164631"/>
                  <a:pt x="7961064" y="332152"/>
                  <a:pt x="7964341" y="523220"/>
                </a:cubicBezTo>
                <a:cubicBezTo>
                  <a:pt x="7804576" y="526467"/>
                  <a:pt x="7711946" y="520831"/>
                  <a:pt x="7539576" y="523220"/>
                </a:cubicBezTo>
                <a:cubicBezTo>
                  <a:pt x="7367207" y="525609"/>
                  <a:pt x="7141638" y="532456"/>
                  <a:pt x="6796238" y="523220"/>
                </a:cubicBezTo>
                <a:cubicBezTo>
                  <a:pt x="6450838" y="513984"/>
                  <a:pt x="6471101" y="515429"/>
                  <a:pt x="6371473" y="523220"/>
                </a:cubicBezTo>
                <a:cubicBezTo>
                  <a:pt x="6271845" y="531011"/>
                  <a:pt x="6057420" y="538980"/>
                  <a:pt x="5867065" y="523220"/>
                </a:cubicBezTo>
                <a:cubicBezTo>
                  <a:pt x="5676710" y="507460"/>
                  <a:pt x="5651692" y="518015"/>
                  <a:pt x="5442300" y="523220"/>
                </a:cubicBezTo>
                <a:cubicBezTo>
                  <a:pt x="5232908" y="528425"/>
                  <a:pt x="5069856" y="550458"/>
                  <a:pt x="4778605" y="523220"/>
                </a:cubicBezTo>
                <a:cubicBezTo>
                  <a:pt x="4487354" y="495982"/>
                  <a:pt x="4352829" y="548076"/>
                  <a:pt x="4114910" y="523220"/>
                </a:cubicBezTo>
                <a:cubicBezTo>
                  <a:pt x="3876991" y="498364"/>
                  <a:pt x="3618336" y="490085"/>
                  <a:pt x="3451214" y="523220"/>
                </a:cubicBezTo>
                <a:cubicBezTo>
                  <a:pt x="3284092" y="556355"/>
                  <a:pt x="2871941" y="492374"/>
                  <a:pt x="2707876" y="523220"/>
                </a:cubicBezTo>
                <a:cubicBezTo>
                  <a:pt x="2543811" y="554066"/>
                  <a:pt x="2345484" y="497318"/>
                  <a:pt x="2044181" y="523220"/>
                </a:cubicBezTo>
                <a:cubicBezTo>
                  <a:pt x="1742879" y="549122"/>
                  <a:pt x="1660954" y="544847"/>
                  <a:pt x="1539773" y="523220"/>
                </a:cubicBezTo>
                <a:cubicBezTo>
                  <a:pt x="1418592" y="501593"/>
                  <a:pt x="1157074" y="512642"/>
                  <a:pt x="955721" y="523220"/>
                </a:cubicBezTo>
                <a:cubicBezTo>
                  <a:pt x="754368" y="533798"/>
                  <a:pt x="305867" y="541851"/>
                  <a:pt x="0" y="523220"/>
                </a:cubicBezTo>
                <a:cubicBezTo>
                  <a:pt x="-1381" y="342679"/>
                  <a:pt x="812" y="182608"/>
                  <a:pt x="0" y="0"/>
                </a:cubicBezTo>
                <a:close/>
              </a:path>
              <a:path w="7964341" h="523220" stroke="0" extrusionOk="0">
                <a:moveTo>
                  <a:pt x="0" y="0"/>
                </a:moveTo>
                <a:cubicBezTo>
                  <a:pt x="108285" y="-7297"/>
                  <a:pt x="316373" y="-4551"/>
                  <a:pt x="424765" y="0"/>
                </a:cubicBezTo>
                <a:cubicBezTo>
                  <a:pt x="533158" y="4551"/>
                  <a:pt x="1075964" y="40294"/>
                  <a:pt x="1247747" y="0"/>
                </a:cubicBezTo>
                <a:cubicBezTo>
                  <a:pt x="1419530" y="-40294"/>
                  <a:pt x="1586328" y="21242"/>
                  <a:pt x="1752155" y="0"/>
                </a:cubicBezTo>
                <a:cubicBezTo>
                  <a:pt x="1917982" y="-21242"/>
                  <a:pt x="2140347" y="-8518"/>
                  <a:pt x="2256563" y="0"/>
                </a:cubicBezTo>
                <a:cubicBezTo>
                  <a:pt x="2372779" y="8518"/>
                  <a:pt x="2556343" y="3191"/>
                  <a:pt x="2681328" y="0"/>
                </a:cubicBezTo>
                <a:cubicBezTo>
                  <a:pt x="2806313" y="-3191"/>
                  <a:pt x="3197412" y="-23699"/>
                  <a:pt x="3424667" y="0"/>
                </a:cubicBezTo>
                <a:cubicBezTo>
                  <a:pt x="3651922" y="23699"/>
                  <a:pt x="3909903" y="26112"/>
                  <a:pt x="4088362" y="0"/>
                </a:cubicBezTo>
                <a:cubicBezTo>
                  <a:pt x="4266821" y="-26112"/>
                  <a:pt x="4300841" y="11083"/>
                  <a:pt x="4513127" y="0"/>
                </a:cubicBezTo>
                <a:cubicBezTo>
                  <a:pt x="4725413" y="-11083"/>
                  <a:pt x="5071201" y="-3801"/>
                  <a:pt x="5256465" y="0"/>
                </a:cubicBezTo>
                <a:cubicBezTo>
                  <a:pt x="5441729" y="3801"/>
                  <a:pt x="5710846" y="-2855"/>
                  <a:pt x="5920160" y="0"/>
                </a:cubicBezTo>
                <a:cubicBezTo>
                  <a:pt x="6129475" y="2855"/>
                  <a:pt x="6318899" y="33153"/>
                  <a:pt x="6663499" y="0"/>
                </a:cubicBezTo>
                <a:cubicBezTo>
                  <a:pt x="7008099" y="-33153"/>
                  <a:pt x="7114787" y="-23625"/>
                  <a:pt x="7327194" y="0"/>
                </a:cubicBezTo>
                <a:cubicBezTo>
                  <a:pt x="7539601" y="23625"/>
                  <a:pt x="7720150" y="907"/>
                  <a:pt x="7964341" y="0"/>
                </a:cubicBezTo>
                <a:cubicBezTo>
                  <a:pt x="7948425" y="214883"/>
                  <a:pt x="7982575" y="268281"/>
                  <a:pt x="7964341" y="523220"/>
                </a:cubicBezTo>
                <a:cubicBezTo>
                  <a:pt x="7799067" y="545599"/>
                  <a:pt x="7609593" y="496646"/>
                  <a:pt x="7380289" y="523220"/>
                </a:cubicBezTo>
                <a:cubicBezTo>
                  <a:pt x="7150985" y="549794"/>
                  <a:pt x="6924132" y="533313"/>
                  <a:pt x="6716594" y="523220"/>
                </a:cubicBezTo>
                <a:cubicBezTo>
                  <a:pt x="6509057" y="513127"/>
                  <a:pt x="6195379" y="517153"/>
                  <a:pt x="5973256" y="523220"/>
                </a:cubicBezTo>
                <a:cubicBezTo>
                  <a:pt x="5751133" y="529287"/>
                  <a:pt x="5578352" y="513828"/>
                  <a:pt x="5229917" y="523220"/>
                </a:cubicBezTo>
                <a:cubicBezTo>
                  <a:pt x="4881482" y="532612"/>
                  <a:pt x="4580315" y="556813"/>
                  <a:pt x="4406935" y="523220"/>
                </a:cubicBezTo>
                <a:cubicBezTo>
                  <a:pt x="4233555" y="489627"/>
                  <a:pt x="4149140" y="526000"/>
                  <a:pt x="3982171" y="523220"/>
                </a:cubicBezTo>
                <a:cubicBezTo>
                  <a:pt x="3815202" y="520440"/>
                  <a:pt x="3711681" y="530999"/>
                  <a:pt x="3477762" y="523220"/>
                </a:cubicBezTo>
                <a:cubicBezTo>
                  <a:pt x="3243843" y="515441"/>
                  <a:pt x="3162290" y="537870"/>
                  <a:pt x="2893711" y="523220"/>
                </a:cubicBezTo>
                <a:cubicBezTo>
                  <a:pt x="2625132" y="508570"/>
                  <a:pt x="2423482" y="493082"/>
                  <a:pt x="2150372" y="523220"/>
                </a:cubicBezTo>
                <a:cubicBezTo>
                  <a:pt x="1877262" y="553358"/>
                  <a:pt x="1583630" y="506156"/>
                  <a:pt x="1327390" y="523220"/>
                </a:cubicBezTo>
                <a:cubicBezTo>
                  <a:pt x="1071150" y="540284"/>
                  <a:pt x="924923" y="545696"/>
                  <a:pt x="663695" y="523220"/>
                </a:cubicBezTo>
                <a:cubicBezTo>
                  <a:pt x="402468" y="500744"/>
                  <a:pt x="236553" y="552954"/>
                  <a:pt x="0" y="523220"/>
                </a:cubicBezTo>
                <a:cubicBezTo>
                  <a:pt x="18810" y="347026"/>
                  <a:pt x="1689" y="192968"/>
                  <a:pt x="0" y="0"/>
                </a:cubicBezTo>
                <a:close/>
              </a:path>
            </a:pathLst>
          </a:custGeom>
          <a:solidFill>
            <a:srgbClr val="66FFFF"/>
          </a:solidFill>
          <a:ln>
            <a:solidFill>
              <a:srgbClr val="0070C0"/>
            </a:solidFill>
            <a:extLst>
              <a:ext uri="{C807C97D-BFC1-408E-A445-0C87EB9F89A2}">
                <ask:lineSketchStyleProps xmlns:ask="http://schemas.microsoft.com/office/drawing/2018/sketchyshapes" sd="3537976528">
                  <a:prstGeom prst="rect">
                    <a:avLst/>
                  </a:prstGeom>
                  <ask:type>
                    <ask:lineSketchFreehand/>
                  </ask:type>
                </ask:lineSketchStyleProps>
              </a:ext>
            </a:extLst>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2800" b="1"/>
              <a:t>!!!Prize Draws!!!</a:t>
            </a:r>
            <a:endParaRPr lang="en-GB" sz="2800"/>
          </a:p>
        </p:txBody>
      </p:sp>
      <p:pic>
        <p:nvPicPr>
          <p:cNvPr id="3" name="Picture 2" descr="Graphical user interface&#10;&#10;Description automatically generated">
            <a:extLst>
              <a:ext uri="{FF2B5EF4-FFF2-40B4-BE49-F238E27FC236}">
                <a16:creationId xmlns:a16="http://schemas.microsoft.com/office/drawing/2014/main" id="{B7715046-EA5E-0EF5-327B-B6E0599032DA}"/>
              </a:ext>
            </a:extLst>
          </p:cNvPr>
          <p:cNvPicPr>
            <a:picLocks noChangeAspect="1"/>
          </p:cNvPicPr>
          <p:nvPr/>
        </p:nvPicPr>
        <p:blipFill>
          <a:blip r:embed="rId2"/>
          <a:stretch>
            <a:fillRect/>
          </a:stretch>
        </p:blipFill>
        <p:spPr>
          <a:xfrm>
            <a:off x="10204437" y="46269"/>
            <a:ext cx="1958113" cy="651512"/>
          </a:xfrm>
          <a:prstGeom prst="rect">
            <a:avLst/>
          </a:prstGeom>
        </p:spPr>
      </p:pic>
      <p:pic>
        <p:nvPicPr>
          <p:cNvPr id="4" name="Picture 3">
            <a:extLst>
              <a:ext uri="{FF2B5EF4-FFF2-40B4-BE49-F238E27FC236}">
                <a16:creationId xmlns:a16="http://schemas.microsoft.com/office/drawing/2014/main" id="{4D7E7A1A-FDA9-B3E3-1DC8-C656B753951B}"/>
              </a:ext>
            </a:extLst>
          </p:cNvPr>
          <p:cNvPicPr>
            <a:picLocks noChangeAspect="1"/>
          </p:cNvPicPr>
          <p:nvPr/>
        </p:nvPicPr>
        <p:blipFill>
          <a:blip r:embed="rId3"/>
          <a:stretch>
            <a:fillRect/>
          </a:stretch>
        </p:blipFill>
        <p:spPr>
          <a:xfrm>
            <a:off x="11107376" y="6066212"/>
            <a:ext cx="732355" cy="536953"/>
          </a:xfrm>
          <a:prstGeom prst="rect">
            <a:avLst/>
          </a:prstGeom>
        </p:spPr>
      </p:pic>
      <p:sp>
        <p:nvSpPr>
          <p:cNvPr id="2" name="Rectangle: Rounded Corners 1">
            <a:extLst>
              <a:ext uri="{FF2B5EF4-FFF2-40B4-BE49-F238E27FC236}">
                <a16:creationId xmlns:a16="http://schemas.microsoft.com/office/drawing/2014/main" id="{9AEB6511-FD57-2900-F379-3FBA5596C9DA}"/>
              </a:ext>
            </a:extLst>
          </p:cNvPr>
          <p:cNvSpPr/>
          <p:nvPr/>
        </p:nvSpPr>
        <p:spPr>
          <a:xfrm>
            <a:off x="576812" y="1549552"/>
            <a:ext cx="4953392" cy="4817075"/>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chorCtr="0">
            <a:normAutofit/>
          </a:bodyPr>
          <a:lstStyle/>
          <a:p>
            <a:pPr algn="ctr"/>
            <a:r>
              <a:rPr lang="en-GB" sz="1200">
                <a:solidFill>
                  <a:schemeClr val="tx1"/>
                </a:solidFill>
              </a:rPr>
              <a:t> </a:t>
            </a:r>
          </a:p>
          <a:p>
            <a:endParaRPr lang="en-GB" sz="1200">
              <a:solidFill>
                <a:schemeClr val="tx1"/>
              </a:solidFill>
            </a:endParaRPr>
          </a:p>
        </p:txBody>
      </p:sp>
      <p:sp>
        <p:nvSpPr>
          <p:cNvPr id="6" name="TextBox 5">
            <a:extLst>
              <a:ext uri="{FF2B5EF4-FFF2-40B4-BE49-F238E27FC236}">
                <a16:creationId xmlns:a16="http://schemas.microsoft.com/office/drawing/2014/main" id="{3759FB67-E705-68AA-F4F5-22AED8B1AC34}"/>
              </a:ext>
            </a:extLst>
          </p:cNvPr>
          <p:cNvSpPr txBox="1"/>
          <p:nvPr/>
        </p:nvSpPr>
        <p:spPr>
          <a:xfrm>
            <a:off x="863822" y="1818895"/>
            <a:ext cx="4200967" cy="4247317"/>
          </a:xfrm>
          <a:custGeom>
            <a:avLst/>
            <a:gdLst>
              <a:gd name="connsiteX0" fmla="*/ 0 w 4200967"/>
              <a:gd name="connsiteY0" fmla="*/ 0 h 4247317"/>
              <a:gd name="connsiteX1" fmla="*/ 474109 w 4200967"/>
              <a:gd name="connsiteY1" fmla="*/ 0 h 4247317"/>
              <a:gd name="connsiteX2" fmla="*/ 1116257 w 4200967"/>
              <a:gd name="connsiteY2" fmla="*/ 0 h 4247317"/>
              <a:gd name="connsiteX3" fmla="*/ 1632376 w 4200967"/>
              <a:gd name="connsiteY3" fmla="*/ 0 h 4247317"/>
              <a:gd name="connsiteX4" fmla="*/ 2106485 w 4200967"/>
              <a:gd name="connsiteY4" fmla="*/ 0 h 4247317"/>
              <a:gd name="connsiteX5" fmla="*/ 2790642 w 4200967"/>
              <a:gd name="connsiteY5" fmla="*/ 0 h 4247317"/>
              <a:gd name="connsiteX6" fmla="*/ 3474800 w 4200967"/>
              <a:gd name="connsiteY6" fmla="*/ 0 h 4247317"/>
              <a:gd name="connsiteX7" fmla="*/ 4200967 w 4200967"/>
              <a:gd name="connsiteY7" fmla="*/ 0 h 4247317"/>
              <a:gd name="connsiteX8" fmla="*/ 4200967 w 4200967"/>
              <a:gd name="connsiteY8" fmla="*/ 649233 h 4247317"/>
              <a:gd name="connsiteX9" fmla="*/ 4200967 w 4200967"/>
              <a:gd name="connsiteY9" fmla="*/ 1171046 h 4247317"/>
              <a:gd name="connsiteX10" fmla="*/ 4200967 w 4200967"/>
              <a:gd name="connsiteY10" fmla="*/ 1820279 h 4247317"/>
              <a:gd name="connsiteX11" fmla="*/ 4200967 w 4200967"/>
              <a:gd name="connsiteY11" fmla="*/ 2342092 h 4247317"/>
              <a:gd name="connsiteX12" fmla="*/ 4200967 w 4200967"/>
              <a:gd name="connsiteY12" fmla="*/ 2948852 h 4247317"/>
              <a:gd name="connsiteX13" fmla="*/ 4200967 w 4200967"/>
              <a:gd name="connsiteY13" fmla="*/ 3470665 h 4247317"/>
              <a:gd name="connsiteX14" fmla="*/ 4200967 w 4200967"/>
              <a:gd name="connsiteY14" fmla="*/ 4247317 h 4247317"/>
              <a:gd name="connsiteX15" fmla="*/ 3600829 w 4200967"/>
              <a:gd name="connsiteY15" fmla="*/ 4247317 h 4247317"/>
              <a:gd name="connsiteX16" fmla="*/ 2958681 w 4200967"/>
              <a:gd name="connsiteY16" fmla="*/ 4247317 h 4247317"/>
              <a:gd name="connsiteX17" fmla="*/ 2316533 w 4200967"/>
              <a:gd name="connsiteY17" fmla="*/ 4247317 h 4247317"/>
              <a:gd name="connsiteX18" fmla="*/ 1674385 w 4200967"/>
              <a:gd name="connsiteY18" fmla="*/ 4247317 h 4247317"/>
              <a:gd name="connsiteX19" fmla="*/ 1200276 w 4200967"/>
              <a:gd name="connsiteY19" fmla="*/ 4247317 h 4247317"/>
              <a:gd name="connsiteX20" fmla="*/ 726167 w 4200967"/>
              <a:gd name="connsiteY20" fmla="*/ 4247317 h 4247317"/>
              <a:gd name="connsiteX21" fmla="*/ 0 w 4200967"/>
              <a:gd name="connsiteY21" fmla="*/ 4247317 h 4247317"/>
              <a:gd name="connsiteX22" fmla="*/ 0 w 4200967"/>
              <a:gd name="connsiteY22" fmla="*/ 3555611 h 4247317"/>
              <a:gd name="connsiteX23" fmla="*/ 0 w 4200967"/>
              <a:gd name="connsiteY23" fmla="*/ 2863905 h 4247317"/>
              <a:gd name="connsiteX24" fmla="*/ 0 w 4200967"/>
              <a:gd name="connsiteY24" fmla="*/ 2257146 h 4247317"/>
              <a:gd name="connsiteX25" fmla="*/ 0 w 4200967"/>
              <a:gd name="connsiteY25" fmla="*/ 1777806 h 4247317"/>
              <a:gd name="connsiteX26" fmla="*/ 0 w 4200967"/>
              <a:gd name="connsiteY26" fmla="*/ 1171046 h 4247317"/>
              <a:gd name="connsiteX27" fmla="*/ 0 w 4200967"/>
              <a:gd name="connsiteY27" fmla="*/ 564286 h 4247317"/>
              <a:gd name="connsiteX28" fmla="*/ 0 w 4200967"/>
              <a:gd name="connsiteY28" fmla="*/ 0 h 424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00967" h="4247317" fill="none" extrusionOk="0">
                <a:moveTo>
                  <a:pt x="0" y="0"/>
                </a:moveTo>
                <a:cubicBezTo>
                  <a:pt x="123398" y="20424"/>
                  <a:pt x="246624" y="-13790"/>
                  <a:pt x="474109" y="0"/>
                </a:cubicBezTo>
                <a:cubicBezTo>
                  <a:pt x="701594" y="13790"/>
                  <a:pt x="901855" y="7886"/>
                  <a:pt x="1116257" y="0"/>
                </a:cubicBezTo>
                <a:cubicBezTo>
                  <a:pt x="1330659" y="-7886"/>
                  <a:pt x="1477434" y="21298"/>
                  <a:pt x="1632376" y="0"/>
                </a:cubicBezTo>
                <a:cubicBezTo>
                  <a:pt x="1787318" y="-21298"/>
                  <a:pt x="1871175" y="-19371"/>
                  <a:pt x="2106485" y="0"/>
                </a:cubicBezTo>
                <a:cubicBezTo>
                  <a:pt x="2341795" y="19371"/>
                  <a:pt x="2505014" y="2795"/>
                  <a:pt x="2790642" y="0"/>
                </a:cubicBezTo>
                <a:cubicBezTo>
                  <a:pt x="3076270" y="-2795"/>
                  <a:pt x="3292025" y="-8764"/>
                  <a:pt x="3474800" y="0"/>
                </a:cubicBezTo>
                <a:cubicBezTo>
                  <a:pt x="3657575" y="8764"/>
                  <a:pt x="3941832" y="-8867"/>
                  <a:pt x="4200967" y="0"/>
                </a:cubicBezTo>
                <a:cubicBezTo>
                  <a:pt x="4208840" y="279525"/>
                  <a:pt x="4199964" y="408691"/>
                  <a:pt x="4200967" y="649233"/>
                </a:cubicBezTo>
                <a:cubicBezTo>
                  <a:pt x="4201970" y="889775"/>
                  <a:pt x="4188072" y="1008777"/>
                  <a:pt x="4200967" y="1171046"/>
                </a:cubicBezTo>
                <a:cubicBezTo>
                  <a:pt x="4213862" y="1333315"/>
                  <a:pt x="4169824" y="1584168"/>
                  <a:pt x="4200967" y="1820279"/>
                </a:cubicBezTo>
                <a:cubicBezTo>
                  <a:pt x="4232110" y="2056390"/>
                  <a:pt x="4214431" y="2195596"/>
                  <a:pt x="4200967" y="2342092"/>
                </a:cubicBezTo>
                <a:cubicBezTo>
                  <a:pt x="4187503" y="2488588"/>
                  <a:pt x="4195706" y="2685363"/>
                  <a:pt x="4200967" y="2948852"/>
                </a:cubicBezTo>
                <a:cubicBezTo>
                  <a:pt x="4206228" y="3212341"/>
                  <a:pt x="4196424" y="3282812"/>
                  <a:pt x="4200967" y="3470665"/>
                </a:cubicBezTo>
                <a:cubicBezTo>
                  <a:pt x="4205510" y="3658518"/>
                  <a:pt x="4202358" y="4061437"/>
                  <a:pt x="4200967" y="4247317"/>
                </a:cubicBezTo>
                <a:cubicBezTo>
                  <a:pt x="4054637" y="4242119"/>
                  <a:pt x="3735392" y="4234639"/>
                  <a:pt x="3600829" y="4247317"/>
                </a:cubicBezTo>
                <a:cubicBezTo>
                  <a:pt x="3466266" y="4259995"/>
                  <a:pt x="3265447" y="4230082"/>
                  <a:pt x="2958681" y="4247317"/>
                </a:cubicBezTo>
                <a:cubicBezTo>
                  <a:pt x="2651915" y="4264552"/>
                  <a:pt x="2548645" y="4262206"/>
                  <a:pt x="2316533" y="4247317"/>
                </a:cubicBezTo>
                <a:cubicBezTo>
                  <a:pt x="2084421" y="4232428"/>
                  <a:pt x="1914241" y="4224842"/>
                  <a:pt x="1674385" y="4247317"/>
                </a:cubicBezTo>
                <a:cubicBezTo>
                  <a:pt x="1434529" y="4269792"/>
                  <a:pt x="1418597" y="4244529"/>
                  <a:pt x="1200276" y="4247317"/>
                </a:cubicBezTo>
                <a:cubicBezTo>
                  <a:pt x="981955" y="4250105"/>
                  <a:pt x="861021" y="4257628"/>
                  <a:pt x="726167" y="4247317"/>
                </a:cubicBezTo>
                <a:cubicBezTo>
                  <a:pt x="591313" y="4237006"/>
                  <a:pt x="164435" y="4236025"/>
                  <a:pt x="0" y="4247317"/>
                </a:cubicBezTo>
                <a:cubicBezTo>
                  <a:pt x="13335" y="3936759"/>
                  <a:pt x="-5164" y="3879467"/>
                  <a:pt x="0" y="3555611"/>
                </a:cubicBezTo>
                <a:cubicBezTo>
                  <a:pt x="5164" y="3231755"/>
                  <a:pt x="-3390" y="3137880"/>
                  <a:pt x="0" y="2863905"/>
                </a:cubicBezTo>
                <a:cubicBezTo>
                  <a:pt x="3390" y="2589930"/>
                  <a:pt x="-16400" y="2384686"/>
                  <a:pt x="0" y="2257146"/>
                </a:cubicBezTo>
                <a:cubicBezTo>
                  <a:pt x="16400" y="2129606"/>
                  <a:pt x="8076" y="2009635"/>
                  <a:pt x="0" y="1777806"/>
                </a:cubicBezTo>
                <a:cubicBezTo>
                  <a:pt x="-8076" y="1545977"/>
                  <a:pt x="-2560" y="1360965"/>
                  <a:pt x="0" y="1171046"/>
                </a:cubicBezTo>
                <a:cubicBezTo>
                  <a:pt x="2560" y="981127"/>
                  <a:pt x="-26200" y="750755"/>
                  <a:pt x="0" y="564286"/>
                </a:cubicBezTo>
                <a:cubicBezTo>
                  <a:pt x="26200" y="377817"/>
                  <a:pt x="-7717" y="179753"/>
                  <a:pt x="0" y="0"/>
                </a:cubicBezTo>
                <a:close/>
              </a:path>
              <a:path w="4200967" h="4247317" stroke="0" extrusionOk="0">
                <a:moveTo>
                  <a:pt x="0" y="0"/>
                </a:moveTo>
                <a:cubicBezTo>
                  <a:pt x="121784" y="4486"/>
                  <a:pt x="377045" y="4853"/>
                  <a:pt x="600138" y="0"/>
                </a:cubicBezTo>
                <a:cubicBezTo>
                  <a:pt x="823231" y="-4853"/>
                  <a:pt x="941418" y="816"/>
                  <a:pt x="1116257" y="0"/>
                </a:cubicBezTo>
                <a:cubicBezTo>
                  <a:pt x="1291096" y="-816"/>
                  <a:pt x="1583701" y="25112"/>
                  <a:pt x="1716395" y="0"/>
                </a:cubicBezTo>
                <a:cubicBezTo>
                  <a:pt x="1849089" y="-25112"/>
                  <a:pt x="2147366" y="7623"/>
                  <a:pt x="2274524" y="0"/>
                </a:cubicBezTo>
                <a:cubicBezTo>
                  <a:pt x="2401682" y="-7623"/>
                  <a:pt x="2675241" y="18223"/>
                  <a:pt x="2832652" y="0"/>
                </a:cubicBezTo>
                <a:cubicBezTo>
                  <a:pt x="2990063" y="-18223"/>
                  <a:pt x="3207496" y="-7298"/>
                  <a:pt x="3516810" y="0"/>
                </a:cubicBezTo>
                <a:cubicBezTo>
                  <a:pt x="3826124" y="7298"/>
                  <a:pt x="3870657" y="-14737"/>
                  <a:pt x="4200967" y="0"/>
                </a:cubicBezTo>
                <a:cubicBezTo>
                  <a:pt x="4171855" y="275572"/>
                  <a:pt x="4199932" y="520130"/>
                  <a:pt x="4200967" y="691706"/>
                </a:cubicBezTo>
                <a:cubicBezTo>
                  <a:pt x="4202002" y="863282"/>
                  <a:pt x="4222435" y="1040321"/>
                  <a:pt x="4200967" y="1171046"/>
                </a:cubicBezTo>
                <a:cubicBezTo>
                  <a:pt x="4179499" y="1301771"/>
                  <a:pt x="4183087" y="1511274"/>
                  <a:pt x="4200967" y="1820279"/>
                </a:cubicBezTo>
                <a:cubicBezTo>
                  <a:pt x="4218847" y="2129284"/>
                  <a:pt x="4202058" y="2335795"/>
                  <a:pt x="4200967" y="2511985"/>
                </a:cubicBezTo>
                <a:cubicBezTo>
                  <a:pt x="4199876" y="2688175"/>
                  <a:pt x="4178559" y="2811324"/>
                  <a:pt x="4200967" y="3076271"/>
                </a:cubicBezTo>
                <a:cubicBezTo>
                  <a:pt x="4223375" y="3341218"/>
                  <a:pt x="4185085" y="3411374"/>
                  <a:pt x="4200967" y="3555611"/>
                </a:cubicBezTo>
                <a:cubicBezTo>
                  <a:pt x="4216849" y="3699848"/>
                  <a:pt x="4230997" y="3993028"/>
                  <a:pt x="4200967" y="4247317"/>
                </a:cubicBezTo>
                <a:cubicBezTo>
                  <a:pt x="4052350" y="4248820"/>
                  <a:pt x="3864316" y="4224631"/>
                  <a:pt x="3642839" y="4247317"/>
                </a:cubicBezTo>
                <a:cubicBezTo>
                  <a:pt x="3421362" y="4270003"/>
                  <a:pt x="3334961" y="4255203"/>
                  <a:pt x="3126720" y="4247317"/>
                </a:cubicBezTo>
                <a:cubicBezTo>
                  <a:pt x="2918479" y="4239431"/>
                  <a:pt x="2779320" y="4252282"/>
                  <a:pt x="2610601" y="4247317"/>
                </a:cubicBezTo>
                <a:cubicBezTo>
                  <a:pt x="2441882" y="4242352"/>
                  <a:pt x="2236142" y="4268420"/>
                  <a:pt x="2136492" y="4247317"/>
                </a:cubicBezTo>
                <a:cubicBezTo>
                  <a:pt x="2036842" y="4226214"/>
                  <a:pt x="1793845" y="4237268"/>
                  <a:pt x="1578363" y="4247317"/>
                </a:cubicBezTo>
                <a:cubicBezTo>
                  <a:pt x="1362881" y="4257366"/>
                  <a:pt x="1302424" y="4227523"/>
                  <a:pt x="1104254" y="4247317"/>
                </a:cubicBezTo>
                <a:cubicBezTo>
                  <a:pt x="906084" y="4267111"/>
                  <a:pt x="523377" y="4193188"/>
                  <a:pt x="0" y="4247317"/>
                </a:cubicBezTo>
                <a:cubicBezTo>
                  <a:pt x="17743" y="3990549"/>
                  <a:pt x="12271" y="3969202"/>
                  <a:pt x="0" y="3725504"/>
                </a:cubicBezTo>
                <a:cubicBezTo>
                  <a:pt x="-12271" y="3481806"/>
                  <a:pt x="12179" y="3279008"/>
                  <a:pt x="0" y="3118744"/>
                </a:cubicBezTo>
                <a:cubicBezTo>
                  <a:pt x="-12179" y="2958480"/>
                  <a:pt x="23921" y="2812789"/>
                  <a:pt x="0" y="2554458"/>
                </a:cubicBezTo>
                <a:cubicBezTo>
                  <a:pt x="-23921" y="2296127"/>
                  <a:pt x="27184" y="2127160"/>
                  <a:pt x="0" y="1947698"/>
                </a:cubicBezTo>
                <a:cubicBezTo>
                  <a:pt x="-27184" y="1768236"/>
                  <a:pt x="-19171" y="1405274"/>
                  <a:pt x="0" y="1255992"/>
                </a:cubicBezTo>
                <a:cubicBezTo>
                  <a:pt x="19171" y="1106710"/>
                  <a:pt x="-6248" y="849404"/>
                  <a:pt x="0" y="564286"/>
                </a:cubicBezTo>
                <a:cubicBezTo>
                  <a:pt x="6248" y="279168"/>
                  <a:pt x="12903" y="171586"/>
                  <a:pt x="0" y="0"/>
                </a:cubicBezTo>
                <a:close/>
              </a:path>
            </a:pathLst>
          </a:custGeom>
          <a:solidFill>
            <a:srgbClr val="00FFFF"/>
          </a:solidFill>
          <a:ln>
            <a:solidFill>
              <a:schemeClr val="tx1"/>
            </a:solidFill>
            <a:extLst>
              <a:ext uri="{C807C97D-BFC1-408E-A445-0C87EB9F89A2}">
                <ask:lineSketchStyleProps xmlns:ask="http://schemas.microsoft.com/office/drawing/2018/sketchyshapes" sd="3915126380">
                  <a:prstGeom prst="rect">
                    <a:avLst/>
                  </a:prstGeom>
                  <ask:type>
                    <ask:lineSketchFreehand/>
                  </ask:type>
                </ask:lineSketchStyleProps>
              </a:ext>
            </a:extLst>
          </a:ln>
        </p:spPr>
        <p:txBody>
          <a:bodyPr wrap="square">
            <a:spAutoFit/>
          </a:bodyPr>
          <a:lstStyle/>
          <a:p>
            <a:r>
              <a:rPr lang="en-GB" b="1">
                <a:solidFill>
                  <a:schemeClr val="tx1"/>
                </a:solidFill>
                <a:cs typeface="Calibri"/>
              </a:rPr>
              <a:t>Theatre Severn are giving away 2 free tickets for the opening night of  The Syndicate on 18</a:t>
            </a:r>
            <a:r>
              <a:rPr lang="en-GB" b="1" baseline="30000">
                <a:solidFill>
                  <a:schemeClr val="tx1"/>
                </a:solidFill>
                <a:cs typeface="Calibri"/>
              </a:rPr>
              <a:t>th</a:t>
            </a:r>
            <a:r>
              <a:rPr lang="en-GB" b="1">
                <a:solidFill>
                  <a:schemeClr val="tx1"/>
                </a:solidFill>
                <a:cs typeface="Calibri"/>
              </a:rPr>
              <a:t> June.</a:t>
            </a:r>
          </a:p>
          <a:p>
            <a:endParaRPr lang="en-GB" b="1">
              <a:cs typeface="Calibri"/>
            </a:endParaRPr>
          </a:p>
          <a:p>
            <a:r>
              <a:rPr lang="en-GB" b="1">
                <a:cs typeface="Calibri"/>
              </a:rPr>
              <a:t>Pop your name down for the prize draw – be in it to win it! </a:t>
            </a:r>
            <a:r>
              <a:rPr lang="en-GB" b="1">
                <a:latin typeface="Calibri" panose="020F0502020204030204" pitchFamily="34" charset="0"/>
              </a:rPr>
              <a:t>Deadline 25</a:t>
            </a:r>
            <a:r>
              <a:rPr lang="en-GB" b="1" baseline="30000">
                <a:latin typeface="Calibri" panose="020F0502020204030204" pitchFamily="34" charset="0"/>
              </a:rPr>
              <a:t>th </a:t>
            </a:r>
            <a:r>
              <a:rPr lang="en-GB" b="1">
                <a:latin typeface="Calibri" panose="020F0502020204030204" pitchFamily="34" charset="0"/>
              </a:rPr>
              <a:t>May</a:t>
            </a:r>
            <a:endParaRPr lang="en-GB" b="1">
              <a:cs typeface="Calibri"/>
            </a:endParaRPr>
          </a:p>
          <a:p>
            <a:endParaRPr lang="en-GB" sz="1400" b="1">
              <a:cs typeface="Calibri"/>
            </a:endParaRPr>
          </a:p>
          <a:p>
            <a:endParaRPr lang="en-GB" sz="1400" b="1">
              <a:cs typeface="Calibri"/>
            </a:endParaRPr>
          </a:p>
          <a:p>
            <a:endParaRPr lang="en-GB" sz="1400" b="1">
              <a:cs typeface="Calibri"/>
            </a:endParaRPr>
          </a:p>
          <a:p>
            <a:endParaRPr lang="en-GB" sz="1400" b="1">
              <a:cs typeface="Calibri"/>
            </a:endParaRPr>
          </a:p>
          <a:p>
            <a:endParaRPr lang="en-GB" sz="1400" b="1">
              <a:cs typeface="Calibri"/>
            </a:endParaRPr>
          </a:p>
          <a:p>
            <a:endParaRPr lang="en-GB" sz="1400" b="1">
              <a:cs typeface="Calibri"/>
            </a:endParaRPr>
          </a:p>
          <a:p>
            <a:endParaRPr lang="en-GB" sz="1400" b="1">
              <a:cs typeface="Calibri"/>
            </a:endParaRPr>
          </a:p>
          <a:p>
            <a:r>
              <a:rPr lang="en-GB" sz="1600" b="1">
                <a:cs typeface="Calibri"/>
              </a:rPr>
              <a:t>Send in your name either by email to: </a:t>
            </a:r>
            <a:r>
              <a:rPr lang="en-GB" sz="1600" b="1">
                <a:cs typeface="Calibri"/>
                <a:hlinkClick r:id="rId4">
                  <a:extLst>
                    <a:ext uri="{A12FA001-AC4F-418D-AE19-62706E023703}">
                      <ahyp:hlinkClr xmlns:ahyp="http://schemas.microsoft.com/office/drawing/2018/hyperlinkcolor" val="tx"/>
                    </a:ext>
                  </a:extLst>
                </a:hlinkClick>
              </a:rPr>
              <a:t>shropshire.carers@shropshire.gov.uk</a:t>
            </a:r>
            <a:endParaRPr lang="en-GB" sz="1600" b="1">
              <a:cs typeface="Calibri"/>
            </a:endParaRPr>
          </a:p>
          <a:p>
            <a:r>
              <a:rPr lang="en-GB" sz="1600" b="1">
                <a:cs typeface="Calibri"/>
              </a:rPr>
              <a:t>Or call: 01743 341995</a:t>
            </a:r>
          </a:p>
          <a:p>
            <a:endParaRPr lang="en-GB" sz="1600" b="1">
              <a:cs typeface="Calibri"/>
            </a:endParaRPr>
          </a:p>
        </p:txBody>
      </p:sp>
      <p:sp>
        <p:nvSpPr>
          <p:cNvPr id="12" name="Rectangle: Rounded Corners 11">
            <a:extLst>
              <a:ext uri="{FF2B5EF4-FFF2-40B4-BE49-F238E27FC236}">
                <a16:creationId xmlns:a16="http://schemas.microsoft.com/office/drawing/2014/main" id="{39CE4ADF-0CFB-767A-7352-760DFD6A8F80}"/>
              </a:ext>
            </a:extLst>
          </p:cNvPr>
          <p:cNvSpPr/>
          <p:nvPr/>
        </p:nvSpPr>
        <p:spPr>
          <a:xfrm>
            <a:off x="6421203" y="1621687"/>
            <a:ext cx="3748372" cy="4683539"/>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chorCtr="0">
            <a:normAutofit/>
          </a:bodyPr>
          <a:lstStyle/>
          <a:p>
            <a:pPr algn="ctr"/>
            <a:r>
              <a:rPr lang="en-GB" sz="1200">
                <a:solidFill>
                  <a:schemeClr val="tx1"/>
                </a:solidFill>
              </a:rPr>
              <a:t> </a:t>
            </a:r>
          </a:p>
          <a:p>
            <a:endParaRPr lang="en-GB" sz="1200">
              <a:solidFill>
                <a:schemeClr val="tx1"/>
              </a:solidFill>
            </a:endParaRPr>
          </a:p>
        </p:txBody>
      </p:sp>
      <p:sp>
        <p:nvSpPr>
          <p:cNvPr id="13" name="TextBox 12">
            <a:extLst>
              <a:ext uri="{FF2B5EF4-FFF2-40B4-BE49-F238E27FC236}">
                <a16:creationId xmlns:a16="http://schemas.microsoft.com/office/drawing/2014/main" id="{33E902C8-70B8-2746-FF9D-980520D19592}"/>
              </a:ext>
            </a:extLst>
          </p:cNvPr>
          <p:cNvSpPr txBox="1"/>
          <p:nvPr/>
        </p:nvSpPr>
        <p:spPr>
          <a:xfrm>
            <a:off x="7056720" y="2093382"/>
            <a:ext cx="2547165" cy="3539430"/>
          </a:xfrm>
          <a:custGeom>
            <a:avLst/>
            <a:gdLst>
              <a:gd name="connsiteX0" fmla="*/ 0 w 2547165"/>
              <a:gd name="connsiteY0" fmla="*/ 0 h 3539430"/>
              <a:gd name="connsiteX1" fmla="*/ 636791 w 2547165"/>
              <a:gd name="connsiteY1" fmla="*/ 0 h 3539430"/>
              <a:gd name="connsiteX2" fmla="*/ 1222639 w 2547165"/>
              <a:gd name="connsiteY2" fmla="*/ 0 h 3539430"/>
              <a:gd name="connsiteX3" fmla="*/ 1783016 w 2547165"/>
              <a:gd name="connsiteY3" fmla="*/ 0 h 3539430"/>
              <a:gd name="connsiteX4" fmla="*/ 2547165 w 2547165"/>
              <a:gd name="connsiteY4" fmla="*/ 0 h 3539430"/>
              <a:gd name="connsiteX5" fmla="*/ 2547165 w 2547165"/>
              <a:gd name="connsiteY5" fmla="*/ 625299 h 3539430"/>
              <a:gd name="connsiteX6" fmla="*/ 2547165 w 2547165"/>
              <a:gd name="connsiteY6" fmla="*/ 1144416 h 3539430"/>
              <a:gd name="connsiteX7" fmla="*/ 2547165 w 2547165"/>
              <a:gd name="connsiteY7" fmla="*/ 1734321 h 3539430"/>
              <a:gd name="connsiteX8" fmla="*/ 2547165 w 2547165"/>
              <a:gd name="connsiteY8" fmla="*/ 2324226 h 3539430"/>
              <a:gd name="connsiteX9" fmla="*/ 2547165 w 2547165"/>
              <a:gd name="connsiteY9" fmla="*/ 2843342 h 3539430"/>
              <a:gd name="connsiteX10" fmla="*/ 2547165 w 2547165"/>
              <a:gd name="connsiteY10" fmla="*/ 3539430 h 3539430"/>
              <a:gd name="connsiteX11" fmla="*/ 1986789 w 2547165"/>
              <a:gd name="connsiteY11" fmla="*/ 3539430 h 3539430"/>
              <a:gd name="connsiteX12" fmla="*/ 1349997 w 2547165"/>
              <a:gd name="connsiteY12" fmla="*/ 3539430 h 3539430"/>
              <a:gd name="connsiteX13" fmla="*/ 662263 w 2547165"/>
              <a:gd name="connsiteY13" fmla="*/ 3539430 h 3539430"/>
              <a:gd name="connsiteX14" fmla="*/ 0 w 2547165"/>
              <a:gd name="connsiteY14" fmla="*/ 3539430 h 3539430"/>
              <a:gd name="connsiteX15" fmla="*/ 0 w 2547165"/>
              <a:gd name="connsiteY15" fmla="*/ 3055708 h 3539430"/>
              <a:gd name="connsiteX16" fmla="*/ 0 w 2547165"/>
              <a:gd name="connsiteY16" fmla="*/ 2536592 h 3539430"/>
              <a:gd name="connsiteX17" fmla="*/ 0 w 2547165"/>
              <a:gd name="connsiteY17" fmla="*/ 2052869 h 3539430"/>
              <a:gd name="connsiteX18" fmla="*/ 0 w 2547165"/>
              <a:gd name="connsiteY18" fmla="*/ 1427570 h 3539430"/>
              <a:gd name="connsiteX19" fmla="*/ 0 w 2547165"/>
              <a:gd name="connsiteY19" fmla="*/ 766877 h 3539430"/>
              <a:gd name="connsiteX20" fmla="*/ 0 w 2547165"/>
              <a:gd name="connsiteY20" fmla="*/ 0 h 353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47165" h="3539430" fill="none" extrusionOk="0">
                <a:moveTo>
                  <a:pt x="0" y="0"/>
                </a:moveTo>
                <a:cubicBezTo>
                  <a:pt x="181237" y="-1113"/>
                  <a:pt x="337949" y="8449"/>
                  <a:pt x="636791" y="0"/>
                </a:cubicBezTo>
                <a:cubicBezTo>
                  <a:pt x="935633" y="-8449"/>
                  <a:pt x="1067650" y="8997"/>
                  <a:pt x="1222639" y="0"/>
                </a:cubicBezTo>
                <a:cubicBezTo>
                  <a:pt x="1377628" y="-8997"/>
                  <a:pt x="1542858" y="17420"/>
                  <a:pt x="1783016" y="0"/>
                </a:cubicBezTo>
                <a:cubicBezTo>
                  <a:pt x="2023174" y="-17420"/>
                  <a:pt x="2255107" y="-9489"/>
                  <a:pt x="2547165" y="0"/>
                </a:cubicBezTo>
                <a:cubicBezTo>
                  <a:pt x="2573310" y="292252"/>
                  <a:pt x="2559896" y="371233"/>
                  <a:pt x="2547165" y="625299"/>
                </a:cubicBezTo>
                <a:cubicBezTo>
                  <a:pt x="2534434" y="879365"/>
                  <a:pt x="2535683" y="978631"/>
                  <a:pt x="2547165" y="1144416"/>
                </a:cubicBezTo>
                <a:cubicBezTo>
                  <a:pt x="2558647" y="1310201"/>
                  <a:pt x="2538673" y="1534542"/>
                  <a:pt x="2547165" y="1734321"/>
                </a:cubicBezTo>
                <a:cubicBezTo>
                  <a:pt x="2555657" y="1934101"/>
                  <a:pt x="2529271" y="2179119"/>
                  <a:pt x="2547165" y="2324226"/>
                </a:cubicBezTo>
                <a:cubicBezTo>
                  <a:pt x="2565059" y="2469334"/>
                  <a:pt x="2571755" y="2653600"/>
                  <a:pt x="2547165" y="2843342"/>
                </a:cubicBezTo>
                <a:cubicBezTo>
                  <a:pt x="2522575" y="3033084"/>
                  <a:pt x="2533006" y="3376605"/>
                  <a:pt x="2547165" y="3539430"/>
                </a:cubicBezTo>
                <a:cubicBezTo>
                  <a:pt x="2299192" y="3521153"/>
                  <a:pt x="2265152" y="3516482"/>
                  <a:pt x="1986789" y="3539430"/>
                </a:cubicBezTo>
                <a:cubicBezTo>
                  <a:pt x="1708426" y="3562378"/>
                  <a:pt x="1518301" y="3571061"/>
                  <a:pt x="1349997" y="3539430"/>
                </a:cubicBezTo>
                <a:cubicBezTo>
                  <a:pt x="1181693" y="3507799"/>
                  <a:pt x="1003455" y="3565698"/>
                  <a:pt x="662263" y="3539430"/>
                </a:cubicBezTo>
                <a:cubicBezTo>
                  <a:pt x="321071" y="3513162"/>
                  <a:pt x="210702" y="3531272"/>
                  <a:pt x="0" y="3539430"/>
                </a:cubicBezTo>
                <a:cubicBezTo>
                  <a:pt x="727" y="3371425"/>
                  <a:pt x="-579" y="3294226"/>
                  <a:pt x="0" y="3055708"/>
                </a:cubicBezTo>
                <a:cubicBezTo>
                  <a:pt x="579" y="2817190"/>
                  <a:pt x="-12616" y="2758625"/>
                  <a:pt x="0" y="2536592"/>
                </a:cubicBezTo>
                <a:cubicBezTo>
                  <a:pt x="12616" y="2314559"/>
                  <a:pt x="-8876" y="2249607"/>
                  <a:pt x="0" y="2052869"/>
                </a:cubicBezTo>
                <a:cubicBezTo>
                  <a:pt x="8876" y="1856131"/>
                  <a:pt x="23736" y="1739067"/>
                  <a:pt x="0" y="1427570"/>
                </a:cubicBezTo>
                <a:cubicBezTo>
                  <a:pt x="-23736" y="1116073"/>
                  <a:pt x="-24331" y="1046761"/>
                  <a:pt x="0" y="766877"/>
                </a:cubicBezTo>
                <a:cubicBezTo>
                  <a:pt x="24331" y="486993"/>
                  <a:pt x="29814" y="192596"/>
                  <a:pt x="0" y="0"/>
                </a:cubicBezTo>
                <a:close/>
              </a:path>
              <a:path w="2547165" h="3539430" stroke="0" extrusionOk="0">
                <a:moveTo>
                  <a:pt x="0" y="0"/>
                </a:moveTo>
                <a:cubicBezTo>
                  <a:pt x="173632" y="16601"/>
                  <a:pt x="384805" y="-14376"/>
                  <a:pt x="662263" y="0"/>
                </a:cubicBezTo>
                <a:cubicBezTo>
                  <a:pt x="939721" y="14376"/>
                  <a:pt x="1110032" y="-2754"/>
                  <a:pt x="1349997" y="0"/>
                </a:cubicBezTo>
                <a:cubicBezTo>
                  <a:pt x="1589962" y="2754"/>
                  <a:pt x="1680869" y="16592"/>
                  <a:pt x="1961317" y="0"/>
                </a:cubicBezTo>
                <a:cubicBezTo>
                  <a:pt x="2241765" y="-16592"/>
                  <a:pt x="2283725" y="-14382"/>
                  <a:pt x="2547165" y="0"/>
                </a:cubicBezTo>
                <a:cubicBezTo>
                  <a:pt x="2572903" y="206925"/>
                  <a:pt x="2520367" y="437783"/>
                  <a:pt x="2547165" y="625299"/>
                </a:cubicBezTo>
                <a:cubicBezTo>
                  <a:pt x="2573963" y="812815"/>
                  <a:pt x="2554990" y="1089451"/>
                  <a:pt x="2547165" y="1285993"/>
                </a:cubicBezTo>
                <a:cubicBezTo>
                  <a:pt x="2539340" y="1482535"/>
                  <a:pt x="2534269" y="1756135"/>
                  <a:pt x="2547165" y="1875898"/>
                </a:cubicBezTo>
                <a:cubicBezTo>
                  <a:pt x="2560061" y="1995662"/>
                  <a:pt x="2533593" y="2353725"/>
                  <a:pt x="2547165" y="2501197"/>
                </a:cubicBezTo>
                <a:cubicBezTo>
                  <a:pt x="2560737" y="2648669"/>
                  <a:pt x="2589963" y="3325202"/>
                  <a:pt x="2547165" y="3539430"/>
                </a:cubicBezTo>
                <a:cubicBezTo>
                  <a:pt x="2428934" y="3527161"/>
                  <a:pt x="2192497" y="3514731"/>
                  <a:pt x="1986789" y="3539430"/>
                </a:cubicBezTo>
                <a:cubicBezTo>
                  <a:pt x="1781081" y="3564129"/>
                  <a:pt x="1669388" y="3566046"/>
                  <a:pt x="1400941" y="3539430"/>
                </a:cubicBezTo>
                <a:cubicBezTo>
                  <a:pt x="1132494" y="3512814"/>
                  <a:pt x="972280" y="3516079"/>
                  <a:pt x="713206" y="3539430"/>
                </a:cubicBezTo>
                <a:cubicBezTo>
                  <a:pt x="454133" y="3562781"/>
                  <a:pt x="289247" y="3527079"/>
                  <a:pt x="0" y="3539430"/>
                </a:cubicBezTo>
                <a:cubicBezTo>
                  <a:pt x="-6323" y="3325656"/>
                  <a:pt x="-2412" y="3227875"/>
                  <a:pt x="0" y="2949525"/>
                </a:cubicBezTo>
                <a:cubicBezTo>
                  <a:pt x="2412" y="2671175"/>
                  <a:pt x="16060" y="2572534"/>
                  <a:pt x="0" y="2430409"/>
                </a:cubicBezTo>
                <a:cubicBezTo>
                  <a:pt x="-16060" y="2288284"/>
                  <a:pt x="10623" y="2056755"/>
                  <a:pt x="0" y="1840504"/>
                </a:cubicBezTo>
                <a:cubicBezTo>
                  <a:pt x="-10623" y="1624253"/>
                  <a:pt x="22708" y="1487596"/>
                  <a:pt x="0" y="1321387"/>
                </a:cubicBezTo>
                <a:cubicBezTo>
                  <a:pt x="-22708" y="1155178"/>
                  <a:pt x="12539" y="1007407"/>
                  <a:pt x="0" y="766877"/>
                </a:cubicBezTo>
                <a:cubicBezTo>
                  <a:pt x="-12539" y="526347"/>
                  <a:pt x="37564" y="177183"/>
                  <a:pt x="0" y="0"/>
                </a:cubicBezTo>
                <a:close/>
              </a:path>
            </a:pathLst>
          </a:custGeom>
          <a:solidFill>
            <a:srgbClr val="00FFFF"/>
          </a:solidFill>
          <a:ln>
            <a:solidFill>
              <a:schemeClr val="tx1"/>
            </a:solidFill>
            <a:extLst>
              <a:ext uri="{C807C97D-BFC1-408E-A445-0C87EB9F89A2}">
                <ask:lineSketchStyleProps xmlns:ask="http://schemas.microsoft.com/office/drawing/2018/sketchyshapes" sd="3657491553">
                  <a:prstGeom prst="rect">
                    <a:avLst/>
                  </a:prstGeom>
                  <ask:type>
                    <ask:lineSketchFreehand/>
                  </ask:type>
                </ask:lineSketchStyleProps>
              </a:ext>
            </a:extLst>
          </a:ln>
        </p:spPr>
        <p:txBody>
          <a:bodyPr wrap="square">
            <a:spAutoFit/>
          </a:bodyPr>
          <a:lstStyle/>
          <a:p>
            <a:r>
              <a:rPr lang="en-GB" b="1">
                <a:solidFill>
                  <a:schemeClr val="tx1"/>
                </a:solidFill>
                <a:cs typeface="Calibri"/>
              </a:rPr>
              <a:t>Win 2 cinema tickets at Festival Drayton – valid for a year for any film of your choice.</a:t>
            </a:r>
            <a:endParaRPr lang="en-GB" b="1">
              <a:cs typeface="Calibri"/>
            </a:endParaRPr>
          </a:p>
          <a:p>
            <a:endParaRPr lang="en-GB" b="1">
              <a:cs typeface="Calibri"/>
            </a:endParaRPr>
          </a:p>
          <a:p>
            <a:endParaRPr lang="en-GB" b="1">
              <a:cs typeface="Calibri"/>
            </a:endParaRPr>
          </a:p>
          <a:p>
            <a:r>
              <a:rPr lang="en-GB" b="1">
                <a:cs typeface="Calibri"/>
              </a:rPr>
              <a:t>No need to enter – a winner from our carers register will be chosen by a random generator!</a:t>
            </a:r>
          </a:p>
          <a:p>
            <a:endParaRPr lang="en-GB" sz="1600" b="1">
              <a:cs typeface="Calibri"/>
            </a:endParaRPr>
          </a:p>
          <a:p>
            <a:endParaRPr lang="en-GB" sz="1600" b="1">
              <a:cs typeface="Calibri"/>
            </a:endParaRPr>
          </a:p>
          <a:p>
            <a:endParaRPr lang="en-GB" sz="1200" b="1">
              <a:solidFill>
                <a:schemeClr val="tx1"/>
              </a:solidFill>
              <a:cs typeface="Calibri"/>
            </a:endParaRPr>
          </a:p>
        </p:txBody>
      </p:sp>
      <p:grpSp>
        <p:nvGrpSpPr>
          <p:cNvPr id="17" name="Group 16">
            <a:extLst>
              <a:ext uri="{FF2B5EF4-FFF2-40B4-BE49-F238E27FC236}">
                <a16:creationId xmlns:a16="http://schemas.microsoft.com/office/drawing/2014/main" id="{7C9EE32D-231A-0131-36DA-40CC42D2C3E4}"/>
              </a:ext>
            </a:extLst>
          </p:cNvPr>
          <p:cNvGrpSpPr/>
          <p:nvPr/>
        </p:nvGrpSpPr>
        <p:grpSpPr>
          <a:xfrm>
            <a:off x="4372075" y="4700047"/>
            <a:ext cx="1663239" cy="1608651"/>
            <a:chOff x="3389745" y="2660073"/>
            <a:chExt cx="1200728" cy="1265382"/>
          </a:xfrm>
        </p:grpSpPr>
        <p:sp>
          <p:nvSpPr>
            <p:cNvPr id="18" name="Flowchart: Connector 17">
              <a:extLst>
                <a:ext uri="{FF2B5EF4-FFF2-40B4-BE49-F238E27FC236}">
                  <a16:creationId xmlns:a16="http://schemas.microsoft.com/office/drawing/2014/main" id="{4C4A1355-BF49-67E5-B9F4-377072DF4E42}"/>
                </a:ext>
              </a:extLst>
            </p:cNvPr>
            <p:cNvSpPr/>
            <p:nvPr/>
          </p:nvSpPr>
          <p:spPr>
            <a:xfrm>
              <a:off x="3389745" y="2660073"/>
              <a:ext cx="1200728" cy="1265382"/>
            </a:xfrm>
            <a:prstGeom prst="flowChartConnector">
              <a:avLst/>
            </a:prstGeom>
            <a:solidFill>
              <a:srgbClr val="66FF99"/>
            </a:solidFill>
            <a:ln w="15875">
              <a:solidFill>
                <a:srgbClr val="7030A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8DFD497C-A76D-D358-E649-2BC8FBF21176}"/>
                </a:ext>
              </a:extLst>
            </p:cNvPr>
            <p:cNvSpPr txBox="1"/>
            <p:nvPr/>
          </p:nvSpPr>
          <p:spPr>
            <a:xfrm>
              <a:off x="3556000" y="2697224"/>
              <a:ext cx="868219" cy="847351"/>
            </a:xfrm>
            <a:prstGeom prst="rect">
              <a:avLst/>
            </a:prstGeom>
            <a:noFill/>
          </p:spPr>
          <p:txBody>
            <a:bodyPr wrap="square" lIns="91440" tIns="45720" rIns="91440" bIns="45720" rtlCol="0" anchor="t">
              <a:spAutoFit/>
            </a:bodyPr>
            <a:lstStyle/>
            <a:p>
              <a:pPr algn="ctr"/>
              <a:endParaRPr lang="en-GB" sz="1600" b="1"/>
            </a:p>
            <a:p>
              <a:pPr algn="ctr"/>
              <a:r>
                <a:rPr lang="en-GB" sz="1600" b="1"/>
                <a:t>Winner will be notified 29</a:t>
              </a:r>
              <a:r>
                <a:rPr lang="en-GB" sz="1600" b="1" baseline="30000"/>
                <a:t>th</a:t>
              </a:r>
              <a:r>
                <a:rPr lang="en-GB" sz="1600" b="1"/>
                <a:t>  May</a:t>
              </a:r>
              <a:endParaRPr lang="en-GB" sz="1600"/>
            </a:p>
          </p:txBody>
        </p:sp>
      </p:grpSp>
      <p:grpSp>
        <p:nvGrpSpPr>
          <p:cNvPr id="20" name="Group 19">
            <a:extLst>
              <a:ext uri="{FF2B5EF4-FFF2-40B4-BE49-F238E27FC236}">
                <a16:creationId xmlns:a16="http://schemas.microsoft.com/office/drawing/2014/main" id="{1A3BB779-B945-1F48-503B-654FFB569381}"/>
              </a:ext>
            </a:extLst>
          </p:cNvPr>
          <p:cNvGrpSpPr/>
          <p:nvPr/>
        </p:nvGrpSpPr>
        <p:grpSpPr>
          <a:xfrm>
            <a:off x="9325996" y="4650621"/>
            <a:ext cx="1679458" cy="1560317"/>
            <a:chOff x="3420843" y="2652752"/>
            <a:chExt cx="1200728" cy="1265382"/>
          </a:xfrm>
        </p:grpSpPr>
        <p:sp>
          <p:nvSpPr>
            <p:cNvPr id="21" name="Flowchart: Connector 20">
              <a:extLst>
                <a:ext uri="{FF2B5EF4-FFF2-40B4-BE49-F238E27FC236}">
                  <a16:creationId xmlns:a16="http://schemas.microsoft.com/office/drawing/2014/main" id="{E767A297-08AC-875C-B17F-A2B9C939F50C}"/>
                </a:ext>
              </a:extLst>
            </p:cNvPr>
            <p:cNvSpPr/>
            <p:nvPr/>
          </p:nvSpPr>
          <p:spPr>
            <a:xfrm>
              <a:off x="3420843" y="2652752"/>
              <a:ext cx="1200728" cy="1265382"/>
            </a:xfrm>
            <a:prstGeom prst="flowChartConnector">
              <a:avLst/>
            </a:prstGeom>
            <a:solidFill>
              <a:srgbClr val="FF00FF"/>
            </a:solidFill>
            <a:ln w="15875">
              <a:solidFill>
                <a:srgbClr val="7030A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2EF848D0-5B9A-C13D-B825-BB761818D224}"/>
                </a:ext>
              </a:extLst>
            </p:cNvPr>
            <p:cNvSpPr txBox="1"/>
            <p:nvPr/>
          </p:nvSpPr>
          <p:spPr>
            <a:xfrm>
              <a:off x="3556000" y="2697224"/>
              <a:ext cx="868219" cy="873600"/>
            </a:xfrm>
            <a:prstGeom prst="rect">
              <a:avLst/>
            </a:prstGeom>
            <a:noFill/>
          </p:spPr>
          <p:txBody>
            <a:bodyPr wrap="square" lIns="91440" tIns="45720" rIns="91440" bIns="45720" rtlCol="0" anchor="t">
              <a:spAutoFit/>
            </a:bodyPr>
            <a:lstStyle/>
            <a:p>
              <a:pPr algn="ctr"/>
              <a:endParaRPr lang="en-GB" sz="1600" b="1"/>
            </a:p>
            <a:p>
              <a:pPr algn="ctr"/>
              <a:r>
                <a:rPr lang="en-GB" sz="1600" b="1"/>
                <a:t>Winner will be notified 10</a:t>
              </a:r>
              <a:r>
                <a:rPr lang="en-GB" sz="1600" b="1" baseline="30000"/>
                <a:t>th</a:t>
              </a:r>
              <a:r>
                <a:rPr lang="en-GB" sz="1600" b="1"/>
                <a:t>  June</a:t>
              </a:r>
              <a:endParaRPr lang="en-GB" sz="1600"/>
            </a:p>
          </p:txBody>
        </p:sp>
      </p:grpSp>
      <p:pic>
        <p:nvPicPr>
          <p:cNvPr id="28" name="Picture 2" descr="THE SYNDICATE">
            <a:extLst>
              <a:ext uri="{FF2B5EF4-FFF2-40B4-BE49-F238E27FC236}">
                <a16:creationId xmlns:a16="http://schemas.microsoft.com/office/drawing/2014/main" id="{8D7DBC19-E24A-5780-6886-01B7528024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8726" y="3863143"/>
            <a:ext cx="1489330" cy="8369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REE Activity Prize Draw - LABGC">
            <a:extLst>
              <a:ext uri="{FF2B5EF4-FFF2-40B4-BE49-F238E27FC236}">
                <a16:creationId xmlns:a16="http://schemas.microsoft.com/office/drawing/2014/main" id="{F3558CE6-9D3D-73B6-FD41-A7B832A3D6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57472">
            <a:off x="9680816" y="1390229"/>
            <a:ext cx="968230" cy="9385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Diagram&#10;&#10;Description automatically generated">
            <a:extLst>
              <a:ext uri="{FF2B5EF4-FFF2-40B4-BE49-F238E27FC236}">
                <a16:creationId xmlns:a16="http://schemas.microsoft.com/office/drawing/2014/main" id="{E8584619-81AC-5B0B-A97A-2D98A65FF9EE}"/>
              </a:ext>
            </a:extLst>
          </p:cNvPr>
          <p:cNvPicPr>
            <a:picLocks noChangeAspect="1"/>
          </p:cNvPicPr>
          <p:nvPr/>
        </p:nvPicPr>
        <p:blipFill>
          <a:blip r:embed="rId7"/>
          <a:stretch>
            <a:fillRect/>
          </a:stretch>
        </p:blipFill>
        <p:spPr>
          <a:xfrm>
            <a:off x="213064" y="231555"/>
            <a:ext cx="1056442" cy="973951"/>
          </a:xfrm>
          <a:prstGeom prst="rect">
            <a:avLst/>
          </a:prstGeom>
        </p:spPr>
      </p:pic>
    </p:spTree>
    <p:extLst>
      <p:ext uri="{BB962C8B-B14F-4D97-AF65-F5344CB8AC3E}">
        <p14:creationId xmlns:p14="http://schemas.microsoft.com/office/powerpoint/2010/main" val="237117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B7715046-EA5E-0EF5-327B-B6E0599032DA}"/>
              </a:ext>
            </a:extLst>
          </p:cNvPr>
          <p:cNvPicPr>
            <a:picLocks noChangeAspect="1"/>
          </p:cNvPicPr>
          <p:nvPr/>
        </p:nvPicPr>
        <p:blipFill>
          <a:blip r:embed="rId2"/>
          <a:stretch>
            <a:fillRect/>
          </a:stretch>
        </p:blipFill>
        <p:spPr>
          <a:xfrm>
            <a:off x="10204437" y="46269"/>
            <a:ext cx="1958113" cy="651512"/>
          </a:xfrm>
          <a:prstGeom prst="rect">
            <a:avLst/>
          </a:prstGeom>
        </p:spPr>
      </p:pic>
      <p:sp>
        <p:nvSpPr>
          <p:cNvPr id="14" name="Rectangle: Rounded Corners 13">
            <a:extLst>
              <a:ext uri="{FF2B5EF4-FFF2-40B4-BE49-F238E27FC236}">
                <a16:creationId xmlns:a16="http://schemas.microsoft.com/office/drawing/2014/main" id="{47E20FA8-CDCE-567D-4E25-0D762B6EB440}"/>
              </a:ext>
            </a:extLst>
          </p:cNvPr>
          <p:cNvSpPr/>
          <p:nvPr/>
        </p:nvSpPr>
        <p:spPr>
          <a:xfrm>
            <a:off x="6524018" y="1525258"/>
            <a:ext cx="4245110" cy="4875592"/>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chorCtr="0">
            <a:normAutofit/>
          </a:bodyPr>
          <a:lstStyle/>
          <a:p>
            <a:pPr algn="ctr"/>
            <a:r>
              <a:rPr lang="en-GB" sz="1200">
                <a:solidFill>
                  <a:schemeClr val="tx1"/>
                </a:solidFill>
              </a:rPr>
              <a:t> </a:t>
            </a:r>
          </a:p>
          <a:p>
            <a:endParaRPr lang="en-GB" sz="1200">
              <a:solidFill>
                <a:schemeClr val="tx1"/>
              </a:solidFill>
            </a:endParaRPr>
          </a:p>
        </p:txBody>
      </p:sp>
      <p:sp>
        <p:nvSpPr>
          <p:cNvPr id="15" name="TextBox 14">
            <a:extLst>
              <a:ext uri="{FF2B5EF4-FFF2-40B4-BE49-F238E27FC236}">
                <a16:creationId xmlns:a16="http://schemas.microsoft.com/office/drawing/2014/main" id="{2784EC20-A7D6-6316-7B55-69D1B80BAD83}"/>
              </a:ext>
            </a:extLst>
          </p:cNvPr>
          <p:cNvSpPr txBox="1"/>
          <p:nvPr/>
        </p:nvSpPr>
        <p:spPr>
          <a:xfrm>
            <a:off x="7203951" y="1791820"/>
            <a:ext cx="2885243" cy="1107996"/>
          </a:xfrm>
          <a:custGeom>
            <a:avLst/>
            <a:gdLst>
              <a:gd name="connsiteX0" fmla="*/ 0 w 2885243"/>
              <a:gd name="connsiteY0" fmla="*/ 0 h 1107996"/>
              <a:gd name="connsiteX1" fmla="*/ 577049 w 2885243"/>
              <a:gd name="connsiteY1" fmla="*/ 0 h 1107996"/>
              <a:gd name="connsiteX2" fmla="*/ 1154097 w 2885243"/>
              <a:gd name="connsiteY2" fmla="*/ 0 h 1107996"/>
              <a:gd name="connsiteX3" fmla="*/ 1644589 w 2885243"/>
              <a:gd name="connsiteY3" fmla="*/ 0 h 1107996"/>
              <a:gd name="connsiteX4" fmla="*/ 2279342 w 2885243"/>
              <a:gd name="connsiteY4" fmla="*/ 0 h 1107996"/>
              <a:gd name="connsiteX5" fmla="*/ 2885243 w 2885243"/>
              <a:gd name="connsiteY5" fmla="*/ 0 h 1107996"/>
              <a:gd name="connsiteX6" fmla="*/ 2885243 w 2885243"/>
              <a:gd name="connsiteY6" fmla="*/ 553998 h 1107996"/>
              <a:gd name="connsiteX7" fmla="*/ 2885243 w 2885243"/>
              <a:gd name="connsiteY7" fmla="*/ 1107996 h 1107996"/>
              <a:gd name="connsiteX8" fmla="*/ 2250490 w 2885243"/>
              <a:gd name="connsiteY8" fmla="*/ 1107996 h 1107996"/>
              <a:gd name="connsiteX9" fmla="*/ 1731146 w 2885243"/>
              <a:gd name="connsiteY9" fmla="*/ 1107996 h 1107996"/>
              <a:gd name="connsiteX10" fmla="*/ 1125245 w 2885243"/>
              <a:gd name="connsiteY10" fmla="*/ 1107996 h 1107996"/>
              <a:gd name="connsiteX11" fmla="*/ 548196 w 2885243"/>
              <a:gd name="connsiteY11" fmla="*/ 1107996 h 1107996"/>
              <a:gd name="connsiteX12" fmla="*/ 0 w 2885243"/>
              <a:gd name="connsiteY12" fmla="*/ 1107996 h 1107996"/>
              <a:gd name="connsiteX13" fmla="*/ 0 w 2885243"/>
              <a:gd name="connsiteY13" fmla="*/ 565078 h 1107996"/>
              <a:gd name="connsiteX14" fmla="*/ 0 w 2885243"/>
              <a:gd name="connsiteY14" fmla="*/ 0 h 110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85243" h="1107996" fill="none" extrusionOk="0">
                <a:moveTo>
                  <a:pt x="0" y="0"/>
                </a:moveTo>
                <a:cubicBezTo>
                  <a:pt x="221110" y="-15526"/>
                  <a:pt x="326615" y="11655"/>
                  <a:pt x="577049" y="0"/>
                </a:cubicBezTo>
                <a:cubicBezTo>
                  <a:pt x="827483" y="-11655"/>
                  <a:pt x="920412" y="97"/>
                  <a:pt x="1154097" y="0"/>
                </a:cubicBezTo>
                <a:cubicBezTo>
                  <a:pt x="1387782" y="-97"/>
                  <a:pt x="1497447" y="-8288"/>
                  <a:pt x="1644589" y="0"/>
                </a:cubicBezTo>
                <a:cubicBezTo>
                  <a:pt x="1791731" y="8288"/>
                  <a:pt x="1978263" y="-24780"/>
                  <a:pt x="2279342" y="0"/>
                </a:cubicBezTo>
                <a:cubicBezTo>
                  <a:pt x="2580421" y="24780"/>
                  <a:pt x="2647519" y="2347"/>
                  <a:pt x="2885243" y="0"/>
                </a:cubicBezTo>
                <a:cubicBezTo>
                  <a:pt x="2872218" y="158193"/>
                  <a:pt x="2907012" y="411581"/>
                  <a:pt x="2885243" y="553998"/>
                </a:cubicBezTo>
                <a:cubicBezTo>
                  <a:pt x="2863474" y="696415"/>
                  <a:pt x="2871106" y="993511"/>
                  <a:pt x="2885243" y="1107996"/>
                </a:cubicBezTo>
                <a:cubicBezTo>
                  <a:pt x="2736694" y="1139486"/>
                  <a:pt x="2422554" y="1099589"/>
                  <a:pt x="2250490" y="1107996"/>
                </a:cubicBezTo>
                <a:cubicBezTo>
                  <a:pt x="2078426" y="1116403"/>
                  <a:pt x="1948005" y="1122882"/>
                  <a:pt x="1731146" y="1107996"/>
                </a:cubicBezTo>
                <a:cubicBezTo>
                  <a:pt x="1514287" y="1093110"/>
                  <a:pt x="1283622" y="1100081"/>
                  <a:pt x="1125245" y="1107996"/>
                </a:cubicBezTo>
                <a:cubicBezTo>
                  <a:pt x="966868" y="1115911"/>
                  <a:pt x="680721" y="1088979"/>
                  <a:pt x="548196" y="1107996"/>
                </a:cubicBezTo>
                <a:cubicBezTo>
                  <a:pt x="415671" y="1127013"/>
                  <a:pt x="159969" y="1101691"/>
                  <a:pt x="0" y="1107996"/>
                </a:cubicBezTo>
                <a:cubicBezTo>
                  <a:pt x="17177" y="893380"/>
                  <a:pt x="-11055" y="708725"/>
                  <a:pt x="0" y="565078"/>
                </a:cubicBezTo>
                <a:cubicBezTo>
                  <a:pt x="11055" y="421431"/>
                  <a:pt x="-561" y="200682"/>
                  <a:pt x="0" y="0"/>
                </a:cubicBezTo>
                <a:close/>
              </a:path>
              <a:path w="2885243" h="1107996" stroke="0" extrusionOk="0">
                <a:moveTo>
                  <a:pt x="0" y="0"/>
                </a:moveTo>
                <a:cubicBezTo>
                  <a:pt x="229007" y="-16664"/>
                  <a:pt x="408507" y="13533"/>
                  <a:pt x="548196" y="0"/>
                </a:cubicBezTo>
                <a:cubicBezTo>
                  <a:pt x="687885" y="-13533"/>
                  <a:pt x="916452" y="20310"/>
                  <a:pt x="1096392" y="0"/>
                </a:cubicBezTo>
                <a:cubicBezTo>
                  <a:pt x="1276332" y="-20310"/>
                  <a:pt x="1522246" y="-6014"/>
                  <a:pt x="1702293" y="0"/>
                </a:cubicBezTo>
                <a:cubicBezTo>
                  <a:pt x="1882340" y="6014"/>
                  <a:pt x="2006312" y="-15662"/>
                  <a:pt x="2250490" y="0"/>
                </a:cubicBezTo>
                <a:cubicBezTo>
                  <a:pt x="2494668" y="15662"/>
                  <a:pt x="2616689" y="23660"/>
                  <a:pt x="2885243" y="0"/>
                </a:cubicBezTo>
                <a:cubicBezTo>
                  <a:pt x="2863527" y="261823"/>
                  <a:pt x="2860075" y="388241"/>
                  <a:pt x="2885243" y="565078"/>
                </a:cubicBezTo>
                <a:cubicBezTo>
                  <a:pt x="2910411" y="741915"/>
                  <a:pt x="2909463" y="952501"/>
                  <a:pt x="2885243" y="1107996"/>
                </a:cubicBezTo>
                <a:cubicBezTo>
                  <a:pt x="2735884" y="1117974"/>
                  <a:pt x="2493857" y="1106942"/>
                  <a:pt x="2250490" y="1107996"/>
                </a:cubicBezTo>
                <a:cubicBezTo>
                  <a:pt x="2007123" y="1109050"/>
                  <a:pt x="1870017" y="1094506"/>
                  <a:pt x="1644589" y="1107996"/>
                </a:cubicBezTo>
                <a:cubicBezTo>
                  <a:pt x="1419161" y="1121486"/>
                  <a:pt x="1154524" y="1131837"/>
                  <a:pt x="1009835" y="1107996"/>
                </a:cubicBezTo>
                <a:cubicBezTo>
                  <a:pt x="865146" y="1084155"/>
                  <a:pt x="662410" y="1094175"/>
                  <a:pt x="519344" y="1107996"/>
                </a:cubicBezTo>
                <a:cubicBezTo>
                  <a:pt x="376278" y="1121817"/>
                  <a:pt x="172053" y="1094162"/>
                  <a:pt x="0" y="1107996"/>
                </a:cubicBezTo>
                <a:cubicBezTo>
                  <a:pt x="3022" y="826290"/>
                  <a:pt x="-21360" y="733369"/>
                  <a:pt x="0" y="531838"/>
                </a:cubicBezTo>
                <a:cubicBezTo>
                  <a:pt x="21360" y="330307"/>
                  <a:pt x="2988" y="228752"/>
                  <a:pt x="0" y="0"/>
                </a:cubicBezTo>
                <a:close/>
              </a:path>
            </a:pathLst>
          </a:custGeom>
          <a:solidFill>
            <a:srgbClr val="FFFF00"/>
          </a:solidFill>
          <a:ln>
            <a:solidFill>
              <a:schemeClr val="tx1"/>
            </a:solidFill>
            <a:extLst>
              <a:ext uri="{C807C97D-BFC1-408E-A445-0C87EB9F89A2}">
                <ask:lineSketchStyleProps xmlns:ask="http://schemas.microsoft.com/office/drawing/2018/sketchyshapes" sd="3227532626">
                  <a:prstGeom prst="rect">
                    <a:avLst/>
                  </a:prstGeom>
                  <ask:type>
                    <ask:lineSketchFreehand/>
                  </ask:type>
                </ask:lineSketchStyleProps>
              </a:ext>
            </a:extLst>
          </a:ln>
        </p:spPr>
        <p:txBody>
          <a:bodyPr wrap="square">
            <a:spAutoFit/>
          </a:bodyPr>
          <a:lstStyle/>
          <a:p>
            <a:pPr algn="ctr"/>
            <a:r>
              <a:rPr lang="en-GB" b="1">
                <a:solidFill>
                  <a:schemeClr val="tx1"/>
                </a:solidFill>
                <a:cs typeface="Calibri"/>
              </a:rPr>
              <a:t>Photo Competition</a:t>
            </a:r>
          </a:p>
          <a:p>
            <a:pPr algn="ctr"/>
            <a:r>
              <a:rPr lang="en-GB" b="1">
                <a:cs typeface="Calibri"/>
              </a:rPr>
              <a:t>Free to enter and open to all</a:t>
            </a:r>
          </a:p>
          <a:p>
            <a:endParaRPr lang="en-GB" sz="1200" b="1">
              <a:solidFill>
                <a:schemeClr val="tx1"/>
              </a:solidFill>
              <a:cs typeface="Calibri"/>
            </a:endParaRPr>
          </a:p>
        </p:txBody>
      </p:sp>
      <p:sp>
        <p:nvSpPr>
          <p:cNvPr id="23" name="TextBox 22">
            <a:extLst>
              <a:ext uri="{FF2B5EF4-FFF2-40B4-BE49-F238E27FC236}">
                <a16:creationId xmlns:a16="http://schemas.microsoft.com/office/drawing/2014/main" id="{6AC86FC5-FE95-FB8B-E7A6-58BEB80015B5}"/>
              </a:ext>
            </a:extLst>
          </p:cNvPr>
          <p:cNvSpPr txBox="1"/>
          <p:nvPr/>
        </p:nvSpPr>
        <p:spPr>
          <a:xfrm>
            <a:off x="6839373" y="2978194"/>
            <a:ext cx="3618473" cy="3262432"/>
          </a:xfrm>
          <a:custGeom>
            <a:avLst/>
            <a:gdLst>
              <a:gd name="connsiteX0" fmla="*/ 0 w 3618473"/>
              <a:gd name="connsiteY0" fmla="*/ 0 h 3262432"/>
              <a:gd name="connsiteX1" fmla="*/ 566894 w 3618473"/>
              <a:gd name="connsiteY1" fmla="*/ 0 h 3262432"/>
              <a:gd name="connsiteX2" fmla="*/ 1206158 w 3618473"/>
              <a:gd name="connsiteY2" fmla="*/ 0 h 3262432"/>
              <a:gd name="connsiteX3" fmla="*/ 1773052 w 3618473"/>
              <a:gd name="connsiteY3" fmla="*/ 0 h 3262432"/>
              <a:gd name="connsiteX4" fmla="*/ 2303761 w 3618473"/>
              <a:gd name="connsiteY4" fmla="*/ 0 h 3262432"/>
              <a:gd name="connsiteX5" fmla="*/ 2979209 w 3618473"/>
              <a:gd name="connsiteY5" fmla="*/ 0 h 3262432"/>
              <a:gd name="connsiteX6" fmla="*/ 3618473 w 3618473"/>
              <a:gd name="connsiteY6" fmla="*/ 0 h 3262432"/>
              <a:gd name="connsiteX7" fmla="*/ 3618473 w 3618473"/>
              <a:gd name="connsiteY7" fmla="*/ 619862 h 3262432"/>
              <a:gd name="connsiteX8" fmla="*/ 3618473 w 3618473"/>
              <a:gd name="connsiteY8" fmla="*/ 1174476 h 3262432"/>
              <a:gd name="connsiteX9" fmla="*/ 3618473 w 3618473"/>
              <a:gd name="connsiteY9" fmla="*/ 1892211 h 3262432"/>
              <a:gd name="connsiteX10" fmla="*/ 3618473 w 3618473"/>
              <a:gd name="connsiteY10" fmla="*/ 2577321 h 3262432"/>
              <a:gd name="connsiteX11" fmla="*/ 3618473 w 3618473"/>
              <a:gd name="connsiteY11" fmla="*/ 3262432 h 3262432"/>
              <a:gd name="connsiteX12" fmla="*/ 3123948 w 3618473"/>
              <a:gd name="connsiteY12" fmla="*/ 3262432 h 3262432"/>
              <a:gd name="connsiteX13" fmla="*/ 2593239 w 3618473"/>
              <a:gd name="connsiteY13" fmla="*/ 3262432 h 3262432"/>
              <a:gd name="connsiteX14" fmla="*/ 1953975 w 3618473"/>
              <a:gd name="connsiteY14" fmla="*/ 3262432 h 3262432"/>
              <a:gd name="connsiteX15" fmla="*/ 1350897 w 3618473"/>
              <a:gd name="connsiteY15" fmla="*/ 3262432 h 3262432"/>
              <a:gd name="connsiteX16" fmla="*/ 711633 w 3618473"/>
              <a:gd name="connsiteY16" fmla="*/ 3262432 h 3262432"/>
              <a:gd name="connsiteX17" fmla="*/ 0 w 3618473"/>
              <a:gd name="connsiteY17" fmla="*/ 3262432 h 3262432"/>
              <a:gd name="connsiteX18" fmla="*/ 0 w 3618473"/>
              <a:gd name="connsiteY18" fmla="*/ 2544697 h 3262432"/>
              <a:gd name="connsiteX19" fmla="*/ 0 w 3618473"/>
              <a:gd name="connsiteY19" fmla="*/ 1826962 h 3262432"/>
              <a:gd name="connsiteX20" fmla="*/ 0 w 3618473"/>
              <a:gd name="connsiteY20" fmla="*/ 1207100 h 3262432"/>
              <a:gd name="connsiteX21" fmla="*/ 0 w 3618473"/>
              <a:gd name="connsiteY21" fmla="*/ 0 h 3262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18473" h="3262432" fill="none" extrusionOk="0">
                <a:moveTo>
                  <a:pt x="0" y="0"/>
                </a:moveTo>
                <a:cubicBezTo>
                  <a:pt x="211636" y="22602"/>
                  <a:pt x="302990" y="-18063"/>
                  <a:pt x="566894" y="0"/>
                </a:cubicBezTo>
                <a:cubicBezTo>
                  <a:pt x="830798" y="18063"/>
                  <a:pt x="886652" y="-25826"/>
                  <a:pt x="1206158" y="0"/>
                </a:cubicBezTo>
                <a:cubicBezTo>
                  <a:pt x="1525664" y="25826"/>
                  <a:pt x="1523375" y="8166"/>
                  <a:pt x="1773052" y="0"/>
                </a:cubicBezTo>
                <a:cubicBezTo>
                  <a:pt x="2022729" y="-8166"/>
                  <a:pt x="2180744" y="-20853"/>
                  <a:pt x="2303761" y="0"/>
                </a:cubicBezTo>
                <a:cubicBezTo>
                  <a:pt x="2426778" y="20853"/>
                  <a:pt x="2830973" y="21602"/>
                  <a:pt x="2979209" y="0"/>
                </a:cubicBezTo>
                <a:cubicBezTo>
                  <a:pt x="3127445" y="-21602"/>
                  <a:pt x="3436149" y="4872"/>
                  <a:pt x="3618473" y="0"/>
                </a:cubicBezTo>
                <a:cubicBezTo>
                  <a:pt x="3588246" y="289512"/>
                  <a:pt x="3640997" y="449381"/>
                  <a:pt x="3618473" y="619862"/>
                </a:cubicBezTo>
                <a:cubicBezTo>
                  <a:pt x="3595949" y="790343"/>
                  <a:pt x="3594668" y="966746"/>
                  <a:pt x="3618473" y="1174476"/>
                </a:cubicBezTo>
                <a:cubicBezTo>
                  <a:pt x="3642278" y="1382206"/>
                  <a:pt x="3652678" y="1672065"/>
                  <a:pt x="3618473" y="1892211"/>
                </a:cubicBezTo>
                <a:cubicBezTo>
                  <a:pt x="3584268" y="2112358"/>
                  <a:pt x="3641161" y="2433211"/>
                  <a:pt x="3618473" y="2577321"/>
                </a:cubicBezTo>
                <a:cubicBezTo>
                  <a:pt x="3595786" y="2721431"/>
                  <a:pt x="3649569" y="2921455"/>
                  <a:pt x="3618473" y="3262432"/>
                </a:cubicBezTo>
                <a:cubicBezTo>
                  <a:pt x="3484891" y="3279057"/>
                  <a:pt x="3334261" y="3267073"/>
                  <a:pt x="3123948" y="3262432"/>
                </a:cubicBezTo>
                <a:cubicBezTo>
                  <a:pt x="2913635" y="3257791"/>
                  <a:pt x="2779350" y="3285538"/>
                  <a:pt x="2593239" y="3262432"/>
                </a:cubicBezTo>
                <a:cubicBezTo>
                  <a:pt x="2407128" y="3239326"/>
                  <a:pt x="2090585" y="3233384"/>
                  <a:pt x="1953975" y="3262432"/>
                </a:cubicBezTo>
                <a:cubicBezTo>
                  <a:pt x="1817365" y="3291480"/>
                  <a:pt x="1496535" y="3264986"/>
                  <a:pt x="1350897" y="3262432"/>
                </a:cubicBezTo>
                <a:cubicBezTo>
                  <a:pt x="1205259" y="3259878"/>
                  <a:pt x="975926" y="3255957"/>
                  <a:pt x="711633" y="3262432"/>
                </a:cubicBezTo>
                <a:cubicBezTo>
                  <a:pt x="447340" y="3268907"/>
                  <a:pt x="194759" y="3236906"/>
                  <a:pt x="0" y="3262432"/>
                </a:cubicBezTo>
                <a:cubicBezTo>
                  <a:pt x="31149" y="3055498"/>
                  <a:pt x="-35538" y="2815528"/>
                  <a:pt x="0" y="2544697"/>
                </a:cubicBezTo>
                <a:cubicBezTo>
                  <a:pt x="35538" y="2273867"/>
                  <a:pt x="-7683" y="2027831"/>
                  <a:pt x="0" y="1826962"/>
                </a:cubicBezTo>
                <a:cubicBezTo>
                  <a:pt x="7683" y="1626094"/>
                  <a:pt x="-22674" y="1334817"/>
                  <a:pt x="0" y="1207100"/>
                </a:cubicBezTo>
                <a:cubicBezTo>
                  <a:pt x="22674" y="1079383"/>
                  <a:pt x="-26243" y="458418"/>
                  <a:pt x="0" y="0"/>
                </a:cubicBezTo>
                <a:close/>
              </a:path>
              <a:path w="3618473" h="3262432" stroke="0" extrusionOk="0">
                <a:moveTo>
                  <a:pt x="0" y="0"/>
                </a:moveTo>
                <a:cubicBezTo>
                  <a:pt x="284230" y="-7648"/>
                  <a:pt x="499237" y="25886"/>
                  <a:pt x="675448" y="0"/>
                </a:cubicBezTo>
                <a:cubicBezTo>
                  <a:pt x="851659" y="-25886"/>
                  <a:pt x="1074913" y="-20686"/>
                  <a:pt x="1206158" y="0"/>
                </a:cubicBezTo>
                <a:cubicBezTo>
                  <a:pt x="1337403" y="20686"/>
                  <a:pt x="1657289" y="12531"/>
                  <a:pt x="1773052" y="0"/>
                </a:cubicBezTo>
                <a:cubicBezTo>
                  <a:pt x="1888815" y="-12531"/>
                  <a:pt x="2173933" y="-7302"/>
                  <a:pt x="2303761" y="0"/>
                </a:cubicBezTo>
                <a:cubicBezTo>
                  <a:pt x="2433589" y="7302"/>
                  <a:pt x="2559591" y="4106"/>
                  <a:pt x="2798286" y="0"/>
                </a:cubicBezTo>
                <a:cubicBezTo>
                  <a:pt x="3036982" y="-4106"/>
                  <a:pt x="3289545" y="-23043"/>
                  <a:pt x="3618473" y="0"/>
                </a:cubicBezTo>
                <a:cubicBezTo>
                  <a:pt x="3645042" y="114448"/>
                  <a:pt x="3614210" y="287001"/>
                  <a:pt x="3618473" y="554613"/>
                </a:cubicBezTo>
                <a:cubicBezTo>
                  <a:pt x="3622736" y="822225"/>
                  <a:pt x="3588277" y="917797"/>
                  <a:pt x="3618473" y="1272348"/>
                </a:cubicBezTo>
                <a:cubicBezTo>
                  <a:pt x="3648669" y="1626900"/>
                  <a:pt x="3609258" y="1604719"/>
                  <a:pt x="3618473" y="1924835"/>
                </a:cubicBezTo>
                <a:cubicBezTo>
                  <a:pt x="3627688" y="2244951"/>
                  <a:pt x="3637076" y="2464952"/>
                  <a:pt x="3618473" y="2609946"/>
                </a:cubicBezTo>
                <a:cubicBezTo>
                  <a:pt x="3599870" y="2754940"/>
                  <a:pt x="3606763" y="3020623"/>
                  <a:pt x="3618473" y="3262432"/>
                </a:cubicBezTo>
                <a:cubicBezTo>
                  <a:pt x="3421339" y="3244868"/>
                  <a:pt x="3291120" y="3258192"/>
                  <a:pt x="3015394" y="3262432"/>
                </a:cubicBezTo>
                <a:cubicBezTo>
                  <a:pt x="2739668" y="3266672"/>
                  <a:pt x="2726797" y="3264253"/>
                  <a:pt x="2520870" y="3262432"/>
                </a:cubicBezTo>
                <a:cubicBezTo>
                  <a:pt x="2314943" y="3260611"/>
                  <a:pt x="2164879" y="3237734"/>
                  <a:pt x="1881606" y="3262432"/>
                </a:cubicBezTo>
                <a:cubicBezTo>
                  <a:pt x="1598333" y="3287130"/>
                  <a:pt x="1368129" y="3272512"/>
                  <a:pt x="1206158" y="3262432"/>
                </a:cubicBezTo>
                <a:cubicBezTo>
                  <a:pt x="1044187" y="3252352"/>
                  <a:pt x="895732" y="3280682"/>
                  <a:pt x="711633" y="3262432"/>
                </a:cubicBezTo>
                <a:cubicBezTo>
                  <a:pt x="527535" y="3244182"/>
                  <a:pt x="239679" y="3243021"/>
                  <a:pt x="0" y="3262432"/>
                </a:cubicBezTo>
                <a:cubicBezTo>
                  <a:pt x="-17921" y="3060993"/>
                  <a:pt x="-19087" y="2870415"/>
                  <a:pt x="0" y="2609946"/>
                </a:cubicBezTo>
                <a:cubicBezTo>
                  <a:pt x="19087" y="2349477"/>
                  <a:pt x="25341" y="2068371"/>
                  <a:pt x="0" y="1892211"/>
                </a:cubicBezTo>
                <a:cubicBezTo>
                  <a:pt x="-25341" y="1716052"/>
                  <a:pt x="17510" y="1442536"/>
                  <a:pt x="0" y="1239724"/>
                </a:cubicBezTo>
                <a:cubicBezTo>
                  <a:pt x="-17510" y="1036912"/>
                  <a:pt x="13984" y="947617"/>
                  <a:pt x="0" y="685111"/>
                </a:cubicBezTo>
                <a:cubicBezTo>
                  <a:pt x="-13984" y="422605"/>
                  <a:pt x="16350" y="272864"/>
                  <a:pt x="0" y="0"/>
                </a:cubicBezTo>
                <a:close/>
              </a:path>
            </a:pathLst>
          </a:custGeom>
          <a:solidFill>
            <a:srgbClr val="FFFF00"/>
          </a:solidFill>
          <a:ln>
            <a:solidFill>
              <a:schemeClr val="tx1"/>
            </a:solidFill>
            <a:extLst>
              <a:ext uri="{C807C97D-BFC1-408E-A445-0C87EB9F89A2}">
                <ask:lineSketchStyleProps xmlns:ask="http://schemas.microsoft.com/office/drawing/2018/sketchyshapes" sd="3273543333">
                  <a:prstGeom prst="rect">
                    <a:avLst/>
                  </a:prstGeom>
                  <ask:type>
                    <ask:lineSketchFreehand/>
                  </ask:type>
                </ask:lineSketchStyleProps>
              </a:ext>
            </a:extLst>
          </a:ln>
        </p:spPr>
        <p:txBody>
          <a:bodyPr wrap="square" rtlCol="0">
            <a:spAutoFit/>
          </a:bodyPr>
          <a:lstStyle/>
          <a:p>
            <a:pPr algn="ctr"/>
            <a:r>
              <a:rPr lang="en-GB">
                <a:latin typeface="Calibri" panose="020F0502020204030204" pitchFamily="34" charset="0"/>
                <a:ea typeface="Calibri" panose="020F0502020204030204" pitchFamily="34" charset="0"/>
              </a:rPr>
              <a:t>For the chance to win a Hamper from Ludlow Farm Shop, simply send in a photo of: </a:t>
            </a:r>
          </a:p>
          <a:p>
            <a:pPr algn="ctr"/>
            <a:r>
              <a:rPr lang="en-GB">
                <a:latin typeface="Calibri" panose="020F0502020204030204" pitchFamily="34" charset="0"/>
                <a:ea typeface="Calibri" panose="020F0502020204030204" pitchFamily="34" charset="0"/>
              </a:rPr>
              <a:t>‘W</a:t>
            </a:r>
            <a:r>
              <a:rPr lang="en-GB" sz="1800">
                <a:effectLst/>
                <a:latin typeface="Calibri" panose="020F0502020204030204" pitchFamily="34" charset="0"/>
                <a:ea typeface="Calibri" panose="020F0502020204030204" pitchFamily="34" charset="0"/>
              </a:rPr>
              <a:t>hat Makes you Smile </a:t>
            </a:r>
            <a:r>
              <a:rPr lang="en-GB" sz="1800">
                <a:effectLst/>
                <a:latin typeface="Segoe UI Emoji" panose="020B0502040204020203" pitchFamily="34" charset="0"/>
                <a:ea typeface="Calibri" panose="020F0502020204030204" pitchFamily="34" charset="0"/>
                <a:cs typeface="Segoe UI Emoji" panose="020B0502040204020203" pitchFamily="34" charset="0"/>
              </a:rPr>
              <a:t>😊</a:t>
            </a:r>
            <a:r>
              <a:rPr lang="en-GB" sz="1800">
                <a:effectLst/>
                <a:latin typeface="Calibri" panose="020F0502020204030204" pitchFamily="34" charset="0"/>
                <a:ea typeface="Calibri" panose="020F0502020204030204" pitchFamily="34" charset="0"/>
              </a:rPr>
              <a:t>’   </a:t>
            </a:r>
          </a:p>
          <a:p>
            <a:pPr algn="ctr"/>
            <a:endParaRPr lang="en-GB">
              <a:latin typeface="Calibri" panose="020F0502020204030204" pitchFamily="34" charset="0"/>
            </a:endParaRPr>
          </a:p>
          <a:p>
            <a:pPr algn="ctr"/>
            <a:endParaRPr lang="en-GB">
              <a:latin typeface="Calibri" panose="020F0502020204030204" pitchFamily="34" charset="0"/>
            </a:endParaRPr>
          </a:p>
          <a:p>
            <a:pPr algn="ctr"/>
            <a:r>
              <a:rPr lang="en-GB">
                <a:latin typeface="Calibri" panose="020F0502020204030204" pitchFamily="34" charset="0"/>
              </a:rPr>
              <a:t>Deadline 31</a:t>
            </a:r>
            <a:r>
              <a:rPr lang="en-GB" baseline="30000">
                <a:latin typeface="Calibri" panose="020F0502020204030204" pitchFamily="34" charset="0"/>
              </a:rPr>
              <a:t>st</a:t>
            </a:r>
            <a:r>
              <a:rPr lang="en-GB">
                <a:latin typeface="Calibri" panose="020F0502020204030204" pitchFamily="34" charset="0"/>
              </a:rPr>
              <a:t> May</a:t>
            </a:r>
          </a:p>
          <a:p>
            <a:pPr algn="ctr"/>
            <a:endParaRPr lang="en-GB">
              <a:latin typeface="Calibri" panose="020F0502020204030204" pitchFamily="34" charset="0"/>
            </a:endParaRPr>
          </a:p>
          <a:p>
            <a:pPr algn="ctr"/>
            <a:endParaRPr lang="en-GB">
              <a:latin typeface="Calibri" panose="020F0502020204030204" pitchFamily="34" charset="0"/>
            </a:endParaRPr>
          </a:p>
          <a:p>
            <a:pPr algn="ctr"/>
            <a:r>
              <a:rPr lang="en-GB" sz="1600" b="1">
                <a:cs typeface="Calibri"/>
              </a:rPr>
              <a:t>Send your photo in via email to: </a:t>
            </a:r>
            <a:r>
              <a:rPr lang="en-GB" sz="1600" b="1">
                <a:cs typeface="Calibri"/>
                <a:hlinkClick r:id="rId3">
                  <a:extLst>
                    <a:ext uri="{A12FA001-AC4F-418D-AE19-62706E023703}">
                      <ahyp:hlinkClr xmlns:ahyp="http://schemas.microsoft.com/office/drawing/2018/hyperlinkcolor" val="tx"/>
                    </a:ext>
                  </a:extLst>
                </a:hlinkClick>
              </a:rPr>
              <a:t>shropshire.carers@shropshire.gov.uk</a:t>
            </a:r>
            <a:endParaRPr lang="en-GB" sz="1600" b="1">
              <a:cs typeface="Calibri"/>
            </a:endParaRPr>
          </a:p>
          <a:p>
            <a:pPr algn="ctr"/>
            <a:endParaRPr lang="en-GB" sz="1200"/>
          </a:p>
        </p:txBody>
      </p:sp>
      <p:pic>
        <p:nvPicPr>
          <p:cNvPr id="30" name="Picture 29">
            <a:extLst>
              <a:ext uri="{FF2B5EF4-FFF2-40B4-BE49-F238E27FC236}">
                <a16:creationId xmlns:a16="http://schemas.microsoft.com/office/drawing/2014/main" id="{4F199F98-0A96-60C3-4971-3B1F6563BF13}"/>
              </a:ext>
            </a:extLst>
          </p:cNvPr>
          <p:cNvPicPr>
            <a:picLocks noChangeAspect="1"/>
          </p:cNvPicPr>
          <p:nvPr/>
        </p:nvPicPr>
        <p:blipFill>
          <a:blip r:embed="rId4"/>
          <a:stretch>
            <a:fillRect/>
          </a:stretch>
        </p:blipFill>
        <p:spPr>
          <a:xfrm rot="1733534">
            <a:off x="10108903" y="1585903"/>
            <a:ext cx="1291843" cy="845081"/>
          </a:xfrm>
          <a:prstGeom prst="rect">
            <a:avLst/>
          </a:prstGeom>
        </p:spPr>
      </p:pic>
      <p:grpSp>
        <p:nvGrpSpPr>
          <p:cNvPr id="31" name="Group 30">
            <a:extLst>
              <a:ext uri="{FF2B5EF4-FFF2-40B4-BE49-F238E27FC236}">
                <a16:creationId xmlns:a16="http://schemas.microsoft.com/office/drawing/2014/main" id="{2B30BA7E-7BD8-B42A-3700-C5541AA2B614}"/>
              </a:ext>
            </a:extLst>
          </p:cNvPr>
          <p:cNvGrpSpPr/>
          <p:nvPr/>
        </p:nvGrpSpPr>
        <p:grpSpPr>
          <a:xfrm>
            <a:off x="10077896" y="3879542"/>
            <a:ext cx="1679098" cy="1672673"/>
            <a:chOff x="3389745" y="2660073"/>
            <a:chExt cx="1200728" cy="1265382"/>
          </a:xfrm>
        </p:grpSpPr>
        <p:sp>
          <p:nvSpPr>
            <p:cNvPr id="32" name="Flowchart: Connector 31">
              <a:extLst>
                <a:ext uri="{FF2B5EF4-FFF2-40B4-BE49-F238E27FC236}">
                  <a16:creationId xmlns:a16="http://schemas.microsoft.com/office/drawing/2014/main" id="{FB8E3023-7D09-E0FA-9371-FD091152F135}"/>
                </a:ext>
              </a:extLst>
            </p:cNvPr>
            <p:cNvSpPr/>
            <p:nvPr/>
          </p:nvSpPr>
          <p:spPr>
            <a:xfrm>
              <a:off x="3389745" y="2660073"/>
              <a:ext cx="1200728" cy="1265382"/>
            </a:xfrm>
            <a:prstGeom prst="flowChartConnector">
              <a:avLst/>
            </a:prstGeom>
            <a:solidFill>
              <a:schemeClr val="accent2"/>
            </a:solidFill>
            <a:ln w="15875">
              <a:solidFill>
                <a:srgbClr val="7030A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3C766BD8-4A4C-BCF4-5B72-9040DCCD8A0B}"/>
                </a:ext>
              </a:extLst>
            </p:cNvPr>
            <p:cNvSpPr txBox="1"/>
            <p:nvPr/>
          </p:nvSpPr>
          <p:spPr>
            <a:xfrm>
              <a:off x="3556000" y="2697224"/>
              <a:ext cx="868219" cy="814919"/>
            </a:xfrm>
            <a:prstGeom prst="rect">
              <a:avLst/>
            </a:prstGeom>
            <a:noFill/>
          </p:spPr>
          <p:txBody>
            <a:bodyPr wrap="square" lIns="91440" tIns="45720" rIns="91440" bIns="45720" rtlCol="0" anchor="t">
              <a:spAutoFit/>
            </a:bodyPr>
            <a:lstStyle/>
            <a:p>
              <a:pPr algn="ctr"/>
              <a:endParaRPr lang="en-GB" sz="1600" b="1"/>
            </a:p>
            <a:p>
              <a:pPr algn="ctr"/>
              <a:r>
                <a:rPr lang="en-GB" sz="1600" b="1"/>
                <a:t>Winner will be notified 10</a:t>
              </a:r>
              <a:r>
                <a:rPr lang="en-GB" sz="1600" b="1" baseline="30000"/>
                <a:t>th</a:t>
              </a:r>
              <a:r>
                <a:rPr lang="en-GB" sz="1600" b="1"/>
                <a:t>  June</a:t>
              </a:r>
              <a:endParaRPr lang="en-GB" sz="1600"/>
            </a:p>
          </p:txBody>
        </p:sp>
      </p:grpSp>
      <p:sp>
        <p:nvSpPr>
          <p:cNvPr id="34" name="TextBox 33">
            <a:extLst>
              <a:ext uri="{FF2B5EF4-FFF2-40B4-BE49-F238E27FC236}">
                <a16:creationId xmlns:a16="http://schemas.microsoft.com/office/drawing/2014/main" id="{DE26FFFD-DAFA-DEA3-9073-5E7D58B1A3D5}"/>
              </a:ext>
            </a:extLst>
          </p:cNvPr>
          <p:cNvSpPr txBox="1"/>
          <p:nvPr/>
        </p:nvSpPr>
        <p:spPr>
          <a:xfrm>
            <a:off x="1812374" y="714321"/>
            <a:ext cx="8713365" cy="523220"/>
          </a:xfrm>
          <a:custGeom>
            <a:avLst/>
            <a:gdLst>
              <a:gd name="connsiteX0" fmla="*/ 0 w 8713365"/>
              <a:gd name="connsiteY0" fmla="*/ 0 h 523220"/>
              <a:gd name="connsiteX1" fmla="*/ 583125 w 8713365"/>
              <a:gd name="connsiteY1" fmla="*/ 0 h 523220"/>
              <a:gd name="connsiteX2" fmla="*/ 1340518 w 8713365"/>
              <a:gd name="connsiteY2" fmla="*/ 0 h 523220"/>
              <a:gd name="connsiteX3" fmla="*/ 1749376 w 8713365"/>
              <a:gd name="connsiteY3" fmla="*/ 0 h 523220"/>
              <a:gd name="connsiteX4" fmla="*/ 2245367 w 8713365"/>
              <a:gd name="connsiteY4" fmla="*/ 0 h 523220"/>
              <a:gd name="connsiteX5" fmla="*/ 2915626 w 8713365"/>
              <a:gd name="connsiteY5" fmla="*/ 0 h 523220"/>
              <a:gd name="connsiteX6" fmla="*/ 3324484 w 8713365"/>
              <a:gd name="connsiteY6" fmla="*/ 0 h 523220"/>
              <a:gd name="connsiteX7" fmla="*/ 4169010 w 8713365"/>
              <a:gd name="connsiteY7" fmla="*/ 0 h 523220"/>
              <a:gd name="connsiteX8" fmla="*/ 4665002 w 8713365"/>
              <a:gd name="connsiteY8" fmla="*/ 0 h 523220"/>
              <a:gd name="connsiteX9" fmla="*/ 5248127 w 8713365"/>
              <a:gd name="connsiteY9" fmla="*/ 0 h 523220"/>
              <a:gd name="connsiteX10" fmla="*/ 6092653 w 8713365"/>
              <a:gd name="connsiteY10" fmla="*/ 0 h 523220"/>
              <a:gd name="connsiteX11" fmla="*/ 6588644 w 8713365"/>
              <a:gd name="connsiteY11" fmla="*/ 0 h 523220"/>
              <a:gd name="connsiteX12" fmla="*/ 7258903 w 8713365"/>
              <a:gd name="connsiteY12" fmla="*/ 0 h 523220"/>
              <a:gd name="connsiteX13" fmla="*/ 7667761 w 8713365"/>
              <a:gd name="connsiteY13" fmla="*/ 0 h 523220"/>
              <a:gd name="connsiteX14" fmla="*/ 8713365 w 8713365"/>
              <a:gd name="connsiteY14" fmla="*/ 0 h 523220"/>
              <a:gd name="connsiteX15" fmla="*/ 8713365 w 8713365"/>
              <a:gd name="connsiteY15" fmla="*/ 523220 h 523220"/>
              <a:gd name="connsiteX16" fmla="*/ 8043106 w 8713365"/>
              <a:gd name="connsiteY16" fmla="*/ 523220 h 523220"/>
              <a:gd name="connsiteX17" fmla="*/ 7547115 w 8713365"/>
              <a:gd name="connsiteY17" fmla="*/ 523220 h 523220"/>
              <a:gd name="connsiteX18" fmla="*/ 6702588 w 8713365"/>
              <a:gd name="connsiteY18" fmla="*/ 523220 h 523220"/>
              <a:gd name="connsiteX19" fmla="*/ 6206597 w 8713365"/>
              <a:gd name="connsiteY19" fmla="*/ 523220 h 523220"/>
              <a:gd name="connsiteX20" fmla="*/ 5449204 w 8713365"/>
              <a:gd name="connsiteY20" fmla="*/ 523220 h 523220"/>
              <a:gd name="connsiteX21" fmla="*/ 4778946 w 8713365"/>
              <a:gd name="connsiteY21" fmla="*/ 523220 h 523220"/>
              <a:gd name="connsiteX22" fmla="*/ 4370088 w 8713365"/>
              <a:gd name="connsiteY22" fmla="*/ 523220 h 523220"/>
              <a:gd name="connsiteX23" fmla="*/ 3786962 w 8713365"/>
              <a:gd name="connsiteY23" fmla="*/ 523220 h 523220"/>
              <a:gd name="connsiteX24" fmla="*/ 3029570 w 8713365"/>
              <a:gd name="connsiteY24" fmla="*/ 523220 h 523220"/>
              <a:gd name="connsiteX25" fmla="*/ 2272177 w 8713365"/>
              <a:gd name="connsiteY25" fmla="*/ 523220 h 523220"/>
              <a:gd name="connsiteX26" fmla="*/ 1863320 w 8713365"/>
              <a:gd name="connsiteY26" fmla="*/ 523220 h 523220"/>
              <a:gd name="connsiteX27" fmla="*/ 1454462 w 8713365"/>
              <a:gd name="connsiteY27" fmla="*/ 523220 h 523220"/>
              <a:gd name="connsiteX28" fmla="*/ 871336 w 8713365"/>
              <a:gd name="connsiteY28" fmla="*/ 523220 h 523220"/>
              <a:gd name="connsiteX29" fmla="*/ 0 w 8713365"/>
              <a:gd name="connsiteY29" fmla="*/ 523220 h 523220"/>
              <a:gd name="connsiteX30" fmla="*/ 0 w 8713365"/>
              <a:gd name="connsiteY30"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713365" h="523220" fill="none" extrusionOk="0">
                <a:moveTo>
                  <a:pt x="0" y="0"/>
                </a:moveTo>
                <a:cubicBezTo>
                  <a:pt x="246090" y="-1885"/>
                  <a:pt x="315461" y="-28711"/>
                  <a:pt x="583125" y="0"/>
                </a:cubicBezTo>
                <a:cubicBezTo>
                  <a:pt x="850790" y="28711"/>
                  <a:pt x="1178267" y="27414"/>
                  <a:pt x="1340518" y="0"/>
                </a:cubicBezTo>
                <a:cubicBezTo>
                  <a:pt x="1502769" y="-27414"/>
                  <a:pt x="1611998" y="6055"/>
                  <a:pt x="1749376" y="0"/>
                </a:cubicBezTo>
                <a:cubicBezTo>
                  <a:pt x="1886754" y="-6055"/>
                  <a:pt x="2064497" y="17259"/>
                  <a:pt x="2245367" y="0"/>
                </a:cubicBezTo>
                <a:cubicBezTo>
                  <a:pt x="2426237" y="-17259"/>
                  <a:pt x="2709172" y="-28151"/>
                  <a:pt x="2915626" y="0"/>
                </a:cubicBezTo>
                <a:cubicBezTo>
                  <a:pt x="3122080" y="28151"/>
                  <a:pt x="3159407" y="18759"/>
                  <a:pt x="3324484" y="0"/>
                </a:cubicBezTo>
                <a:cubicBezTo>
                  <a:pt x="3489561" y="-18759"/>
                  <a:pt x="3831725" y="-12503"/>
                  <a:pt x="4169010" y="0"/>
                </a:cubicBezTo>
                <a:cubicBezTo>
                  <a:pt x="4506295" y="12503"/>
                  <a:pt x="4438751" y="-7862"/>
                  <a:pt x="4665002" y="0"/>
                </a:cubicBezTo>
                <a:cubicBezTo>
                  <a:pt x="4891253" y="7862"/>
                  <a:pt x="5041536" y="28814"/>
                  <a:pt x="5248127" y="0"/>
                </a:cubicBezTo>
                <a:cubicBezTo>
                  <a:pt x="5454718" y="-28814"/>
                  <a:pt x="5870867" y="41502"/>
                  <a:pt x="6092653" y="0"/>
                </a:cubicBezTo>
                <a:cubicBezTo>
                  <a:pt x="6314439" y="-41502"/>
                  <a:pt x="6475461" y="13064"/>
                  <a:pt x="6588644" y="0"/>
                </a:cubicBezTo>
                <a:cubicBezTo>
                  <a:pt x="6701827" y="-13064"/>
                  <a:pt x="6939220" y="19510"/>
                  <a:pt x="7258903" y="0"/>
                </a:cubicBezTo>
                <a:cubicBezTo>
                  <a:pt x="7578586" y="-19510"/>
                  <a:pt x="7507931" y="-4399"/>
                  <a:pt x="7667761" y="0"/>
                </a:cubicBezTo>
                <a:cubicBezTo>
                  <a:pt x="7827591" y="4399"/>
                  <a:pt x="8397818" y="28528"/>
                  <a:pt x="8713365" y="0"/>
                </a:cubicBezTo>
                <a:cubicBezTo>
                  <a:pt x="8733643" y="128652"/>
                  <a:pt x="8734223" y="303875"/>
                  <a:pt x="8713365" y="523220"/>
                </a:cubicBezTo>
                <a:cubicBezTo>
                  <a:pt x="8441836" y="504890"/>
                  <a:pt x="8184567" y="545495"/>
                  <a:pt x="8043106" y="523220"/>
                </a:cubicBezTo>
                <a:cubicBezTo>
                  <a:pt x="7901645" y="500945"/>
                  <a:pt x="7730522" y="540592"/>
                  <a:pt x="7547115" y="523220"/>
                </a:cubicBezTo>
                <a:cubicBezTo>
                  <a:pt x="7363708" y="505848"/>
                  <a:pt x="7074332" y="520253"/>
                  <a:pt x="6702588" y="523220"/>
                </a:cubicBezTo>
                <a:cubicBezTo>
                  <a:pt x="6330844" y="526187"/>
                  <a:pt x="6326750" y="514065"/>
                  <a:pt x="6206597" y="523220"/>
                </a:cubicBezTo>
                <a:cubicBezTo>
                  <a:pt x="6086444" y="532375"/>
                  <a:pt x="5818180" y="535260"/>
                  <a:pt x="5449204" y="523220"/>
                </a:cubicBezTo>
                <a:cubicBezTo>
                  <a:pt x="5080228" y="511180"/>
                  <a:pt x="5105913" y="544892"/>
                  <a:pt x="4778946" y="523220"/>
                </a:cubicBezTo>
                <a:cubicBezTo>
                  <a:pt x="4451979" y="501548"/>
                  <a:pt x="4489320" y="509378"/>
                  <a:pt x="4370088" y="523220"/>
                </a:cubicBezTo>
                <a:cubicBezTo>
                  <a:pt x="4250856" y="537062"/>
                  <a:pt x="4061453" y="546926"/>
                  <a:pt x="3786962" y="523220"/>
                </a:cubicBezTo>
                <a:cubicBezTo>
                  <a:pt x="3512471" y="499514"/>
                  <a:pt x="3272491" y="535383"/>
                  <a:pt x="3029570" y="523220"/>
                </a:cubicBezTo>
                <a:cubicBezTo>
                  <a:pt x="2786649" y="511057"/>
                  <a:pt x="2560806" y="559727"/>
                  <a:pt x="2272177" y="523220"/>
                </a:cubicBezTo>
                <a:cubicBezTo>
                  <a:pt x="1983548" y="486713"/>
                  <a:pt x="2017071" y="540840"/>
                  <a:pt x="1863320" y="523220"/>
                </a:cubicBezTo>
                <a:cubicBezTo>
                  <a:pt x="1709569" y="505600"/>
                  <a:pt x="1628133" y="516759"/>
                  <a:pt x="1454462" y="523220"/>
                </a:cubicBezTo>
                <a:cubicBezTo>
                  <a:pt x="1280791" y="529681"/>
                  <a:pt x="1060249" y="528129"/>
                  <a:pt x="871336" y="523220"/>
                </a:cubicBezTo>
                <a:cubicBezTo>
                  <a:pt x="682423" y="518311"/>
                  <a:pt x="250300" y="520121"/>
                  <a:pt x="0" y="523220"/>
                </a:cubicBezTo>
                <a:cubicBezTo>
                  <a:pt x="13908" y="308521"/>
                  <a:pt x="11513" y="202793"/>
                  <a:pt x="0" y="0"/>
                </a:cubicBezTo>
                <a:close/>
              </a:path>
              <a:path w="8713365" h="523220" stroke="0" extrusionOk="0">
                <a:moveTo>
                  <a:pt x="0" y="0"/>
                </a:moveTo>
                <a:cubicBezTo>
                  <a:pt x="322739" y="-16098"/>
                  <a:pt x="604335" y="-21222"/>
                  <a:pt x="757392" y="0"/>
                </a:cubicBezTo>
                <a:cubicBezTo>
                  <a:pt x="910449" y="21222"/>
                  <a:pt x="1131914" y="-7646"/>
                  <a:pt x="1427651" y="0"/>
                </a:cubicBezTo>
                <a:cubicBezTo>
                  <a:pt x="1723388" y="7646"/>
                  <a:pt x="1720527" y="23032"/>
                  <a:pt x="1923643" y="0"/>
                </a:cubicBezTo>
                <a:cubicBezTo>
                  <a:pt x="2126759" y="-23032"/>
                  <a:pt x="2430051" y="24889"/>
                  <a:pt x="2593902" y="0"/>
                </a:cubicBezTo>
                <a:cubicBezTo>
                  <a:pt x="2757753" y="-24889"/>
                  <a:pt x="3231613" y="18145"/>
                  <a:pt x="3438428" y="0"/>
                </a:cubicBezTo>
                <a:cubicBezTo>
                  <a:pt x="3645243" y="-18145"/>
                  <a:pt x="3822619" y="20923"/>
                  <a:pt x="4195820" y="0"/>
                </a:cubicBezTo>
                <a:cubicBezTo>
                  <a:pt x="4569021" y="-20923"/>
                  <a:pt x="4659135" y="28973"/>
                  <a:pt x="4778946" y="0"/>
                </a:cubicBezTo>
                <a:cubicBezTo>
                  <a:pt x="4898757" y="-28973"/>
                  <a:pt x="5249788" y="-19533"/>
                  <a:pt x="5536338" y="0"/>
                </a:cubicBezTo>
                <a:cubicBezTo>
                  <a:pt x="5822888" y="19533"/>
                  <a:pt x="6153653" y="15496"/>
                  <a:pt x="6380864" y="0"/>
                </a:cubicBezTo>
                <a:cubicBezTo>
                  <a:pt x="6608075" y="-15496"/>
                  <a:pt x="6639644" y="16151"/>
                  <a:pt x="6789722" y="0"/>
                </a:cubicBezTo>
                <a:cubicBezTo>
                  <a:pt x="6939800" y="-16151"/>
                  <a:pt x="6998360" y="11078"/>
                  <a:pt x="7198580" y="0"/>
                </a:cubicBezTo>
                <a:cubicBezTo>
                  <a:pt x="7398800" y="-11078"/>
                  <a:pt x="7649283" y="-16551"/>
                  <a:pt x="8043106" y="0"/>
                </a:cubicBezTo>
                <a:cubicBezTo>
                  <a:pt x="8436929" y="16551"/>
                  <a:pt x="8430663" y="-31130"/>
                  <a:pt x="8713365" y="0"/>
                </a:cubicBezTo>
                <a:cubicBezTo>
                  <a:pt x="8712919" y="226454"/>
                  <a:pt x="8699324" y="340299"/>
                  <a:pt x="8713365" y="523220"/>
                </a:cubicBezTo>
                <a:cubicBezTo>
                  <a:pt x="8514051" y="511712"/>
                  <a:pt x="8354766" y="513983"/>
                  <a:pt x="8217373" y="523220"/>
                </a:cubicBezTo>
                <a:cubicBezTo>
                  <a:pt x="8079980" y="532457"/>
                  <a:pt x="7759813" y="552680"/>
                  <a:pt x="7459981" y="523220"/>
                </a:cubicBezTo>
                <a:cubicBezTo>
                  <a:pt x="7160149" y="493760"/>
                  <a:pt x="7156606" y="537993"/>
                  <a:pt x="7051123" y="523220"/>
                </a:cubicBezTo>
                <a:cubicBezTo>
                  <a:pt x="6945640" y="508447"/>
                  <a:pt x="6680759" y="546343"/>
                  <a:pt x="6555132" y="523220"/>
                </a:cubicBezTo>
                <a:cubicBezTo>
                  <a:pt x="6429505" y="500097"/>
                  <a:pt x="5983690" y="518016"/>
                  <a:pt x="5797739" y="523220"/>
                </a:cubicBezTo>
                <a:cubicBezTo>
                  <a:pt x="5611788" y="528424"/>
                  <a:pt x="5418852" y="515252"/>
                  <a:pt x="5301747" y="523220"/>
                </a:cubicBezTo>
                <a:cubicBezTo>
                  <a:pt x="5184642" y="531188"/>
                  <a:pt x="4724873" y="493338"/>
                  <a:pt x="4544355" y="523220"/>
                </a:cubicBezTo>
                <a:cubicBezTo>
                  <a:pt x="4363837" y="553102"/>
                  <a:pt x="4018002" y="546173"/>
                  <a:pt x="3874096" y="523220"/>
                </a:cubicBezTo>
                <a:cubicBezTo>
                  <a:pt x="3730190" y="500267"/>
                  <a:pt x="3542205" y="513407"/>
                  <a:pt x="3290971" y="523220"/>
                </a:cubicBezTo>
                <a:cubicBezTo>
                  <a:pt x="3039737" y="533033"/>
                  <a:pt x="2681514" y="488726"/>
                  <a:pt x="2446445" y="523220"/>
                </a:cubicBezTo>
                <a:cubicBezTo>
                  <a:pt x="2211376" y="557714"/>
                  <a:pt x="2096265" y="522616"/>
                  <a:pt x="1863320" y="523220"/>
                </a:cubicBezTo>
                <a:cubicBezTo>
                  <a:pt x="1630376" y="523824"/>
                  <a:pt x="1542638" y="535846"/>
                  <a:pt x="1367328" y="523220"/>
                </a:cubicBezTo>
                <a:cubicBezTo>
                  <a:pt x="1192018" y="510594"/>
                  <a:pt x="933077" y="520657"/>
                  <a:pt x="784203" y="523220"/>
                </a:cubicBezTo>
                <a:cubicBezTo>
                  <a:pt x="635329" y="525783"/>
                  <a:pt x="307837" y="505769"/>
                  <a:pt x="0" y="523220"/>
                </a:cubicBezTo>
                <a:cubicBezTo>
                  <a:pt x="23959" y="341369"/>
                  <a:pt x="13584" y="151155"/>
                  <a:pt x="0" y="0"/>
                </a:cubicBezTo>
                <a:close/>
              </a:path>
            </a:pathLst>
          </a:custGeom>
          <a:solidFill>
            <a:schemeClr val="accent1"/>
          </a:solidFill>
          <a:ln>
            <a:solidFill>
              <a:srgbClr val="0070C0"/>
            </a:solidFill>
            <a:extLst>
              <a:ext uri="{C807C97D-BFC1-408E-A445-0C87EB9F89A2}">
                <ask:lineSketchStyleProps xmlns:ask="http://schemas.microsoft.com/office/drawing/2018/sketchyshapes" sd="3188630343">
                  <a:prstGeom prst="rect">
                    <a:avLst/>
                  </a:prstGeom>
                  <ask:type>
                    <ask:lineSketchFreehand/>
                  </ask:type>
                </ask:lineSketchStyleProps>
              </a:ext>
            </a:extLst>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2800" b="1"/>
              <a:t>!!! Competitions !!!!</a:t>
            </a:r>
            <a:endParaRPr lang="en-GB" sz="2800"/>
          </a:p>
        </p:txBody>
      </p:sp>
      <p:sp>
        <p:nvSpPr>
          <p:cNvPr id="5" name="Rectangle: Rounded Corners 4">
            <a:extLst>
              <a:ext uri="{FF2B5EF4-FFF2-40B4-BE49-F238E27FC236}">
                <a16:creationId xmlns:a16="http://schemas.microsoft.com/office/drawing/2014/main" id="{96AD635D-3968-8BA6-DC30-CEEB501805F1}"/>
              </a:ext>
            </a:extLst>
          </p:cNvPr>
          <p:cNvSpPr/>
          <p:nvPr/>
        </p:nvSpPr>
        <p:spPr>
          <a:xfrm>
            <a:off x="1084931" y="1338504"/>
            <a:ext cx="4172292" cy="5092168"/>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chorCtr="0">
            <a:normAutofit/>
          </a:bodyPr>
          <a:lstStyle/>
          <a:p>
            <a:pPr algn="ctr"/>
            <a:r>
              <a:rPr lang="en-GB" sz="1200">
                <a:solidFill>
                  <a:schemeClr val="tx1"/>
                </a:solidFill>
              </a:rPr>
              <a:t> </a:t>
            </a:r>
          </a:p>
          <a:p>
            <a:endParaRPr lang="en-GB" sz="1200">
              <a:solidFill>
                <a:schemeClr val="tx1"/>
              </a:solidFill>
            </a:endParaRPr>
          </a:p>
        </p:txBody>
      </p:sp>
      <p:sp>
        <p:nvSpPr>
          <p:cNvPr id="7" name="TextBox 6">
            <a:extLst>
              <a:ext uri="{FF2B5EF4-FFF2-40B4-BE49-F238E27FC236}">
                <a16:creationId xmlns:a16="http://schemas.microsoft.com/office/drawing/2014/main" id="{6944EC57-D060-B35F-006D-65292F7C56E8}"/>
              </a:ext>
            </a:extLst>
          </p:cNvPr>
          <p:cNvSpPr txBox="1"/>
          <p:nvPr/>
        </p:nvSpPr>
        <p:spPr>
          <a:xfrm>
            <a:off x="1483832" y="1622134"/>
            <a:ext cx="3210225" cy="830997"/>
          </a:xfrm>
          <a:custGeom>
            <a:avLst/>
            <a:gdLst>
              <a:gd name="connsiteX0" fmla="*/ 0 w 3210225"/>
              <a:gd name="connsiteY0" fmla="*/ 0 h 830997"/>
              <a:gd name="connsiteX1" fmla="*/ 642045 w 3210225"/>
              <a:gd name="connsiteY1" fmla="*/ 0 h 830997"/>
              <a:gd name="connsiteX2" fmla="*/ 1284090 w 3210225"/>
              <a:gd name="connsiteY2" fmla="*/ 0 h 830997"/>
              <a:gd name="connsiteX3" fmla="*/ 1829828 w 3210225"/>
              <a:gd name="connsiteY3" fmla="*/ 0 h 830997"/>
              <a:gd name="connsiteX4" fmla="*/ 2536078 w 3210225"/>
              <a:gd name="connsiteY4" fmla="*/ 0 h 830997"/>
              <a:gd name="connsiteX5" fmla="*/ 3210225 w 3210225"/>
              <a:gd name="connsiteY5" fmla="*/ 0 h 830997"/>
              <a:gd name="connsiteX6" fmla="*/ 3210225 w 3210225"/>
              <a:gd name="connsiteY6" fmla="*/ 415499 h 830997"/>
              <a:gd name="connsiteX7" fmla="*/ 3210225 w 3210225"/>
              <a:gd name="connsiteY7" fmla="*/ 830997 h 830997"/>
              <a:gd name="connsiteX8" fmla="*/ 2503976 w 3210225"/>
              <a:gd name="connsiteY8" fmla="*/ 830997 h 830997"/>
              <a:gd name="connsiteX9" fmla="*/ 1926135 w 3210225"/>
              <a:gd name="connsiteY9" fmla="*/ 830997 h 830997"/>
              <a:gd name="connsiteX10" fmla="*/ 1251988 w 3210225"/>
              <a:gd name="connsiteY10" fmla="*/ 830997 h 830997"/>
              <a:gd name="connsiteX11" fmla="*/ 609943 w 3210225"/>
              <a:gd name="connsiteY11" fmla="*/ 830997 h 830997"/>
              <a:gd name="connsiteX12" fmla="*/ 0 w 3210225"/>
              <a:gd name="connsiteY12" fmla="*/ 830997 h 830997"/>
              <a:gd name="connsiteX13" fmla="*/ 0 w 3210225"/>
              <a:gd name="connsiteY13" fmla="*/ 423808 h 830997"/>
              <a:gd name="connsiteX14" fmla="*/ 0 w 3210225"/>
              <a:gd name="connsiteY14"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10225" h="830997" fill="none" extrusionOk="0">
                <a:moveTo>
                  <a:pt x="0" y="0"/>
                </a:moveTo>
                <a:cubicBezTo>
                  <a:pt x="281890" y="-6665"/>
                  <a:pt x="410670" y="-163"/>
                  <a:pt x="642045" y="0"/>
                </a:cubicBezTo>
                <a:cubicBezTo>
                  <a:pt x="873421" y="163"/>
                  <a:pt x="1117791" y="19302"/>
                  <a:pt x="1284090" y="0"/>
                </a:cubicBezTo>
                <a:cubicBezTo>
                  <a:pt x="1450389" y="-19302"/>
                  <a:pt x="1661169" y="-9827"/>
                  <a:pt x="1829828" y="0"/>
                </a:cubicBezTo>
                <a:cubicBezTo>
                  <a:pt x="1998487" y="9827"/>
                  <a:pt x="2354492" y="-7009"/>
                  <a:pt x="2536078" y="0"/>
                </a:cubicBezTo>
                <a:cubicBezTo>
                  <a:pt x="2717664" y="7009"/>
                  <a:pt x="3025429" y="-4932"/>
                  <a:pt x="3210225" y="0"/>
                </a:cubicBezTo>
                <a:cubicBezTo>
                  <a:pt x="3207416" y="160077"/>
                  <a:pt x="3226768" y="329226"/>
                  <a:pt x="3210225" y="415499"/>
                </a:cubicBezTo>
                <a:cubicBezTo>
                  <a:pt x="3193682" y="501772"/>
                  <a:pt x="3225944" y="659976"/>
                  <a:pt x="3210225" y="830997"/>
                </a:cubicBezTo>
                <a:cubicBezTo>
                  <a:pt x="2895977" y="848751"/>
                  <a:pt x="2836946" y="821611"/>
                  <a:pt x="2503976" y="830997"/>
                </a:cubicBezTo>
                <a:cubicBezTo>
                  <a:pt x="2171006" y="840383"/>
                  <a:pt x="2142759" y="828191"/>
                  <a:pt x="1926135" y="830997"/>
                </a:cubicBezTo>
                <a:cubicBezTo>
                  <a:pt x="1709511" y="833803"/>
                  <a:pt x="1475775" y="813914"/>
                  <a:pt x="1251988" y="830997"/>
                </a:cubicBezTo>
                <a:cubicBezTo>
                  <a:pt x="1028201" y="848080"/>
                  <a:pt x="780462" y="836293"/>
                  <a:pt x="609943" y="830997"/>
                </a:cubicBezTo>
                <a:cubicBezTo>
                  <a:pt x="439424" y="825701"/>
                  <a:pt x="142577" y="836083"/>
                  <a:pt x="0" y="830997"/>
                </a:cubicBezTo>
                <a:cubicBezTo>
                  <a:pt x="19635" y="653653"/>
                  <a:pt x="-5633" y="594399"/>
                  <a:pt x="0" y="423808"/>
                </a:cubicBezTo>
                <a:cubicBezTo>
                  <a:pt x="5633" y="253217"/>
                  <a:pt x="-2931" y="131548"/>
                  <a:pt x="0" y="0"/>
                </a:cubicBezTo>
                <a:close/>
              </a:path>
              <a:path w="3210225" h="830997" stroke="0" extrusionOk="0">
                <a:moveTo>
                  <a:pt x="0" y="0"/>
                </a:moveTo>
                <a:cubicBezTo>
                  <a:pt x="264483" y="-18852"/>
                  <a:pt x="440572" y="-1060"/>
                  <a:pt x="609943" y="0"/>
                </a:cubicBezTo>
                <a:cubicBezTo>
                  <a:pt x="779314" y="1060"/>
                  <a:pt x="961074" y="27086"/>
                  <a:pt x="1219886" y="0"/>
                </a:cubicBezTo>
                <a:cubicBezTo>
                  <a:pt x="1478698" y="-27086"/>
                  <a:pt x="1743031" y="29412"/>
                  <a:pt x="1894033" y="0"/>
                </a:cubicBezTo>
                <a:cubicBezTo>
                  <a:pt x="2045035" y="-29412"/>
                  <a:pt x="2290589" y="20269"/>
                  <a:pt x="2503976" y="0"/>
                </a:cubicBezTo>
                <a:cubicBezTo>
                  <a:pt x="2717363" y="-20269"/>
                  <a:pt x="3042101" y="19808"/>
                  <a:pt x="3210225" y="0"/>
                </a:cubicBezTo>
                <a:cubicBezTo>
                  <a:pt x="3206527" y="145881"/>
                  <a:pt x="3231018" y="232354"/>
                  <a:pt x="3210225" y="423808"/>
                </a:cubicBezTo>
                <a:cubicBezTo>
                  <a:pt x="3189432" y="615262"/>
                  <a:pt x="3190290" y="695857"/>
                  <a:pt x="3210225" y="830997"/>
                </a:cubicBezTo>
                <a:cubicBezTo>
                  <a:pt x="2908129" y="865715"/>
                  <a:pt x="2784379" y="801434"/>
                  <a:pt x="2503976" y="830997"/>
                </a:cubicBezTo>
                <a:cubicBezTo>
                  <a:pt x="2223573" y="860560"/>
                  <a:pt x="2116680" y="825347"/>
                  <a:pt x="1829828" y="830997"/>
                </a:cubicBezTo>
                <a:cubicBezTo>
                  <a:pt x="1542976" y="836647"/>
                  <a:pt x="1368616" y="858884"/>
                  <a:pt x="1123579" y="830997"/>
                </a:cubicBezTo>
                <a:cubicBezTo>
                  <a:pt x="878542" y="803110"/>
                  <a:pt x="791432" y="817729"/>
                  <a:pt x="577840" y="830997"/>
                </a:cubicBezTo>
                <a:cubicBezTo>
                  <a:pt x="364248" y="844265"/>
                  <a:pt x="249603" y="827797"/>
                  <a:pt x="0" y="830997"/>
                </a:cubicBezTo>
                <a:cubicBezTo>
                  <a:pt x="14871" y="665192"/>
                  <a:pt x="-12583" y="573330"/>
                  <a:pt x="0" y="398879"/>
                </a:cubicBezTo>
                <a:cubicBezTo>
                  <a:pt x="12583" y="224428"/>
                  <a:pt x="4262" y="131090"/>
                  <a:pt x="0" y="0"/>
                </a:cubicBezTo>
                <a:close/>
              </a:path>
            </a:pathLst>
          </a:custGeom>
          <a:solidFill>
            <a:srgbClr val="FFFF00"/>
          </a:solidFill>
          <a:ln>
            <a:solidFill>
              <a:schemeClr val="tx1"/>
            </a:solidFill>
            <a:extLst>
              <a:ext uri="{C807C97D-BFC1-408E-A445-0C87EB9F89A2}">
                <ask:lineSketchStyleProps xmlns:ask="http://schemas.microsoft.com/office/drawing/2018/sketchyshapes" sd="3227532626">
                  <a:prstGeom prst="rect">
                    <a:avLst/>
                  </a:prstGeom>
                  <ask:type>
                    <ask:lineSketchFreehand/>
                  </ask:type>
                </ask:lineSketchStyleProps>
              </a:ext>
            </a:extLst>
          </a:ln>
        </p:spPr>
        <p:txBody>
          <a:bodyPr wrap="square">
            <a:spAutoFit/>
          </a:bodyPr>
          <a:lstStyle/>
          <a:p>
            <a:pPr algn="ctr"/>
            <a:r>
              <a:rPr lang="en-GB" b="1">
                <a:solidFill>
                  <a:schemeClr val="tx1"/>
                </a:solidFill>
                <a:cs typeface="Calibri"/>
              </a:rPr>
              <a:t>Putting Carers on the Map</a:t>
            </a:r>
          </a:p>
          <a:p>
            <a:pPr algn="ctr"/>
            <a:r>
              <a:rPr lang="en-GB" b="1">
                <a:cs typeface="Calibri"/>
              </a:rPr>
              <a:t>Free to enter and open to all</a:t>
            </a:r>
          </a:p>
          <a:p>
            <a:endParaRPr lang="en-GB" sz="1200" b="1">
              <a:solidFill>
                <a:schemeClr val="tx1"/>
              </a:solidFill>
              <a:cs typeface="Calibri"/>
            </a:endParaRPr>
          </a:p>
        </p:txBody>
      </p:sp>
      <p:sp>
        <p:nvSpPr>
          <p:cNvPr id="9" name="TextBox 8">
            <a:extLst>
              <a:ext uri="{FF2B5EF4-FFF2-40B4-BE49-F238E27FC236}">
                <a16:creationId xmlns:a16="http://schemas.microsoft.com/office/drawing/2014/main" id="{FCFD2C24-0002-2A01-3427-6D6CF39A9072}"/>
              </a:ext>
            </a:extLst>
          </p:cNvPr>
          <p:cNvSpPr txBox="1"/>
          <p:nvPr/>
        </p:nvSpPr>
        <p:spPr>
          <a:xfrm>
            <a:off x="1346953" y="2600133"/>
            <a:ext cx="3569993" cy="3508653"/>
          </a:xfrm>
          <a:custGeom>
            <a:avLst/>
            <a:gdLst>
              <a:gd name="connsiteX0" fmla="*/ 0 w 3569993"/>
              <a:gd name="connsiteY0" fmla="*/ 0 h 3508653"/>
              <a:gd name="connsiteX1" fmla="*/ 523599 w 3569993"/>
              <a:gd name="connsiteY1" fmla="*/ 0 h 3508653"/>
              <a:gd name="connsiteX2" fmla="*/ 1047198 w 3569993"/>
              <a:gd name="connsiteY2" fmla="*/ 0 h 3508653"/>
              <a:gd name="connsiteX3" fmla="*/ 1713597 w 3569993"/>
              <a:gd name="connsiteY3" fmla="*/ 0 h 3508653"/>
              <a:gd name="connsiteX4" fmla="*/ 2272896 w 3569993"/>
              <a:gd name="connsiteY4" fmla="*/ 0 h 3508653"/>
              <a:gd name="connsiteX5" fmla="*/ 2832194 w 3569993"/>
              <a:gd name="connsiteY5" fmla="*/ 0 h 3508653"/>
              <a:gd name="connsiteX6" fmla="*/ 3569993 w 3569993"/>
              <a:gd name="connsiteY6" fmla="*/ 0 h 3508653"/>
              <a:gd name="connsiteX7" fmla="*/ 3569993 w 3569993"/>
              <a:gd name="connsiteY7" fmla="*/ 584776 h 3508653"/>
              <a:gd name="connsiteX8" fmla="*/ 3569993 w 3569993"/>
              <a:gd name="connsiteY8" fmla="*/ 1204638 h 3508653"/>
              <a:gd name="connsiteX9" fmla="*/ 3569993 w 3569993"/>
              <a:gd name="connsiteY9" fmla="*/ 1684153 h 3508653"/>
              <a:gd name="connsiteX10" fmla="*/ 3569993 w 3569993"/>
              <a:gd name="connsiteY10" fmla="*/ 2163669 h 3508653"/>
              <a:gd name="connsiteX11" fmla="*/ 3569993 w 3569993"/>
              <a:gd name="connsiteY11" fmla="*/ 2643185 h 3508653"/>
              <a:gd name="connsiteX12" fmla="*/ 3569993 w 3569993"/>
              <a:gd name="connsiteY12" fmla="*/ 3508653 h 3508653"/>
              <a:gd name="connsiteX13" fmla="*/ 3082094 w 3569993"/>
              <a:gd name="connsiteY13" fmla="*/ 3508653 h 3508653"/>
              <a:gd name="connsiteX14" fmla="*/ 2451395 w 3569993"/>
              <a:gd name="connsiteY14" fmla="*/ 3508653 h 3508653"/>
              <a:gd name="connsiteX15" fmla="*/ 1784997 w 3569993"/>
              <a:gd name="connsiteY15" fmla="*/ 3508653 h 3508653"/>
              <a:gd name="connsiteX16" fmla="*/ 1118598 w 3569993"/>
              <a:gd name="connsiteY16" fmla="*/ 3508653 h 3508653"/>
              <a:gd name="connsiteX17" fmla="*/ 630699 w 3569993"/>
              <a:gd name="connsiteY17" fmla="*/ 3508653 h 3508653"/>
              <a:gd name="connsiteX18" fmla="*/ 0 w 3569993"/>
              <a:gd name="connsiteY18" fmla="*/ 3508653 h 3508653"/>
              <a:gd name="connsiteX19" fmla="*/ 0 w 3569993"/>
              <a:gd name="connsiteY19" fmla="*/ 2888791 h 3508653"/>
              <a:gd name="connsiteX20" fmla="*/ 0 w 3569993"/>
              <a:gd name="connsiteY20" fmla="*/ 2268929 h 3508653"/>
              <a:gd name="connsiteX21" fmla="*/ 0 w 3569993"/>
              <a:gd name="connsiteY21" fmla="*/ 1789413 h 3508653"/>
              <a:gd name="connsiteX22" fmla="*/ 0 w 3569993"/>
              <a:gd name="connsiteY22" fmla="*/ 1134464 h 3508653"/>
              <a:gd name="connsiteX23" fmla="*/ 0 w 3569993"/>
              <a:gd name="connsiteY23" fmla="*/ 654949 h 3508653"/>
              <a:gd name="connsiteX24" fmla="*/ 0 w 3569993"/>
              <a:gd name="connsiteY24" fmla="*/ 0 h 350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69993" h="3508653" fill="none" extrusionOk="0">
                <a:moveTo>
                  <a:pt x="0" y="0"/>
                </a:moveTo>
                <a:cubicBezTo>
                  <a:pt x="202061" y="19539"/>
                  <a:pt x="406582" y="953"/>
                  <a:pt x="523599" y="0"/>
                </a:cubicBezTo>
                <a:cubicBezTo>
                  <a:pt x="640616" y="-953"/>
                  <a:pt x="866628" y="-9745"/>
                  <a:pt x="1047198" y="0"/>
                </a:cubicBezTo>
                <a:cubicBezTo>
                  <a:pt x="1227768" y="9745"/>
                  <a:pt x="1452319" y="-22067"/>
                  <a:pt x="1713597" y="0"/>
                </a:cubicBezTo>
                <a:cubicBezTo>
                  <a:pt x="1974875" y="22067"/>
                  <a:pt x="2112681" y="9846"/>
                  <a:pt x="2272896" y="0"/>
                </a:cubicBezTo>
                <a:cubicBezTo>
                  <a:pt x="2433111" y="-9846"/>
                  <a:pt x="2631293" y="-4966"/>
                  <a:pt x="2832194" y="0"/>
                </a:cubicBezTo>
                <a:cubicBezTo>
                  <a:pt x="3033095" y="4966"/>
                  <a:pt x="3279925" y="-36720"/>
                  <a:pt x="3569993" y="0"/>
                </a:cubicBezTo>
                <a:cubicBezTo>
                  <a:pt x="3544127" y="164015"/>
                  <a:pt x="3561644" y="442697"/>
                  <a:pt x="3569993" y="584776"/>
                </a:cubicBezTo>
                <a:cubicBezTo>
                  <a:pt x="3578342" y="726855"/>
                  <a:pt x="3559950" y="1070038"/>
                  <a:pt x="3569993" y="1204638"/>
                </a:cubicBezTo>
                <a:cubicBezTo>
                  <a:pt x="3580036" y="1339238"/>
                  <a:pt x="3569218" y="1501335"/>
                  <a:pt x="3569993" y="1684153"/>
                </a:cubicBezTo>
                <a:cubicBezTo>
                  <a:pt x="3570768" y="1866972"/>
                  <a:pt x="3583143" y="2008047"/>
                  <a:pt x="3569993" y="2163669"/>
                </a:cubicBezTo>
                <a:cubicBezTo>
                  <a:pt x="3556843" y="2319291"/>
                  <a:pt x="3552539" y="2447343"/>
                  <a:pt x="3569993" y="2643185"/>
                </a:cubicBezTo>
                <a:cubicBezTo>
                  <a:pt x="3587447" y="2839027"/>
                  <a:pt x="3582448" y="3211423"/>
                  <a:pt x="3569993" y="3508653"/>
                </a:cubicBezTo>
                <a:cubicBezTo>
                  <a:pt x="3440634" y="3528147"/>
                  <a:pt x="3294628" y="3512002"/>
                  <a:pt x="3082094" y="3508653"/>
                </a:cubicBezTo>
                <a:cubicBezTo>
                  <a:pt x="2869560" y="3505304"/>
                  <a:pt x="2612923" y="3486299"/>
                  <a:pt x="2451395" y="3508653"/>
                </a:cubicBezTo>
                <a:cubicBezTo>
                  <a:pt x="2289867" y="3531007"/>
                  <a:pt x="2090733" y="3528667"/>
                  <a:pt x="1784997" y="3508653"/>
                </a:cubicBezTo>
                <a:cubicBezTo>
                  <a:pt x="1479261" y="3488639"/>
                  <a:pt x="1393036" y="3504616"/>
                  <a:pt x="1118598" y="3508653"/>
                </a:cubicBezTo>
                <a:cubicBezTo>
                  <a:pt x="844160" y="3512690"/>
                  <a:pt x="837047" y="3494059"/>
                  <a:pt x="630699" y="3508653"/>
                </a:cubicBezTo>
                <a:cubicBezTo>
                  <a:pt x="424351" y="3523247"/>
                  <a:pt x="266579" y="3536060"/>
                  <a:pt x="0" y="3508653"/>
                </a:cubicBezTo>
                <a:cubicBezTo>
                  <a:pt x="-28508" y="3265859"/>
                  <a:pt x="26302" y="3178484"/>
                  <a:pt x="0" y="2888791"/>
                </a:cubicBezTo>
                <a:cubicBezTo>
                  <a:pt x="-26302" y="2599098"/>
                  <a:pt x="6317" y="2469130"/>
                  <a:pt x="0" y="2268929"/>
                </a:cubicBezTo>
                <a:cubicBezTo>
                  <a:pt x="-6317" y="2068728"/>
                  <a:pt x="6928" y="1967020"/>
                  <a:pt x="0" y="1789413"/>
                </a:cubicBezTo>
                <a:cubicBezTo>
                  <a:pt x="-6928" y="1611806"/>
                  <a:pt x="-13680" y="1407141"/>
                  <a:pt x="0" y="1134464"/>
                </a:cubicBezTo>
                <a:cubicBezTo>
                  <a:pt x="13680" y="861787"/>
                  <a:pt x="10659" y="842848"/>
                  <a:pt x="0" y="654949"/>
                </a:cubicBezTo>
                <a:cubicBezTo>
                  <a:pt x="-10659" y="467050"/>
                  <a:pt x="-11532" y="188142"/>
                  <a:pt x="0" y="0"/>
                </a:cubicBezTo>
                <a:close/>
              </a:path>
              <a:path w="3569993" h="3508653" stroke="0" extrusionOk="0">
                <a:moveTo>
                  <a:pt x="0" y="0"/>
                </a:moveTo>
                <a:cubicBezTo>
                  <a:pt x="210259" y="-4881"/>
                  <a:pt x="401207" y="-27740"/>
                  <a:pt x="666399" y="0"/>
                </a:cubicBezTo>
                <a:cubicBezTo>
                  <a:pt x="931591" y="27740"/>
                  <a:pt x="942758" y="-7710"/>
                  <a:pt x="1189998" y="0"/>
                </a:cubicBezTo>
                <a:cubicBezTo>
                  <a:pt x="1437238" y="7710"/>
                  <a:pt x="1600538" y="-6486"/>
                  <a:pt x="1749297" y="0"/>
                </a:cubicBezTo>
                <a:cubicBezTo>
                  <a:pt x="1898056" y="6486"/>
                  <a:pt x="2164434" y="14344"/>
                  <a:pt x="2272896" y="0"/>
                </a:cubicBezTo>
                <a:cubicBezTo>
                  <a:pt x="2381358" y="-14344"/>
                  <a:pt x="2661993" y="21955"/>
                  <a:pt x="2760795" y="0"/>
                </a:cubicBezTo>
                <a:cubicBezTo>
                  <a:pt x="2859597" y="-21955"/>
                  <a:pt x="3333142" y="-30067"/>
                  <a:pt x="3569993" y="0"/>
                </a:cubicBezTo>
                <a:cubicBezTo>
                  <a:pt x="3565149" y="181276"/>
                  <a:pt x="3560995" y="295887"/>
                  <a:pt x="3569993" y="479516"/>
                </a:cubicBezTo>
                <a:cubicBezTo>
                  <a:pt x="3578991" y="663145"/>
                  <a:pt x="3578061" y="906624"/>
                  <a:pt x="3569993" y="1134464"/>
                </a:cubicBezTo>
                <a:cubicBezTo>
                  <a:pt x="3561925" y="1362304"/>
                  <a:pt x="3548179" y="1527229"/>
                  <a:pt x="3569993" y="1719240"/>
                </a:cubicBezTo>
                <a:cubicBezTo>
                  <a:pt x="3591807" y="1911251"/>
                  <a:pt x="3580373" y="2031033"/>
                  <a:pt x="3569993" y="2339102"/>
                </a:cubicBezTo>
                <a:cubicBezTo>
                  <a:pt x="3559613" y="2647171"/>
                  <a:pt x="3589563" y="2748659"/>
                  <a:pt x="3569993" y="2923877"/>
                </a:cubicBezTo>
                <a:cubicBezTo>
                  <a:pt x="3550423" y="3099096"/>
                  <a:pt x="3544153" y="3307879"/>
                  <a:pt x="3569993" y="3508653"/>
                </a:cubicBezTo>
                <a:cubicBezTo>
                  <a:pt x="3427077" y="3499417"/>
                  <a:pt x="3149262" y="3509926"/>
                  <a:pt x="3010694" y="3508653"/>
                </a:cubicBezTo>
                <a:cubicBezTo>
                  <a:pt x="2872126" y="3507380"/>
                  <a:pt x="2526439" y="3484138"/>
                  <a:pt x="2379995" y="3508653"/>
                </a:cubicBezTo>
                <a:cubicBezTo>
                  <a:pt x="2233551" y="3533168"/>
                  <a:pt x="1978703" y="3488833"/>
                  <a:pt x="1713597" y="3508653"/>
                </a:cubicBezTo>
                <a:cubicBezTo>
                  <a:pt x="1448491" y="3528473"/>
                  <a:pt x="1396353" y="3487910"/>
                  <a:pt x="1225698" y="3508653"/>
                </a:cubicBezTo>
                <a:cubicBezTo>
                  <a:pt x="1055043" y="3529396"/>
                  <a:pt x="865054" y="3521690"/>
                  <a:pt x="737799" y="3508653"/>
                </a:cubicBezTo>
                <a:cubicBezTo>
                  <a:pt x="610544" y="3495616"/>
                  <a:pt x="212242" y="3518104"/>
                  <a:pt x="0" y="3508653"/>
                </a:cubicBezTo>
                <a:cubicBezTo>
                  <a:pt x="-30719" y="3208419"/>
                  <a:pt x="17396" y="3115192"/>
                  <a:pt x="0" y="2888791"/>
                </a:cubicBezTo>
                <a:cubicBezTo>
                  <a:pt x="-17396" y="2662390"/>
                  <a:pt x="13738" y="2428397"/>
                  <a:pt x="0" y="2304015"/>
                </a:cubicBezTo>
                <a:cubicBezTo>
                  <a:pt x="-13738" y="2179633"/>
                  <a:pt x="-7606" y="2039366"/>
                  <a:pt x="0" y="1824500"/>
                </a:cubicBezTo>
                <a:cubicBezTo>
                  <a:pt x="7606" y="1609634"/>
                  <a:pt x="18397" y="1548544"/>
                  <a:pt x="0" y="1344984"/>
                </a:cubicBezTo>
                <a:cubicBezTo>
                  <a:pt x="-18397" y="1141424"/>
                  <a:pt x="-14962" y="934050"/>
                  <a:pt x="0" y="795295"/>
                </a:cubicBezTo>
                <a:cubicBezTo>
                  <a:pt x="14962" y="656540"/>
                  <a:pt x="5489" y="307824"/>
                  <a:pt x="0" y="0"/>
                </a:cubicBezTo>
                <a:close/>
              </a:path>
            </a:pathLst>
          </a:custGeom>
          <a:solidFill>
            <a:srgbClr val="FFFF00"/>
          </a:solidFill>
          <a:ln>
            <a:solidFill>
              <a:schemeClr val="tx1"/>
            </a:solidFill>
            <a:extLst>
              <a:ext uri="{C807C97D-BFC1-408E-A445-0C87EB9F89A2}">
                <ask:lineSketchStyleProps xmlns:ask="http://schemas.microsoft.com/office/drawing/2018/sketchyshapes" sd="3273543333">
                  <a:prstGeom prst="rect">
                    <a:avLst/>
                  </a:prstGeom>
                  <ask:type>
                    <ask:lineSketchFreehand/>
                  </ask:type>
                </ask:lineSketchStyleProps>
              </a:ext>
            </a:extLst>
          </a:ln>
        </p:spPr>
        <p:txBody>
          <a:bodyPr wrap="square" rtlCol="0">
            <a:spAutoFit/>
          </a:bodyPr>
          <a:lstStyle/>
          <a:p>
            <a:pPr algn="ctr"/>
            <a:r>
              <a:rPr lang="en-GB">
                <a:latin typeface="Calibri" panose="020F0502020204030204" pitchFamily="34" charset="0"/>
                <a:ea typeface="Calibri" panose="020F0502020204030204" pitchFamily="34" charset="0"/>
              </a:rPr>
              <a:t>For the chance to win 2 football tickets for a game of your choice in 2024/25 season at Shrewsbury Town Stadium , simply send in a paragraph of what ‘</a:t>
            </a:r>
            <a:r>
              <a:rPr lang="en-GB" b="1">
                <a:latin typeface="Calibri" panose="020F0502020204030204" pitchFamily="34" charset="0"/>
                <a:ea typeface="Calibri" panose="020F0502020204030204" pitchFamily="34" charset="0"/>
              </a:rPr>
              <a:t>Putting Carers on the Map</a:t>
            </a:r>
            <a:r>
              <a:rPr lang="en-GB">
                <a:latin typeface="Calibri" panose="020F0502020204030204" pitchFamily="34" charset="0"/>
                <a:ea typeface="Calibri" panose="020F0502020204030204" pitchFamily="34" charset="0"/>
              </a:rPr>
              <a:t>’ means to you.</a:t>
            </a:r>
          </a:p>
          <a:p>
            <a:pPr algn="ctr"/>
            <a:endParaRPr lang="en-GB">
              <a:latin typeface="Calibri" panose="020F0502020204030204" pitchFamily="34" charset="0"/>
            </a:endParaRPr>
          </a:p>
          <a:p>
            <a:pPr algn="ctr"/>
            <a:r>
              <a:rPr lang="en-GB">
                <a:latin typeface="Calibri" panose="020F0502020204030204" pitchFamily="34" charset="0"/>
              </a:rPr>
              <a:t>Deadline 31</a:t>
            </a:r>
            <a:r>
              <a:rPr lang="en-GB" baseline="30000">
                <a:latin typeface="Calibri" panose="020F0502020204030204" pitchFamily="34" charset="0"/>
              </a:rPr>
              <a:t>st</a:t>
            </a:r>
            <a:r>
              <a:rPr lang="en-GB">
                <a:latin typeface="Calibri" panose="020F0502020204030204" pitchFamily="34" charset="0"/>
              </a:rPr>
              <a:t> May</a:t>
            </a:r>
          </a:p>
          <a:p>
            <a:pPr algn="ctr"/>
            <a:endParaRPr lang="en-GB">
              <a:latin typeface="Calibri" panose="020F0502020204030204" pitchFamily="34" charset="0"/>
            </a:endParaRPr>
          </a:p>
          <a:p>
            <a:pPr algn="ctr"/>
            <a:endParaRPr lang="en-GB" sz="1600" b="1">
              <a:cs typeface="Calibri"/>
            </a:endParaRPr>
          </a:p>
          <a:p>
            <a:pPr algn="ctr"/>
            <a:r>
              <a:rPr lang="en-GB" sz="1600" b="1">
                <a:cs typeface="Calibri"/>
              </a:rPr>
              <a:t>Send your words in via email to: </a:t>
            </a:r>
            <a:r>
              <a:rPr lang="en-GB" sz="1600" b="1">
                <a:cs typeface="Calibri"/>
                <a:hlinkClick r:id="rId3">
                  <a:extLst>
                    <a:ext uri="{A12FA001-AC4F-418D-AE19-62706E023703}">
                      <ahyp:hlinkClr xmlns:ahyp="http://schemas.microsoft.com/office/drawing/2018/hyperlinkcolor" val="tx"/>
                    </a:ext>
                  </a:extLst>
                </a:hlinkClick>
              </a:rPr>
              <a:t>shropshire.carers@shropshire.gov.uk</a:t>
            </a:r>
            <a:endParaRPr lang="en-GB" sz="1600" b="1">
              <a:cs typeface="Calibri"/>
            </a:endParaRPr>
          </a:p>
          <a:p>
            <a:pPr algn="ctr"/>
            <a:endParaRPr lang="en-GB" sz="1200"/>
          </a:p>
        </p:txBody>
      </p:sp>
      <p:grpSp>
        <p:nvGrpSpPr>
          <p:cNvPr id="10" name="Group 9">
            <a:extLst>
              <a:ext uri="{FF2B5EF4-FFF2-40B4-BE49-F238E27FC236}">
                <a16:creationId xmlns:a16="http://schemas.microsoft.com/office/drawing/2014/main" id="{AEA52176-38BF-564E-5A6C-6106957C3AD3}"/>
              </a:ext>
            </a:extLst>
          </p:cNvPr>
          <p:cNvGrpSpPr/>
          <p:nvPr/>
        </p:nvGrpSpPr>
        <p:grpSpPr>
          <a:xfrm>
            <a:off x="4470777" y="4110336"/>
            <a:ext cx="1953180" cy="1809027"/>
            <a:chOff x="3459718" y="2640538"/>
            <a:chExt cx="1200728" cy="1265382"/>
          </a:xfrm>
          <a:solidFill>
            <a:srgbClr val="CC99FF"/>
          </a:solidFill>
        </p:grpSpPr>
        <p:sp>
          <p:nvSpPr>
            <p:cNvPr id="11" name="Flowchart: Connector 10">
              <a:extLst>
                <a:ext uri="{FF2B5EF4-FFF2-40B4-BE49-F238E27FC236}">
                  <a16:creationId xmlns:a16="http://schemas.microsoft.com/office/drawing/2014/main" id="{86847E99-EE71-90BF-F159-1D9D347EB3B8}"/>
                </a:ext>
              </a:extLst>
            </p:cNvPr>
            <p:cNvSpPr/>
            <p:nvPr/>
          </p:nvSpPr>
          <p:spPr>
            <a:xfrm>
              <a:off x="3459718" y="2640538"/>
              <a:ext cx="1200728" cy="1265382"/>
            </a:xfrm>
            <a:prstGeom prst="flowChartConnector">
              <a:avLst/>
            </a:prstGeom>
            <a:grpFill/>
            <a:ln w="15875">
              <a:solidFill>
                <a:srgbClr val="7030A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6BD543A4-9551-A39D-7692-CD840553766F}"/>
                </a:ext>
              </a:extLst>
            </p:cNvPr>
            <p:cNvSpPr txBox="1"/>
            <p:nvPr/>
          </p:nvSpPr>
          <p:spPr>
            <a:xfrm>
              <a:off x="3622003" y="2825823"/>
              <a:ext cx="821704" cy="753495"/>
            </a:xfrm>
            <a:prstGeom prst="rect">
              <a:avLst/>
            </a:prstGeom>
            <a:grpFill/>
          </p:spPr>
          <p:txBody>
            <a:bodyPr wrap="square" lIns="91440" tIns="45720" rIns="91440" bIns="45720" rtlCol="0" anchor="t">
              <a:spAutoFit/>
            </a:bodyPr>
            <a:lstStyle/>
            <a:p>
              <a:pPr algn="ctr"/>
              <a:endParaRPr lang="en-GB" sz="1600" b="1"/>
            </a:p>
            <a:p>
              <a:pPr algn="ctr"/>
              <a:r>
                <a:rPr lang="en-GB" sz="1600" b="1"/>
                <a:t>Winner will be notified 10</a:t>
              </a:r>
              <a:r>
                <a:rPr lang="en-GB" sz="1600" b="1" baseline="30000"/>
                <a:t>th</a:t>
              </a:r>
              <a:r>
                <a:rPr lang="en-GB" sz="1600" b="1"/>
                <a:t>  June</a:t>
              </a:r>
              <a:endParaRPr lang="en-GB" sz="1600"/>
            </a:p>
          </p:txBody>
        </p:sp>
      </p:grpSp>
      <p:pic>
        <p:nvPicPr>
          <p:cNvPr id="2" name="Picture 12" descr="Diagram&#10;&#10;Description automatically generated">
            <a:extLst>
              <a:ext uri="{FF2B5EF4-FFF2-40B4-BE49-F238E27FC236}">
                <a16:creationId xmlns:a16="http://schemas.microsoft.com/office/drawing/2014/main" id="{0128CDA4-C7EE-FFF6-7F76-F2C570DD2FCC}"/>
              </a:ext>
            </a:extLst>
          </p:cNvPr>
          <p:cNvPicPr>
            <a:picLocks noChangeAspect="1"/>
          </p:cNvPicPr>
          <p:nvPr/>
        </p:nvPicPr>
        <p:blipFill>
          <a:blip r:embed="rId5"/>
          <a:stretch>
            <a:fillRect/>
          </a:stretch>
        </p:blipFill>
        <p:spPr>
          <a:xfrm>
            <a:off x="213064" y="231555"/>
            <a:ext cx="1056442" cy="973951"/>
          </a:xfrm>
          <a:prstGeom prst="rect">
            <a:avLst/>
          </a:prstGeom>
        </p:spPr>
      </p:pic>
      <p:pic>
        <p:nvPicPr>
          <p:cNvPr id="6" name="Picture 5">
            <a:extLst>
              <a:ext uri="{FF2B5EF4-FFF2-40B4-BE49-F238E27FC236}">
                <a16:creationId xmlns:a16="http://schemas.microsoft.com/office/drawing/2014/main" id="{493DC994-8F93-8BC8-C03A-CBFD0A98BBF1}"/>
              </a:ext>
            </a:extLst>
          </p:cNvPr>
          <p:cNvPicPr>
            <a:picLocks noChangeAspect="1"/>
          </p:cNvPicPr>
          <p:nvPr/>
        </p:nvPicPr>
        <p:blipFill>
          <a:blip r:embed="rId6"/>
          <a:stretch>
            <a:fillRect/>
          </a:stretch>
        </p:blipFill>
        <p:spPr>
          <a:xfrm>
            <a:off x="11107376" y="6066212"/>
            <a:ext cx="732355" cy="536953"/>
          </a:xfrm>
          <a:prstGeom prst="rect">
            <a:avLst/>
          </a:prstGeom>
        </p:spPr>
      </p:pic>
    </p:spTree>
    <p:extLst>
      <p:ext uri="{BB962C8B-B14F-4D97-AF65-F5344CB8AC3E}">
        <p14:creationId xmlns:p14="http://schemas.microsoft.com/office/powerpoint/2010/main" val="3973244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F99D6041-DC5B-3229-DC03-60DAC6BB95DF}"/>
              </a:ext>
            </a:extLst>
          </p:cNvPr>
          <p:cNvSpPr txBox="1"/>
          <p:nvPr/>
        </p:nvSpPr>
        <p:spPr>
          <a:xfrm>
            <a:off x="306625" y="513252"/>
            <a:ext cx="3860437" cy="5839997"/>
          </a:xfrm>
          <a:prstGeom prst="rect">
            <a:avLst/>
          </a:prstGeom>
          <a:noFill/>
        </p:spPr>
        <p:txBody>
          <a:bodyPr wrap="square" rtlCol="0">
            <a:spAutoFit/>
          </a:bodyPr>
          <a:lstStyle/>
          <a:p>
            <a:endParaRPr lang="en-GB"/>
          </a:p>
          <a:p>
            <a:endParaRPr lang="en-GB"/>
          </a:p>
          <a:p>
            <a:r>
              <a:rPr lang="en-GB"/>
              <a:t>To celebrate Carers Week, we invite </a:t>
            </a:r>
          </a:p>
          <a:p>
            <a:r>
              <a:rPr lang="en-GB"/>
              <a:t>our registered carers to join us for</a:t>
            </a:r>
          </a:p>
          <a:p>
            <a:r>
              <a:rPr lang="en-GB"/>
              <a:t>Various… </a:t>
            </a:r>
          </a:p>
          <a:p>
            <a:pPr algn="ctr">
              <a:lnSpc>
                <a:spcPct val="107000"/>
              </a:lnSpc>
              <a:spcAft>
                <a:spcPts val="800"/>
              </a:spcAft>
            </a:pPr>
            <a:endParaRPr lang="en-GB" sz="4400" b="1" kern="1200">
              <a:ln w="6731" cap="flat" cmpd="sng" algn="ctr">
                <a:solidFill>
                  <a:srgbClr val="FFFFFF"/>
                </a:solidFill>
                <a:prstDash val="solid"/>
                <a:round/>
              </a:ln>
              <a:solidFill>
                <a:srgbClr val="7030A0"/>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4400" b="1" kern="1200">
                <a:ln w="6731" cap="flat" cmpd="sng" algn="ctr">
                  <a:solidFill>
                    <a:srgbClr val="FFFFFF"/>
                  </a:solidFill>
                  <a:prstDash val="solid"/>
                  <a:round/>
                </a:ln>
                <a:solidFill>
                  <a:srgbClr val="7030A0"/>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CARERS WEEK EVENTS</a:t>
            </a:r>
            <a:endParaRPr lang="en-GB">
              <a:solidFill>
                <a:srgbClr val="000000"/>
              </a:solidFill>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GB"/>
          </a:p>
          <a:p>
            <a:pPr algn="ctr"/>
            <a:endParaRPr lang="en-GB" sz="1800">
              <a:cs typeface="Arial"/>
            </a:endParaRPr>
          </a:p>
          <a:p>
            <a:pPr algn="ctr"/>
            <a:r>
              <a:rPr lang="en-GB" sz="1700">
                <a:cs typeface="Arial"/>
              </a:rPr>
              <a:t>To book a place</a:t>
            </a:r>
            <a:r>
              <a:rPr lang="en-GB" sz="1700" b="1">
                <a:cs typeface="Arial"/>
              </a:rPr>
              <a:t> for any </a:t>
            </a:r>
            <a:r>
              <a:rPr lang="en-GB" sz="1700">
                <a:cs typeface="Arial"/>
              </a:rPr>
              <a:t>of the activities on this programme or to find our more, please email: </a:t>
            </a:r>
            <a:r>
              <a:rPr lang="en-GB" sz="1700" b="1">
                <a:solidFill>
                  <a:srgbClr val="00B0F0"/>
                </a:solidFill>
                <a:cs typeface="Arial"/>
                <a:hlinkClick r:id="rId2">
                  <a:extLst>
                    <a:ext uri="{A12FA001-AC4F-418D-AE19-62706E023703}">
                      <ahyp:hlinkClr xmlns:ahyp="http://schemas.microsoft.com/office/drawing/2018/hyperlinkcolor" val="tx"/>
                    </a:ext>
                  </a:extLst>
                </a:hlinkClick>
              </a:rPr>
              <a:t>shropshire.carers@shropshire.gov.uk</a:t>
            </a:r>
            <a:r>
              <a:rPr lang="en-GB" sz="1700" b="1">
                <a:solidFill>
                  <a:srgbClr val="00B0F0"/>
                </a:solidFill>
                <a:cs typeface="Arial"/>
              </a:rPr>
              <a:t> </a:t>
            </a:r>
            <a:endParaRPr lang="en-US" sz="1700" b="1">
              <a:solidFill>
                <a:srgbClr val="00B0F0"/>
              </a:solidFill>
            </a:endParaRPr>
          </a:p>
          <a:p>
            <a:pPr algn="ctr"/>
            <a:r>
              <a:rPr lang="en-GB" sz="1700" b="1">
                <a:cs typeface="Arial"/>
              </a:rPr>
              <a:t>or telephone 01743 341995</a:t>
            </a:r>
            <a:endParaRPr lang="en-GB" sz="1700" b="1"/>
          </a:p>
        </p:txBody>
      </p:sp>
      <p:pic>
        <p:nvPicPr>
          <p:cNvPr id="38" name="Picture 37">
            <a:extLst>
              <a:ext uri="{FF2B5EF4-FFF2-40B4-BE49-F238E27FC236}">
                <a16:creationId xmlns:a16="http://schemas.microsoft.com/office/drawing/2014/main" id="{D51C974E-D254-484C-7975-87A269E5C408}"/>
              </a:ext>
            </a:extLst>
          </p:cNvPr>
          <p:cNvPicPr>
            <a:picLocks noChangeAspect="1"/>
          </p:cNvPicPr>
          <p:nvPr/>
        </p:nvPicPr>
        <p:blipFill>
          <a:blip r:embed="rId3"/>
          <a:stretch>
            <a:fillRect/>
          </a:stretch>
        </p:blipFill>
        <p:spPr>
          <a:xfrm>
            <a:off x="9877424" y="55562"/>
            <a:ext cx="2266541" cy="742226"/>
          </a:xfrm>
          <a:prstGeom prst="rect">
            <a:avLst/>
          </a:prstGeom>
        </p:spPr>
      </p:pic>
      <p:sp>
        <p:nvSpPr>
          <p:cNvPr id="59" name="Star: 5 Points 58">
            <a:extLst>
              <a:ext uri="{FF2B5EF4-FFF2-40B4-BE49-F238E27FC236}">
                <a16:creationId xmlns:a16="http://schemas.microsoft.com/office/drawing/2014/main" id="{93954144-C2D3-F4FD-1039-84EE22BEA312}"/>
              </a:ext>
            </a:extLst>
          </p:cNvPr>
          <p:cNvSpPr/>
          <p:nvPr/>
        </p:nvSpPr>
        <p:spPr>
          <a:xfrm>
            <a:off x="959306" y="2049313"/>
            <a:ext cx="607470" cy="719140"/>
          </a:xfrm>
          <a:prstGeom prst="star5">
            <a:avLst/>
          </a:prstGeom>
          <a:solidFill>
            <a:srgbClr val="70AD47"/>
          </a:solidFill>
          <a:ln w="12700" cap="flat" cmpd="sng" algn="ctr">
            <a:solidFill>
              <a:srgbClr val="70AD47">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61" name="Picture 60">
            <a:extLst>
              <a:ext uri="{FF2B5EF4-FFF2-40B4-BE49-F238E27FC236}">
                <a16:creationId xmlns:a16="http://schemas.microsoft.com/office/drawing/2014/main" id="{78917647-0E2B-F101-FD48-2AD27178D430}"/>
              </a:ext>
            </a:extLst>
          </p:cNvPr>
          <p:cNvPicPr>
            <a:picLocks noChangeAspect="1"/>
          </p:cNvPicPr>
          <p:nvPr/>
        </p:nvPicPr>
        <p:blipFill>
          <a:blip r:embed="rId4"/>
          <a:stretch>
            <a:fillRect/>
          </a:stretch>
        </p:blipFill>
        <p:spPr>
          <a:xfrm>
            <a:off x="3101120" y="4104258"/>
            <a:ext cx="597456" cy="724854"/>
          </a:xfrm>
          <a:prstGeom prst="rect">
            <a:avLst/>
          </a:prstGeom>
        </p:spPr>
      </p:pic>
      <p:sp>
        <p:nvSpPr>
          <p:cNvPr id="7" name="TextBox 6">
            <a:extLst>
              <a:ext uri="{FF2B5EF4-FFF2-40B4-BE49-F238E27FC236}">
                <a16:creationId xmlns:a16="http://schemas.microsoft.com/office/drawing/2014/main" id="{6568DEEF-A082-423E-AA51-E35B56D9AC8F}"/>
              </a:ext>
            </a:extLst>
          </p:cNvPr>
          <p:cNvSpPr txBox="1"/>
          <p:nvPr/>
        </p:nvSpPr>
        <p:spPr>
          <a:xfrm>
            <a:off x="6639920" y="958876"/>
            <a:ext cx="3095610" cy="646331"/>
          </a:xfrm>
          <a:prstGeom prst="rect">
            <a:avLst/>
          </a:prstGeom>
          <a:solidFill>
            <a:srgbClr val="66FFFF"/>
          </a:solidFill>
          <a:ln>
            <a:solidFill>
              <a:srgbClr val="0070C0"/>
            </a:solidFill>
          </a:ln>
        </p:spPr>
        <p:style>
          <a:lnRef idx="1">
            <a:schemeClr val="accent6"/>
          </a:lnRef>
          <a:fillRef idx="2">
            <a:schemeClr val="accent6"/>
          </a:fillRef>
          <a:effectRef idx="1">
            <a:schemeClr val="accent6"/>
          </a:effectRef>
          <a:fontRef idx="minor">
            <a:schemeClr val="dk1"/>
          </a:fontRef>
        </p:style>
        <p:txBody>
          <a:bodyPr wrap="square" lIns="91440" tIns="45720" rIns="91440" bIns="45720" rtlCol="0" anchor="t">
            <a:spAutoFit/>
          </a:bodyPr>
          <a:lstStyle/>
          <a:p>
            <a:pPr algn="ctr"/>
            <a:r>
              <a:rPr lang="en-GB" b="1"/>
              <a:t>**ALL WEEK</a:t>
            </a:r>
            <a:endParaRPr lang="en-US"/>
          </a:p>
          <a:p>
            <a:pPr algn="ctr"/>
            <a:r>
              <a:rPr lang="en-GB" b="1"/>
              <a:t>10th – 16th June**</a:t>
            </a:r>
            <a:endParaRPr lang="en-US"/>
          </a:p>
        </p:txBody>
      </p:sp>
      <p:grpSp>
        <p:nvGrpSpPr>
          <p:cNvPr id="8" name="Group 7">
            <a:extLst>
              <a:ext uri="{FF2B5EF4-FFF2-40B4-BE49-F238E27FC236}">
                <a16:creationId xmlns:a16="http://schemas.microsoft.com/office/drawing/2014/main" id="{7E23B5C0-E86A-D9C4-F89C-1C0C2C41DDFB}"/>
              </a:ext>
            </a:extLst>
          </p:cNvPr>
          <p:cNvGrpSpPr/>
          <p:nvPr/>
        </p:nvGrpSpPr>
        <p:grpSpPr>
          <a:xfrm>
            <a:off x="6097750" y="1973853"/>
            <a:ext cx="4585454" cy="4091588"/>
            <a:chOff x="3475879" y="342182"/>
            <a:chExt cx="10062158" cy="3898606"/>
          </a:xfrm>
        </p:grpSpPr>
        <p:sp>
          <p:nvSpPr>
            <p:cNvPr id="9" name="Rectangle: Rounded Corners 8">
              <a:extLst>
                <a:ext uri="{FF2B5EF4-FFF2-40B4-BE49-F238E27FC236}">
                  <a16:creationId xmlns:a16="http://schemas.microsoft.com/office/drawing/2014/main" id="{389EB01E-4214-EC0F-CAB0-327C2152E4D7}"/>
                </a:ext>
              </a:extLst>
            </p:cNvPr>
            <p:cNvSpPr/>
            <p:nvPr/>
          </p:nvSpPr>
          <p:spPr>
            <a:xfrm rot="16200000">
              <a:off x="6557655" y="-2739594"/>
              <a:ext cx="3898606" cy="10062158"/>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chorCtr="0">
              <a:normAutofit/>
            </a:bodyPr>
            <a:lstStyle/>
            <a:p>
              <a:pPr algn="ctr"/>
              <a:r>
                <a:rPr lang="en-GB" sz="1200">
                  <a:solidFill>
                    <a:schemeClr val="tx1"/>
                  </a:solidFill>
                </a:rPr>
                <a:t> </a:t>
              </a:r>
            </a:p>
            <a:p>
              <a:endParaRPr lang="en-GB" sz="1200">
                <a:solidFill>
                  <a:schemeClr val="tx1"/>
                </a:solidFill>
              </a:endParaRPr>
            </a:p>
          </p:txBody>
        </p:sp>
        <p:sp>
          <p:nvSpPr>
            <p:cNvPr id="10" name="TextBox 9">
              <a:extLst>
                <a:ext uri="{FF2B5EF4-FFF2-40B4-BE49-F238E27FC236}">
                  <a16:creationId xmlns:a16="http://schemas.microsoft.com/office/drawing/2014/main" id="{1A0E298C-3499-98ED-98AD-2A544B53FEDF}"/>
                </a:ext>
              </a:extLst>
            </p:cNvPr>
            <p:cNvSpPr txBox="1"/>
            <p:nvPr/>
          </p:nvSpPr>
          <p:spPr>
            <a:xfrm>
              <a:off x="4980790" y="835456"/>
              <a:ext cx="8240455" cy="562574"/>
            </a:xfrm>
            <a:prstGeom prst="rect">
              <a:avLst/>
            </a:prstGeom>
            <a:noFill/>
          </p:spPr>
          <p:txBody>
            <a:bodyPr wrap="square" rtlCol="0">
              <a:spAutoFit/>
            </a:bodyPr>
            <a:lstStyle/>
            <a:p>
              <a:r>
                <a:rPr lang="en-GB" sz="1200" b="1"/>
                <a:t> </a:t>
              </a:r>
              <a:endParaRPr lang="en-GB" sz="1200" b="1">
                <a:highlight>
                  <a:srgbClr val="FFFF00"/>
                </a:highlight>
              </a:endParaRPr>
            </a:p>
            <a:p>
              <a:endParaRPr lang="en-GB" sz="1200" b="1">
                <a:cs typeface="Calibri"/>
              </a:endParaRPr>
            </a:p>
          </p:txBody>
        </p:sp>
      </p:grpSp>
      <p:sp>
        <p:nvSpPr>
          <p:cNvPr id="11" name="TextBox 10">
            <a:extLst>
              <a:ext uri="{FF2B5EF4-FFF2-40B4-BE49-F238E27FC236}">
                <a16:creationId xmlns:a16="http://schemas.microsoft.com/office/drawing/2014/main" id="{A62B94D4-AF11-6F69-5EC9-191EDD5DC2F6}"/>
              </a:ext>
            </a:extLst>
          </p:cNvPr>
          <p:cNvSpPr txBox="1"/>
          <p:nvPr/>
        </p:nvSpPr>
        <p:spPr>
          <a:xfrm>
            <a:off x="6460491" y="2547845"/>
            <a:ext cx="3849163" cy="2800767"/>
          </a:xfrm>
          <a:prstGeom prst="rect">
            <a:avLst/>
          </a:prstGeom>
          <a:noFill/>
        </p:spPr>
        <p:txBody>
          <a:bodyPr wrap="square" lIns="91440" tIns="45720" rIns="91440" bIns="45720" anchor="t">
            <a:spAutoFit/>
          </a:bodyPr>
          <a:lstStyle/>
          <a:p>
            <a:r>
              <a:rPr lang="en-GB" sz="1600">
                <a:latin typeface="Arial"/>
                <a:cs typeface="Arial"/>
              </a:rPr>
              <a:t>National Trust have kindly offered free tickets for admission to the grounds of </a:t>
            </a:r>
            <a:r>
              <a:rPr lang="en-GB" sz="1600" err="1">
                <a:latin typeface="Arial"/>
                <a:cs typeface="Arial"/>
              </a:rPr>
              <a:t>Attingham</a:t>
            </a:r>
            <a:r>
              <a:rPr lang="en-GB" sz="1600">
                <a:latin typeface="Arial"/>
                <a:cs typeface="Arial"/>
              </a:rPr>
              <a:t> Park for Shropshire Carers during Carers Week.</a:t>
            </a:r>
            <a:endParaRPr lang="en-US" sz="1600">
              <a:latin typeface="Corbel" panose="020B0503020204020204"/>
              <a:cs typeface="Arial"/>
            </a:endParaRPr>
          </a:p>
          <a:p>
            <a:endParaRPr lang="en-GB" sz="1600">
              <a:latin typeface="Arial"/>
              <a:cs typeface="Arial"/>
            </a:endParaRPr>
          </a:p>
          <a:p>
            <a:r>
              <a:rPr lang="en-GB" sz="1600">
                <a:latin typeface="Arial"/>
                <a:cs typeface="Arial"/>
              </a:rPr>
              <a:t>If you would like to take advantage of this free offer during carers week, please request your ticket by contacting Shropshire Carers on 01743 341995 or email:</a:t>
            </a:r>
            <a:endParaRPr lang="en-US" sz="1600">
              <a:latin typeface="Corbel" panose="020B0503020204020204"/>
              <a:cs typeface="Arial"/>
            </a:endParaRPr>
          </a:p>
          <a:p>
            <a:r>
              <a:rPr lang="en-GB" sz="1600">
                <a:latin typeface="Arial"/>
                <a:cs typeface="Arial"/>
              </a:rPr>
              <a:t> </a:t>
            </a:r>
            <a:r>
              <a:rPr lang="en-GB" sz="1600">
                <a:latin typeface="Arial"/>
                <a:cs typeface="Arial"/>
                <a:hlinkClick r:id="rId5"/>
              </a:rPr>
              <a:t>shropshire.carers@shropshire.gov.uk</a:t>
            </a:r>
            <a:endParaRPr lang="en-US" sz="1600">
              <a:latin typeface="Corbel" panose="020B0503020204020204"/>
              <a:cs typeface="Arial"/>
            </a:endParaRPr>
          </a:p>
        </p:txBody>
      </p:sp>
      <p:pic>
        <p:nvPicPr>
          <p:cNvPr id="20" name="Picture 12" descr="Diagram&#10;&#10;Description automatically generated">
            <a:extLst>
              <a:ext uri="{FF2B5EF4-FFF2-40B4-BE49-F238E27FC236}">
                <a16:creationId xmlns:a16="http://schemas.microsoft.com/office/drawing/2014/main" id="{0507D5F0-B947-E77E-34C3-7435165108E5}"/>
              </a:ext>
            </a:extLst>
          </p:cNvPr>
          <p:cNvPicPr>
            <a:picLocks noChangeAspect="1"/>
          </p:cNvPicPr>
          <p:nvPr/>
        </p:nvPicPr>
        <p:blipFill>
          <a:blip r:embed="rId6"/>
          <a:stretch>
            <a:fillRect/>
          </a:stretch>
        </p:blipFill>
        <p:spPr>
          <a:xfrm>
            <a:off x="202904" y="221395"/>
            <a:ext cx="1056442" cy="973951"/>
          </a:xfrm>
          <a:prstGeom prst="rect">
            <a:avLst/>
          </a:prstGeom>
        </p:spPr>
      </p:pic>
      <p:pic>
        <p:nvPicPr>
          <p:cNvPr id="21" name="Picture 20">
            <a:extLst>
              <a:ext uri="{FF2B5EF4-FFF2-40B4-BE49-F238E27FC236}">
                <a16:creationId xmlns:a16="http://schemas.microsoft.com/office/drawing/2014/main" id="{E7870BDE-9295-F65C-A29C-9E83C259FFDD}"/>
              </a:ext>
            </a:extLst>
          </p:cNvPr>
          <p:cNvPicPr>
            <a:picLocks noChangeAspect="1"/>
          </p:cNvPicPr>
          <p:nvPr/>
        </p:nvPicPr>
        <p:blipFill>
          <a:blip r:embed="rId7"/>
          <a:stretch>
            <a:fillRect/>
          </a:stretch>
        </p:blipFill>
        <p:spPr>
          <a:xfrm>
            <a:off x="11107376" y="6066212"/>
            <a:ext cx="732355" cy="536953"/>
          </a:xfrm>
          <a:prstGeom prst="rect">
            <a:avLst/>
          </a:prstGeom>
        </p:spPr>
      </p:pic>
    </p:spTree>
    <p:extLst>
      <p:ext uri="{BB962C8B-B14F-4D97-AF65-F5344CB8AC3E}">
        <p14:creationId xmlns:p14="http://schemas.microsoft.com/office/powerpoint/2010/main" val="2362791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E567D639-4D72-C0D6-8690-837313C65A0E}"/>
              </a:ext>
            </a:extLst>
          </p:cNvPr>
          <p:cNvGrpSpPr/>
          <p:nvPr/>
        </p:nvGrpSpPr>
        <p:grpSpPr>
          <a:xfrm>
            <a:off x="4174959" y="3481653"/>
            <a:ext cx="942270" cy="952874"/>
            <a:chOff x="3389745" y="2660073"/>
            <a:chExt cx="1200728" cy="1265382"/>
          </a:xfrm>
        </p:grpSpPr>
        <p:sp>
          <p:nvSpPr>
            <p:cNvPr id="25" name="Flowchart: Connector 24">
              <a:extLst>
                <a:ext uri="{FF2B5EF4-FFF2-40B4-BE49-F238E27FC236}">
                  <a16:creationId xmlns:a16="http://schemas.microsoft.com/office/drawing/2014/main" id="{1DC01AA5-ACB7-486D-A512-AEE18FA29FF6}"/>
                </a:ext>
              </a:extLst>
            </p:cNvPr>
            <p:cNvSpPr/>
            <p:nvPr/>
          </p:nvSpPr>
          <p:spPr>
            <a:xfrm>
              <a:off x="3389745" y="2660073"/>
              <a:ext cx="1200728" cy="1265382"/>
            </a:xfrm>
            <a:prstGeom prst="flowChartConnector">
              <a:avLst/>
            </a:prstGeom>
            <a:noFill/>
            <a:ln w="15875">
              <a:solidFill>
                <a:srgbClr val="7030A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7793E6CB-71C2-CC56-C757-F192B8D9DAA1}"/>
                </a:ext>
              </a:extLst>
            </p:cNvPr>
            <p:cNvSpPr txBox="1"/>
            <p:nvPr/>
          </p:nvSpPr>
          <p:spPr>
            <a:xfrm>
              <a:off x="3532626" y="2943648"/>
              <a:ext cx="868219" cy="858304"/>
            </a:xfrm>
            <a:prstGeom prst="rect">
              <a:avLst/>
            </a:prstGeom>
            <a:noFill/>
          </p:spPr>
          <p:txBody>
            <a:bodyPr wrap="square" rtlCol="0">
              <a:spAutoFit/>
            </a:bodyPr>
            <a:lstStyle/>
            <a:p>
              <a:pPr algn="ctr"/>
              <a:r>
                <a:rPr lang="en-GB" sz="1200" b="1">
                  <a:solidFill>
                    <a:srgbClr val="FF0000"/>
                  </a:solidFill>
                </a:rPr>
                <a:t>Tues </a:t>
              </a:r>
              <a:endParaRPr lang="en-GB" sz="1200">
                <a:solidFill>
                  <a:srgbClr val="FF0000"/>
                </a:solidFill>
              </a:endParaRPr>
            </a:p>
            <a:p>
              <a:pPr algn="ctr"/>
              <a:r>
                <a:rPr lang="en-GB" sz="2400" baseline="30000">
                  <a:solidFill>
                    <a:srgbClr val="FF0000"/>
                  </a:solidFill>
                </a:rPr>
                <a:t>11th</a:t>
              </a:r>
              <a:r>
                <a:rPr lang="en-GB" sz="2400">
                  <a:solidFill>
                    <a:srgbClr val="FF0000"/>
                  </a:solidFill>
                </a:rPr>
                <a:t> </a:t>
              </a:r>
            </a:p>
          </p:txBody>
        </p:sp>
      </p:grpSp>
      <p:sp>
        <p:nvSpPr>
          <p:cNvPr id="36" name="TextBox 35">
            <a:extLst>
              <a:ext uri="{FF2B5EF4-FFF2-40B4-BE49-F238E27FC236}">
                <a16:creationId xmlns:a16="http://schemas.microsoft.com/office/drawing/2014/main" id="{F99D6041-DC5B-3229-DC03-60DAC6BB95DF}"/>
              </a:ext>
            </a:extLst>
          </p:cNvPr>
          <p:cNvSpPr txBox="1"/>
          <p:nvPr/>
        </p:nvSpPr>
        <p:spPr>
          <a:xfrm>
            <a:off x="410546" y="513252"/>
            <a:ext cx="3704558" cy="5839997"/>
          </a:xfrm>
          <a:prstGeom prst="rect">
            <a:avLst/>
          </a:prstGeom>
          <a:noFill/>
        </p:spPr>
        <p:txBody>
          <a:bodyPr wrap="square" rtlCol="0">
            <a:spAutoFit/>
          </a:bodyPr>
          <a:lstStyle/>
          <a:p>
            <a:endParaRPr lang="en-GB" dirty="0"/>
          </a:p>
          <a:p>
            <a:endParaRPr lang="en-GB" dirty="0"/>
          </a:p>
          <a:p>
            <a:r>
              <a:rPr lang="en-GB" dirty="0"/>
              <a:t>To celebrate Carers Week, we invite our registered carers to join us for various… </a:t>
            </a:r>
          </a:p>
          <a:p>
            <a:pPr algn="ctr">
              <a:lnSpc>
                <a:spcPct val="107000"/>
              </a:lnSpc>
              <a:spcAft>
                <a:spcPts val="800"/>
              </a:spcAft>
            </a:pPr>
            <a:endParaRPr lang="en-GB" sz="4400" b="1" kern="1200" dirty="0">
              <a:ln w="6731" cap="flat" cmpd="sng" algn="ctr">
                <a:solidFill>
                  <a:srgbClr val="FFFFFF"/>
                </a:solidFill>
                <a:prstDash val="solid"/>
                <a:round/>
              </a:ln>
              <a:solidFill>
                <a:srgbClr val="7030A0"/>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4400" b="1" kern="1200" dirty="0">
                <a:ln w="6731" cap="flat" cmpd="sng" algn="ctr">
                  <a:solidFill>
                    <a:srgbClr val="FFFFFF"/>
                  </a:solidFill>
                  <a:prstDash val="solid"/>
                  <a:round/>
                </a:ln>
                <a:solidFill>
                  <a:srgbClr val="7030A0"/>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CARERS WEEK EVENTS</a:t>
            </a:r>
            <a:endParaRPr lang="en-GB"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GB" dirty="0"/>
          </a:p>
          <a:p>
            <a:pPr algn="ctr"/>
            <a:endParaRPr lang="en-GB" sz="1800" dirty="0">
              <a:cs typeface="Arial"/>
            </a:endParaRPr>
          </a:p>
          <a:p>
            <a:pPr algn="ctr"/>
            <a:r>
              <a:rPr lang="en-GB" sz="1700" dirty="0">
                <a:cs typeface="Arial"/>
              </a:rPr>
              <a:t>To book a place </a:t>
            </a:r>
            <a:r>
              <a:rPr lang="en-GB" sz="1700" b="1" dirty="0">
                <a:cs typeface="Arial"/>
              </a:rPr>
              <a:t>for any </a:t>
            </a:r>
            <a:r>
              <a:rPr lang="en-GB" sz="1700" dirty="0">
                <a:cs typeface="Arial"/>
              </a:rPr>
              <a:t>of the activities on this programme or to find our more, please email: </a:t>
            </a:r>
            <a:r>
              <a:rPr lang="en-GB" sz="1700" b="1" dirty="0">
                <a:solidFill>
                  <a:srgbClr val="00B0F0"/>
                </a:solidFill>
                <a:cs typeface="Arial"/>
                <a:hlinkClick r:id="rId2">
                  <a:extLst>
                    <a:ext uri="{A12FA001-AC4F-418D-AE19-62706E023703}">
                      <ahyp:hlinkClr xmlns:ahyp="http://schemas.microsoft.com/office/drawing/2018/hyperlinkcolor" val="tx"/>
                    </a:ext>
                  </a:extLst>
                </a:hlinkClick>
              </a:rPr>
              <a:t>shropshire.carers@shropshire.gov.uk</a:t>
            </a:r>
            <a:r>
              <a:rPr lang="en-GB" sz="1700" b="1" dirty="0">
                <a:solidFill>
                  <a:srgbClr val="00B0F0"/>
                </a:solidFill>
                <a:cs typeface="Arial"/>
              </a:rPr>
              <a:t> </a:t>
            </a:r>
            <a:endParaRPr lang="en-US" sz="1700" b="1" dirty="0">
              <a:solidFill>
                <a:srgbClr val="00B0F0"/>
              </a:solidFill>
            </a:endParaRPr>
          </a:p>
          <a:p>
            <a:pPr algn="ctr"/>
            <a:r>
              <a:rPr lang="en-GB" sz="1700" b="1" dirty="0">
                <a:cs typeface="Arial"/>
              </a:rPr>
              <a:t>or telephone 01743 341995</a:t>
            </a:r>
            <a:endParaRPr lang="en-GB" sz="1700" b="1" dirty="0"/>
          </a:p>
        </p:txBody>
      </p:sp>
      <p:pic>
        <p:nvPicPr>
          <p:cNvPr id="38" name="Picture 37">
            <a:extLst>
              <a:ext uri="{FF2B5EF4-FFF2-40B4-BE49-F238E27FC236}">
                <a16:creationId xmlns:a16="http://schemas.microsoft.com/office/drawing/2014/main" id="{D51C974E-D254-484C-7975-87A269E5C408}"/>
              </a:ext>
            </a:extLst>
          </p:cNvPr>
          <p:cNvPicPr>
            <a:picLocks noChangeAspect="1"/>
          </p:cNvPicPr>
          <p:nvPr/>
        </p:nvPicPr>
        <p:blipFill>
          <a:blip r:embed="rId3"/>
          <a:stretch>
            <a:fillRect/>
          </a:stretch>
        </p:blipFill>
        <p:spPr>
          <a:xfrm>
            <a:off x="9877424" y="55562"/>
            <a:ext cx="2266541" cy="742226"/>
          </a:xfrm>
          <a:prstGeom prst="rect">
            <a:avLst/>
          </a:prstGeom>
        </p:spPr>
      </p:pic>
      <p:sp>
        <p:nvSpPr>
          <p:cNvPr id="59" name="Star: 5 Points 58">
            <a:extLst>
              <a:ext uri="{FF2B5EF4-FFF2-40B4-BE49-F238E27FC236}">
                <a16:creationId xmlns:a16="http://schemas.microsoft.com/office/drawing/2014/main" id="{93954144-C2D3-F4FD-1039-84EE22BEA312}"/>
              </a:ext>
            </a:extLst>
          </p:cNvPr>
          <p:cNvSpPr/>
          <p:nvPr/>
        </p:nvSpPr>
        <p:spPr>
          <a:xfrm>
            <a:off x="866223" y="2041815"/>
            <a:ext cx="616348" cy="719140"/>
          </a:xfrm>
          <a:prstGeom prst="star5">
            <a:avLst/>
          </a:prstGeom>
          <a:solidFill>
            <a:srgbClr val="70AD47"/>
          </a:solidFill>
          <a:ln w="12700" cap="flat" cmpd="sng" algn="ctr">
            <a:solidFill>
              <a:srgbClr val="70AD47">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61" name="Picture 60">
            <a:extLst>
              <a:ext uri="{FF2B5EF4-FFF2-40B4-BE49-F238E27FC236}">
                <a16:creationId xmlns:a16="http://schemas.microsoft.com/office/drawing/2014/main" id="{78917647-0E2B-F101-FD48-2AD27178D430}"/>
              </a:ext>
            </a:extLst>
          </p:cNvPr>
          <p:cNvPicPr>
            <a:picLocks noChangeAspect="1"/>
          </p:cNvPicPr>
          <p:nvPr/>
        </p:nvPicPr>
        <p:blipFill>
          <a:blip r:embed="rId4"/>
          <a:stretch>
            <a:fillRect/>
          </a:stretch>
        </p:blipFill>
        <p:spPr>
          <a:xfrm>
            <a:off x="3031457" y="4104258"/>
            <a:ext cx="667119" cy="809372"/>
          </a:xfrm>
          <a:prstGeom prst="rect">
            <a:avLst/>
          </a:prstGeom>
        </p:spPr>
      </p:pic>
      <p:sp>
        <p:nvSpPr>
          <p:cNvPr id="62" name="Rectangle: Rounded Corners 61">
            <a:extLst>
              <a:ext uri="{FF2B5EF4-FFF2-40B4-BE49-F238E27FC236}">
                <a16:creationId xmlns:a16="http://schemas.microsoft.com/office/drawing/2014/main" id="{0B2D4F3A-BAAE-8EE5-FB18-06AE693CAD25}"/>
              </a:ext>
            </a:extLst>
          </p:cNvPr>
          <p:cNvSpPr/>
          <p:nvPr/>
        </p:nvSpPr>
        <p:spPr>
          <a:xfrm rot="16200000">
            <a:off x="7196656" y="-1518989"/>
            <a:ext cx="849351" cy="4740680"/>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chorCtr="0">
            <a:normAutofit/>
          </a:bodyPr>
          <a:lstStyle/>
          <a:p>
            <a:pPr algn="ctr"/>
            <a:r>
              <a:rPr lang="en-GB" sz="1200">
                <a:solidFill>
                  <a:schemeClr val="tx1"/>
                </a:solidFill>
              </a:rPr>
              <a:t> </a:t>
            </a:r>
          </a:p>
          <a:p>
            <a:endParaRPr lang="en-GB" sz="1200">
              <a:solidFill>
                <a:schemeClr val="tx1"/>
              </a:solidFill>
            </a:endParaRPr>
          </a:p>
        </p:txBody>
      </p:sp>
      <p:grpSp>
        <p:nvGrpSpPr>
          <p:cNvPr id="67" name="Group 66">
            <a:extLst>
              <a:ext uri="{FF2B5EF4-FFF2-40B4-BE49-F238E27FC236}">
                <a16:creationId xmlns:a16="http://schemas.microsoft.com/office/drawing/2014/main" id="{6C82EEA3-CDCE-C1D3-1F3B-3B77C8A67CC7}"/>
              </a:ext>
            </a:extLst>
          </p:cNvPr>
          <p:cNvGrpSpPr/>
          <p:nvPr/>
        </p:nvGrpSpPr>
        <p:grpSpPr>
          <a:xfrm>
            <a:off x="4132253" y="1452301"/>
            <a:ext cx="942270" cy="952874"/>
            <a:chOff x="3389745" y="2660073"/>
            <a:chExt cx="1200728" cy="1265382"/>
          </a:xfrm>
        </p:grpSpPr>
        <p:sp>
          <p:nvSpPr>
            <p:cNvPr id="68" name="Flowchart: Connector 67">
              <a:extLst>
                <a:ext uri="{FF2B5EF4-FFF2-40B4-BE49-F238E27FC236}">
                  <a16:creationId xmlns:a16="http://schemas.microsoft.com/office/drawing/2014/main" id="{F8C8A5D7-213C-F1AE-82CF-04A155CB9262}"/>
                </a:ext>
              </a:extLst>
            </p:cNvPr>
            <p:cNvSpPr/>
            <p:nvPr/>
          </p:nvSpPr>
          <p:spPr>
            <a:xfrm>
              <a:off x="3389745" y="2660073"/>
              <a:ext cx="1200728" cy="1265382"/>
            </a:xfrm>
            <a:prstGeom prst="flowChartConnector">
              <a:avLst/>
            </a:prstGeom>
            <a:noFill/>
            <a:ln w="15875">
              <a:solidFill>
                <a:srgbClr val="7030A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TextBox 68">
              <a:extLst>
                <a:ext uri="{FF2B5EF4-FFF2-40B4-BE49-F238E27FC236}">
                  <a16:creationId xmlns:a16="http://schemas.microsoft.com/office/drawing/2014/main" id="{5CFEEF43-1513-4A1C-1E9E-D38BB6F0D12A}"/>
                </a:ext>
              </a:extLst>
            </p:cNvPr>
            <p:cNvSpPr txBox="1"/>
            <p:nvPr/>
          </p:nvSpPr>
          <p:spPr>
            <a:xfrm>
              <a:off x="3537746" y="2876060"/>
              <a:ext cx="868219" cy="858304"/>
            </a:xfrm>
            <a:prstGeom prst="rect">
              <a:avLst/>
            </a:prstGeom>
            <a:noFill/>
          </p:spPr>
          <p:txBody>
            <a:bodyPr wrap="square" rtlCol="0">
              <a:spAutoFit/>
            </a:bodyPr>
            <a:lstStyle/>
            <a:p>
              <a:pPr algn="ctr"/>
              <a:r>
                <a:rPr lang="en-GB" sz="1200" b="1">
                  <a:solidFill>
                    <a:schemeClr val="accent1">
                      <a:lumMod val="75000"/>
                    </a:schemeClr>
                  </a:solidFill>
                </a:rPr>
                <a:t>Mon</a:t>
              </a:r>
            </a:p>
            <a:p>
              <a:pPr algn="ctr"/>
              <a:r>
                <a:rPr lang="en-GB" sz="2400" baseline="30000">
                  <a:solidFill>
                    <a:schemeClr val="accent1">
                      <a:lumMod val="75000"/>
                    </a:schemeClr>
                  </a:solidFill>
                </a:rPr>
                <a:t>10th</a:t>
              </a:r>
              <a:r>
                <a:rPr lang="en-GB" sz="2400">
                  <a:solidFill>
                    <a:schemeClr val="accent1">
                      <a:lumMod val="75000"/>
                    </a:schemeClr>
                  </a:solidFill>
                </a:rPr>
                <a:t> </a:t>
              </a:r>
            </a:p>
          </p:txBody>
        </p:sp>
      </p:grpSp>
      <p:sp>
        <p:nvSpPr>
          <p:cNvPr id="72" name="Rectangle: Rounded Corners 71">
            <a:extLst>
              <a:ext uri="{FF2B5EF4-FFF2-40B4-BE49-F238E27FC236}">
                <a16:creationId xmlns:a16="http://schemas.microsoft.com/office/drawing/2014/main" id="{834CA47E-A023-3A65-A51E-ECBA73BEBA95}"/>
              </a:ext>
            </a:extLst>
          </p:cNvPr>
          <p:cNvSpPr/>
          <p:nvPr/>
        </p:nvSpPr>
        <p:spPr>
          <a:xfrm rot="16200000">
            <a:off x="8015154" y="-1377446"/>
            <a:ext cx="1002138" cy="6530462"/>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chorCtr="0">
            <a:normAutofit/>
          </a:bodyPr>
          <a:lstStyle/>
          <a:p>
            <a:pPr algn="ctr"/>
            <a:r>
              <a:rPr lang="en-GB" sz="1200">
                <a:solidFill>
                  <a:schemeClr val="tx1"/>
                </a:solidFill>
              </a:rPr>
              <a:t> </a:t>
            </a:r>
          </a:p>
          <a:p>
            <a:endParaRPr lang="en-GB" sz="1200">
              <a:solidFill>
                <a:schemeClr val="tx1"/>
              </a:solidFill>
            </a:endParaRPr>
          </a:p>
        </p:txBody>
      </p:sp>
      <p:sp>
        <p:nvSpPr>
          <p:cNvPr id="75" name="Rectangle: Rounded Corners 74">
            <a:extLst>
              <a:ext uri="{FF2B5EF4-FFF2-40B4-BE49-F238E27FC236}">
                <a16:creationId xmlns:a16="http://schemas.microsoft.com/office/drawing/2014/main" id="{5925B830-913F-E7BC-2D51-53D406B5EB67}"/>
              </a:ext>
            </a:extLst>
          </p:cNvPr>
          <p:cNvSpPr/>
          <p:nvPr/>
        </p:nvSpPr>
        <p:spPr>
          <a:xfrm rot="16200000">
            <a:off x="7960414" y="840660"/>
            <a:ext cx="894496" cy="6363336"/>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chorCtr="0">
            <a:normAutofit/>
          </a:bodyPr>
          <a:lstStyle/>
          <a:p>
            <a:pPr algn="ctr"/>
            <a:r>
              <a:rPr lang="en-GB" sz="1200">
                <a:solidFill>
                  <a:schemeClr val="tx1"/>
                </a:solidFill>
              </a:rPr>
              <a:t> </a:t>
            </a:r>
          </a:p>
          <a:p>
            <a:endParaRPr lang="en-GB" sz="1200">
              <a:solidFill>
                <a:schemeClr val="tx1"/>
              </a:solidFill>
            </a:endParaRPr>
          </a:p>
        </p:txBody>
      </p:sp>
      <p:sp>
        <p:nvSpPr>
          <p:cNvPr id="80" name="Rectangle: Rounded Corners 79">
            <a:extLst>
              <a:ext uri="{FF2B5EF4-FFF2-40B4-BE49-F238E27FC236}">
                <a16:creationId xmlns:a16="http://schemas.microsoft.com/office/drawing/2014/main" id="{8DBDFFEA-6D31-F709-CE98-C735F105915A}"/>
              </a:ext>
            </a:extLst>
          </p:cNvPr>
          <p:cNvSpPr/>
          <p:nvPr/>
        </p:nvSpPr>
        <p:spPr>
          <a:xfrm rot="16200000">
            <a:off x="7156219" y="3675903"/>
            <a:ext cx="849351" cy="4745467"/>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chorCtr="0">
            <a:normAutofit/>
          </a:bodyPr>
          <a:lstStyle/>
          <a:p>
            <a:pPr algn="ctr"/>
            <a:r>
              <a:rPr lang="en-GB" sz="1200">
                <a:solidFill>
                  <a:schemeClr val="tx1"/>
                </a:solidFill>
              </a:rPr>
              <a:t> </a:t>
            </a:r>
          </a:p>
          <a:p>
            <a:endParaRPr lang="en-GB" sz="1200">
              <a:solidFill>
                <a:schemeClr val="tx1"/>
              </a:solidFill>
            </a:endParaRPr>
          </a:p>
        </p:txBody>
      </p:sp>
      <p:sp>
        <p:nvSpPr>
          <p:cNvPr id="2" name="TextBox 1">
            <a:extLst>
              <a:ext uri="{FF2B5EF4-FFF2-40B4-BE49-F238E27FC236}">
                <a16:creationId xmlns:a16="http://schemas.microsoft.com/office/drawing/2014/main" id="{3BB3040F-FC5D-85CA-7486-D29B15377B3B}"/>
              </a:ext>
            </a:extLst>
          </p:cNvPr>
          <p:cNvSpPr txBox="1"/>
          <p:nvPr/>
        </p:nvSpPr>
        <p:spPr>
          <a:xfrm>
            <a:off x="4257942" y="5827293"/>
            <a:ext cx="681334" cy="646331"/>
          </a:xfrm>
          <a:prstGeom prst="rect">
            <a:avLst/>
          </a:prstGeom>
          <a:noFill/>
        </p:spPr>
        <p:txBody>
          <a:bodyPr wrap="square" rtlCol="0">
            <a:spAutoFit/>
          </a:bodyPr>
          <a:lstStyle/>
          <a:p>
            <a:pPr algn="ctr"/>
            <a:r>
              <a:rPr lang="en-GB" sz="1200" b="1">
                <a:solidFill>
                  <a:srgbClr val="FF00FF"/>
                </a:solidFill>
              </a:rPr>
              <a:t>Wed</a:t>
            </a:r>
            <a:r>
              <a:rPr lang="en-GB" sz="1200">
                <a:solidFill>
                  <a:srgbClr val="FF00FF"/>
                </a:solidFill>
              </a:rPr>
              <a:t>  </a:t>
            </a:r>
          </a:p>
          <a:p>
            <a:pPr algn="ctr"/>
            <a:r>
              <a:rPr lang="en-GB" sz="2400" baseline="30000">
                <a:solidFill>
                  <a:srgbClr val="FF00FF"/>
                </a:solidFill>
              </a:rPr>
              <a:t>12th</a:t>
            </a:r>
            <a:r>
              <a:rPr lang="en-GB" sz="2400">
                <a:solidFill>
                  <a:srgbClr val="FF00FF"/>
                </a:solidFill>
              </a:rPr>
              <a:t> </a:t>
            </a:r>
          </a:p>
        </p:txBody>
      </p:sp>
      <p:sp>
        <p:nvSpPr>
          <p:cNvPr id="3" name="TextBox 2">
            <a:extLst>
              <a:ext uri="{FF2B5EF4-FFF2-40B4-BE49-F238E27FC236}">
                <a16:creationId xmlns:a16="http://schemas.microsoft.com/office/drawing/2014/main" id="{1274E3D9-E038-22B7-FA47-A4B357E1EDEE}"/>
              </a:ext>
            </a:extLst>
          </p:cNvPr>
          <p:cNvSpPr txBox="1"/>
          <p:nvPr/>
        </p:nvSpPr>
        <p:spPr>
          <a:xfrm>
            <a:off x="5250992" y="5648221"/>
            <a:ext cx="4156364" cy="830997"/>
          </a:xfrm>
          <a:prstGeom prst="rect">
            <a:avLst/>
          </a:prstGeom>
          <a:noFill/>
        </p:spPr>
        <p:txBody>
          <a:bodyPr wrap="square" lIns="91440" tIns="45720" rIns="91440" bIns="45720" rtlCol="0" anchor="t">
            <a:spAutoFit/>
          </a:bodyPr>
          <a:lstStyle/>
          <a:p>
            <a:r>
              <a:rPr lang="en-GB" sz="1200" b="1" dirty="0">
                <a:solidFill>
                  <a:schemeClr val="tx1"/>
                </a:solidFill>
                <a:cs typeface="Calibri"/>
              </a:rPr>
              <a:t>Time: 10.30am – 4.00pm</a:t>
            </a:r>
          </a:p>
          <a:p>
            <a:r>
              <a:rPr lang="en-GB" sz="1200" b="1" dirty="0">
                <a:cs typeface="Calibri"/>
              </a:rPr>
              <a:t>Venue: </a:t>
            </a:r>
            <a:r>
              <a:rPr lang="en-GB" sz="1200" b="1" dirty="0" err="1">
                <a:cs typeface="Calibri"/>
              </a:rPr>
              <a:t>Lyneal</a:t>
            </a:r>
            <a:r>
              <a:rPr lang="en-GB" sz="1200" b="1" dirty="0">
                <a:cs typeface="Calibri"/>
              </a:rPr>
              <a:t> Trust, Ellesmere, SY12 0LQ</a:t>
            </a:r>
          </a:p>
          <a:p>
            <a:r>
              <a:rPr lang="en-GB" sz="1200" b="1" dirty="0">
                <a:solidFill>
                  <a:schemeClr val="tx1"/>
                </a:solidFill>
                <a:cs typeface="Calibri"/>
              </a:rPr>
              <a:t>Event: Canal Trip</a:t>
            </a:r>
          </a:p>
          <a:p>
            <a:r>
              <a:rPr lang="en-GB" sz="1200" b="1" dirty="0">
                <a:cs typeface="Calibri"/>
              </a:rPr>
              <a:t>Cost: FREE</a:t>
            </a:r>
            <a:endParaRPr lang="en-GB" sz="1200" b="1" dirty="0">
              <a:solidFill>
                <a:schemeClr val="tx1"/>
              </a:solidFill>
              <a:cs typeface="Calibri"/>
            </a:endParaRPr>
          </a:p>
        </p:txBody>
      </p:sp>
      <p:sp>
        <p:nvSpPr>
          <p:cNvPr id="4" name="TextBox 3">
            <a:extLst>
              <a:ext uri="{FF2B5EF4-FFF2-40B4-BE49-F238E27FC236}">
                <a16:creationId xmlns:a16="http://schemas.microsoft.com/office/drawing/2014/main" id="{F763B9D8-3F87-29FC-5F1D-7CA5B9F238CE}"/>
              </a:ext>
            </a:extLst>
          </p:cNvPr>
          <p:cNvSpPr txBox="1"/>
          <p:nvPr/>
        </p:nvSpPr>
        <p:spPr>
          <a:xfrm>
            <a:off x="5288565" y="1397182"/>
            <a:ext cx="6510957" cy="1015663"/>
          </a:xfrm>
          <a:prstGeom prst="rect">
            <a:avLst/>
          </a:prstGeom>
          <a:noFill/>
        </p:spPr>
        <p:txBody>
          <a:bodyPr wrap="square" lIns="91440" tIns="45720" rIns="91440" bIns="45720" rtlCol="0" anchor="t">
            <a:spAutoFit/>
          </a:bodyPr>
          <a:lstStyle/>
          <a:p>
            <a:r>
              <a:rPr lang="en-GB" sz="1200" b="1"/>
              <a:t>Time: Arrival 10.00am – 1.00pm (free time after)</a:t>
            </a:r>
          </a:p>
          <a:p>
            <a:r>
              <a:rPr lang="en-GB" sz="1200" b="1"/>
              <a:t>Venue: RAF Museum Midlands, Lysander Avenue, Cosford, Shifnal TF11 8UP</a:t>
            </a:r>
            <a:endParaRPr lang="en-GB" sz="1200" b="1">
              <a:cs typeface="Calibri"/>
            </a:endParaRPr>
          </a:p>
          <a:p>
            <a:r>
              <a:rPr lang="en-GB" sz="1200" b="1">
                <a:cs typeface="Calibri"/>
              </a:rPr>
              <a:t>Event: Museum/Nimrod </a:t>
            </a:r>
            <a:r>
              <a:rPr lang="en-GB" sz="1200" b="1">
                <a:effectLst/>
                <a:ea typeface="Calibri"/>
              </a:rPr>
              <a:t>tour-a wonderful opportunity to peek at a maritime reconnaissance aircraft, see some of the secrets it held </a:t>
            </a:r>
            <a:r>
              <a:rPr lang="en-GB" sz="1200" b="1">
                <a:cs typeface="Calibri"/>
              </a:rPr>
              <a:t>(starts at 10.30 for an hour, refreshments served after). </a:t>
            </a:r>
          </a:p>
          <a:p>
            <a:r>
              <a:rPr lang="en-GB" sz="1200" b="1">
                <a:cs typeface="Calibri"/>
              </a:rPr>
              <a:t>Cost: FREE </a:t>
            </a:r>
            <a:endParaRPr lang="en-GB" sz="1200"/>
          </a:p>
        </p:txBody>
      </p:sp>
      <p:sp>
        <p:nvSpPr>
          <p:cNvPr id="14" name="TextBox 13">
            <a:extLst>
              <a:ext uri="{FF2B5EF4-FFF2-40B4-BE49-F238E27FC236}">
                <a16:creationId xmlns:a16="http://schemas.microsoft.com/office/drawing/2014/main" id="{56932BA5-AB7A-F6D3-D7AD-7E449710682C}"/>
              </a:ext>
            </a:extLst>
          </p:cNvPr>
          <p:cNvSpPr txBox="1"/>
          <p:nvPr/>
        </p:nvSpPr>
        <p:spPr>
          <a:xfrm>
            <a:off x="5348903" y="408309"/>
            <a:ext cx="4287655" cy="830997"/>
          </a:xfrm>
          <a:prstGeom prst="rect">
            <a:avLst/>
          </a:prstGeom>
          <a:noFill/>
        </p:spPr>
        <p:txBody>
          <a:bodyPr wrap="square">
            <a:spAutoFit/>
          </a:bodyPr>
          <a:lstStyle/>
          <a:p>
            <a:r>
              <a:rPr lang="en-GB" sz="1200" b="1">
                <a:solidFill>
                  <a:schemeClr val="tx1"/>
                </a:solidFill>
                <a:cs typeface="Calibri"/>
              </a:rPr>
              <a:t>Time: 11.00am – 5.00pm</a:t>
            </a:r>
          </a:p>
          <a:p>
            <a:r>
              <a:rPr lang="en-GB" sz="1200" b="1">
                <a:cs typeface="Calibri"/>
              </a:rPr>
              <a:t>Venue: Hodnet Hall Gardens, Market Drayton, TF9 3NN</a:t>
            </a:r>
          </a:p>
          <a:p>
            <a:r>
              <a:rPr lang="en-GB" sz="1200" b="1">
                <a:solidFill>
                  <a:schemeClr val="tx1"/>
                </a:solidFill>
                <a:cs typeface="Calibri"/>
              </a:rPr>
              <a:t>Event: Plant Fair</a:t>
            </a:r>
          </a:p>
          <a:p>
            <a:r>
              <a:rPr lang="en-GB" sz="1200" b="1">
                <a:cs typeface="Calibri"/>
              </a:rPr>
              <a:t>Cost: FREE (10 tickets available)</a:t>
            </a:r>
            <a:endParaRPr lang="en-GB" sz="1200" b="1">
              <a:solidFill>
                <a:schemeClr val="tx1"/>
              </a:solidFill>
              <a:cs typeface="Calibri"/>
            </a:endParaRPr>
          </a:p>
        </p:txBody>
      </p:sp>
      <p:grpSp>
        <p:nvGrpSpPr>
          <p:cNvPr id="15" name="Group 14">
            <a:extLst>
              <a:ext uri="{FF2B5EF4-FFF2-40B4-BE49-F238E27FC236}">
                <a16:creationId xmlns:a16="http://schemas.microsoft.com/office/drawing/2014/main" id="{543D4C46-AB0B-1ECF-D2C6-40C582B7C1D0}"/>
              </a:ext>
            </a:extLst>
          </p:cNvPr>
          <p:cNvGrpSpPr/>
          <p:nvPr/>
        </p:nvGrpSpPr>
        <p:grpSpPr>
          <a:xfrm>
            <a:off x="4079990" y="361518"/>
            <a:ext cx="1028047" cy="1005050"/>
            <a:chOff x="3389745" y="2660073"/>
            <a:chExt cx="1200728" cy="1265382"/>
          </a:xfrm>
        </p:grpSpPr>
        <p:sp>
          <p:nvSpPr>
            <p:cNvPr id="16" name="Flowchart: Connector 15">
              <a:extLst>
                <a:ext uri="{FF2B5EF4-FFF2-40B4-BE49-F238E27FC236}">
                  <a16:creationId xmlns:a16="http://schemas.microsoft.com/office/drawing/2014/main" id="{7DE48222-AFCB-B9E0-2225-5D6C3DD25594}"/>
                </a:ext>
              </a:extLst>
            </p:cNvPr>
            <p:cNvSpPr/>
            <p:nvPr/>
          </p:nvSpPr>
          <p:spPr>
            <a:xfrm>
              <a:off x="3389745" y="2660073"/>
              <a:ext cx="1200728" cy="1265382"/>
            </a:xfrm>
            <a:prstGeom prst="flowChartConnector">
              <a:avLst/>
            </a:prstGeom>
            <a:noFill/>
            <a:ln w="15875">
              <a:solidFill>
                <a:srgbClr val="7030A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250475B4-71E1-9EB4-1F6B-02895DA67A47}"/>
                </a:ext>
              </a:extLst>
            </p:cNvPr>
            <p:cNvSpPr txBox="1"/>
            <p:nvPr/>
          </p:nvSpPr>
          <p:spPr>
            <a:xfrm>
              <a:off x="3532626" y="2909462"/>
              <a:ext cx="868219" cy="858304"/>
            </a:xfrm>
            <a:prstGeom prst="rect">
              <a:avLst/>
            </a:prstGeom>
            <a:noFill/>
          </p:spPr>
          <p:txBody>
            <a:bodyPr wrap="square" rtlCol="0">
              <a:spAutoFit/>
            </a:bodyPr>
            <a:lstStyle/>
            <a:p>
              <a:pPr algn="ctr"/>
              <a:r>
                <a:rPr lang="en-GB" sz="1200" b="1">
                  <a:solidFill>
                    <a:srgbClr val="7030A0"/>
                  </a:solidFill>
                </a:rPr>
                <a:t>Sun</a:t>
              </a:r>
              <a:r>
                <a:rPr lang="en-GB" sz="1200">
                  <a:solidFill>
                    <a:srgbClr val="7030A0"/>
                  </a:solidFill>
                </a:rPr>
                <a:t> </a:t>
              </a:r>
            </a:p>
            <a:p>
              <a:pPr algn="ctr"/>
              <a:r>
                <a:rPr lang="en-GB" sz="2400" baseline="30000">
                  <a:solidFill>
                    <a:srgbClr val="7030A0"/>
                  </a:solidFill>
                </a:rPr>
                <a:t>9th</a:t>
              </a:r>
              <a:r>
                <a:rPr lang="en-GB" sz="2400">
                  <a:solidFill>
                    <a:srgbClr val="7030A0"/>
                  </a:solidFill>
                </a:rPr>
                <a:t> </a:t>
              </a:r>
            </a:p>
          </p:txBody>
        </p:sp>
      </p:grpSp>
      <p:sp>
        <p:nvSpPr>
          <p:cNvPr id="5" name="Flowchart: Connector 4">
            <a:extLst>
              <a:ext uri="{FF2B5EF4-FFF2-40B4-BE49-F238E27FC236}">
                <a16:creationId xmlns:a16="http://schemas.microsoft.com/office/drawing/2014/main" id="{C2907EF4-6233-E401-4B95-306CD264D1FD}"/>
              </a:ext>
            </a:extLst>
          </p:cNvPr>
          <p:cNvSpPr/>
          <p:nvPr/>
        </p:nvSpPr>
        <p:spPr>
          <a:xfrm>
            <a:off x="4174959" y="5581860"/>
            <a:ext cx="942270" cy="952874"/>
          </a:xfrm>
          <a:prstGeom prst="flowChartConnector">
            <a:avLst/>
          </a:prstGeom>
          <a:noFill/>
          <a:ln w="15875">
            <a:solidFill>
              <a:srgbClr val="7030A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F6A0EFA-88E7-9823-C533-3D176316550C}"/>
              </a:ext>
            </a:extLst>
          </p:cNvPr>
          <p:cNvSpPr txBox="1"/>
          <p:nvPr/>
        </p:nvSpPr>
        <p:spPr>
          <a:xfrm>
            <a:off x="5319811" y="3575553"/>
            <a:ext cx="6303360" cy="830997"/>
          </a:xfrm>
          <a:prstGeom prst="rect">
            <a:avLst/>
          </a:prstGeom>
          <a:noFill/>
        </p:spPr>
        <p:txBody>
          <a:bodyPr wrap="square" rtlCol="0">
            <a:spAutoFit/>
          </a:bodyPr>
          <a:lstStyle/>
          <a:p>
            <a:r>
              <a:rPr lang="en-GB" sz="1200" b="1"/>
              <a:t>Time: 2.00 pm – 4.00 pm</a:t>
            </a:r>
            <a:endParaRPr lang="en-GB" sz="1200" b="1">
              <a:highlight>
                <a:srgbClr val="FFFF00"/>
              </a:highlight>
            </a:endParaRPr>
          </a:p>
          <a:p>
            <a:r>
              <a:rPr lang="en-GB" sz="1200" b="1"/>
              <a:t>Venue: The Old Rectory Hall, Market Drayton TF9 2EP</a:t>
            </a:r>
            <a:endParaRPr lang="en-GB" sz="1200" b="1">
              <a:cs typeface="Calibri"/>
            </a:endParaRPr>
          </a:p>
          <a:p>
            <a:r>
              <a:rPr lang="en-GB" sz="1200" b="1">
                <a:cs typeface="Calibri"/>
              </a:rPr>
              <a:t>Event: National Garden Scheme – walk within the cultivated gardens</a:t>
            </a:r>
          </a:p>
          <a:p>
            <a:r>
              <a:rPr lang="en-GB" sz="1200" b="1">
                <a:cs typeface="Calibri"/>
              </a:rPr>
              <a:t>Cost: £6 to include visit/tea/coffee/cake – payable on day for charity</a:t>
            </a:r>
            <a:endParaRPr lang="en-GB" sz="1200"/>
          </a:p>
        </p:txBody>
      </p:sp>
      <p:grpSp>
        <p:nvGrpSpPr>
          <p:cNvPr id="29" name="Group 28">
            <a:extLst>
              <a:ext uri="{FF2B5EF4-FFF2-40B4-BE49-F238E27FC236}">
                <a16:creationId xmlns:a16="http://schemas.microsoft.com/office/drawing/2014/main" id="{7DFE4E3C-E014-0DBA-25B0-8F68BA1EC8AA}"/>
              </a:ext>
            </a:extLst>
          </p:cNvPr>
          <p:cNvGrpSpPr/>
          <p:nvPr/>
        </p:nvGrpSpPr>
        <p:grpSpPr>
          <a:xfrm>
            <a:off x="4138698" y="4541297"/>
            <a:ext cx="942270" cy="952874"/>
            <a:chOff x="3389745" y="2660073"/>
            <a:chExt cx="1200728" cy="1265382"/>
          </a:xfrm>
        </p:grpSpPr>
        <p:sp>
          <p:nvSpPr>
            <p:cNvPr id="30" name="Flowchart: Connector 29">
              <a:extLst>
                <a:ext uri="{FF2B5EF4-FFF2-40B4-BE49-F238E27FC236}">
                  <a16:creationId xmlns:a16="http://schemas.microsoft.com/office/drawing/2014/main" id="{7E1F9763-85A5-DF64-C95F-941B8EAF193C}"/>
                </a:ext>
              </a:extLst>
            </p:cNvPr>
            <p:cNvSpPr/>
            <p:nvPr/>
          </p:nvSpPr>
          <p:spPr>
            <a:xfrm>
              <a:off x="3389745" y="2660073"/>
              <a:ext cx="1200728" cy="1265382"/>
            </a:xfrm>
            <a:prstGeom prst="flowChartConnector">
              <a:avLst/>
            </a:prstGeom>
            <a:noFill/>
            <a:ln w="15875">
              <a:solidFill>
                <a:srgbClr val="7030A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1CCC7500-5B9B-E16C-AC0D-F15C2346158A}"/>
                </a:ext>
              </a:extLst>
            </p:cNvPr>
            <p:cNvSpPr txBox="1"/>
            <p:nvPr/>
          </p:nvSpPr>
          <p:spPr>
            <a:xfrm>
              <a:off x="3532626" y="2943648"/>
              <a:ext cx="868219" cy="858304"/>
            </a:xfrm>
            <a:prstGeom prst="rect">
              <a:avLst/>
            </a:prstGeom>
            <a:noFill/>
          </p:spPr>
          <p:txBody>
            <a:bodyPr wrap="square" rtlCol="0">
              <a:spAutoFit/>
            </a:bodyPr>
            <a:lstStyle/>
            <a:p>
              <a:pPr algn="ctr"/>
              <a:r>
                <a:rPr lang="en-GB" sz="1200" b="1">
                  <a:solidFill>
                    <a:srgbClr val="FF0000"/>
                  </a:solidFill>
                </a:rPr>
                <a:t>Tues </a:t>
              </a:r>
              <a:endParaRPr lang="en-GB" sz="1200">
                <a:solidFill>
                  <a:srgbClr val="FF0000"/>
                </a:solidFill>
              </a:endParaRPr>
            </a:p>
            <a:p>
              <a:pPr algn="ctr"/>
              <a:r>
                <a:rPr lang="en-GB" sz="2400" baseline="30000">
                  <a:solidFill>
                    <a:srgbClr val="FF0000"/>
                  </a:solidFill>
                </a:rPr>
                <a:t>11th</a:t>
              </a:r>
              <a:r>
                <a:rPr lang="en-GB" sz="2400">
                  <a:solidFill>
                    <a:srgbClr val="FF0000"/>
                  </a:solidFill>
                </a:rPr>
                <a:t> </a:t>
              </a:r>
            </a:p>
          </p:txBody>
        </p:sp>
      </p:grpSp>
      <p:sp>
        <p:nvSpPr>
          <p:cNvPr id="32" name="Rectangle: Rounded Corners 31">
            <a:extLst>
              <a:ext uri="{FF2B5EF4-FFF2-40B4-BE49-F238E27FC236}">
                <a16:creationId xmlns:a16="http://schemas.microsoft.com/office/drawing/2014/main" id="{5F15F7D3-E068-79BC-F3C8-690611E1FCFC}"/>
              </a:ext>
            </a:extLst>
          </p:cNvPr>
          <p:cNvSpPr/>
          <p:nvPr/>
        </p:nvSpPr>
        <p:spPr>
          <a:xfrm rot="16200000">
            <a:off x="7879788" y="1926164"/>
            <a:ext cx="849351" cy="6240890"/>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chorCtr="0">
            <a:normAutofit/>
          </a:bodyPr>
          <a:lstStyle/>
          <a:p>
            <a:pPr algn="ctr"/>
            <a:r>
              <a:rPr lang="en-GB" sz="1200">
                <a:solidFill>
                  <a:schemeClr val="tx1"/>
                </a:solidFill>
              </a:rPr>
              <a:t> </a:t>
            </a:r>
          </a:p>
          <a:p>
            <a:endParaRPr lang="en-GB" sz="1200">
              <a:solidFill>
                <a:schemeClr val="tx1"/>
              </a:solidFill>
            </a:endParaRPr>
          </a:p>
        </p:txBody>
      </p:sp>
      <p:sp>
        <p:nvSpPr>
          <p:cNvPr id="33" name="TextBox 32">
            <a:extLst>
              <a:ext uri="{FF2B5EF4-FFF2-40B4-BE49-F238E27FC236}">
                <a16:creationId xmlns:a16="http://schemas.microsoft.com/office/drawing/2014/main" id="{E7D84A47-04C7-A0AF-D0A7-8BC84BDF577A}"/>
              </a:ext>
            </a:extLst>
          </p:cNvPr>
          <p:cNvSpPr txBox="1"/>
          <p:nvPr/>
        </p:nvSpPr>
        <p:spPr>
          <a:xfrm>
            <a:off x="5184018" y="4621922"/>
            <a:ext cx="6007558" cy="830997"/>
          </a:xfrm>
          <a:prstGeom prst="rect">
            <a:avLst/>
          </a:prstGeom>
          <a:noFill/>
        </p:spPr>
        <p:txBody>
          <a:bodyPr wrap="square" lIns="91440" tIns="45720" rIns="91440" bIns="45720" rtlCol="0" anchor="t">
            <a:spAutoFit/>
          </a:bodyPr>
          <a:lstStyle/>
          <a:p>
            <a:r>
              <a:rPr lang="en-GB" sz="1200" b="1">
                <a:solidFill>
                  <a:schemeClr val="tx1"/>
                </a:solidFill>
                <a:cs typeface="Calibri"/>
              </a:rPr>
              <a:t>Time: 10.30 am – 1.00pm and 1.30pm – 4.00pm</a:t>
            </a:r>
          </a:p>
          <a:p>
            <a:r>
              <a:rPr lang="en-GB" sz="1200" b="1">
                <a:cs typeface="Calibri"/>
              </a:rPr>
              <a:t>Venue: Crowsmill Craft Centre, Coton Lane, Bridgnorth, WV15 6HF</a:t>
            </a:r>
          </a:p>
          <a:p>
            <a:r>
              <a:rPr lang="en-GB" sz="1200" b="1">
                <a:solidFill>
                  <a:schemeClr val="tx1"/>
                </a:solidFill>
                <a:cs typeface="Calibri"/>
              </a:rPr>
              <a:t>Event: 30-minute tour and 2 hr taster session on gardening, woodwork/crafting</a:t>
            </a:r>
          </a:p>
          <a:p>
            <a:r>
              <a:rPr lang="en-GB" sz="1200" b="1">
                <a:cs typeface="Calibri"/>
              </a:rPr>
              <a:t>Cost: FREE (20 spaces available, up to 5 carers and cared for per session)</a:t>
            </a:r>
            <a:endParaRPr lang="en-GB" sz="1200" b="1">
              <a:solidFill>
                <a:schemeClr val="tx1"/>
              </a:solidFill>
              <a:cs typeface="Calibri"/>
            </a:endParaRPr>
          </a:p>
        </p:txBody>
      </p:sp>
      <p:grpSp>
        <p:nvGrpSpPr>
          <p:cNvPr id="34" name="Group 33">
            <a:extLst>
              <a:ext uri="{FF2B5EF4-FFF2-40B4-BE49-F238E27FC236}">
                <a16:creationId xmlns:a16="http://schemas.microsoft.com/office/drawing/2014/main" id="{8B162F26-54E8-BB00-8183-D0BF1ABD3EA6}"/>
              </a:ext>
            </a:extLst>
          </p:cNvPr>
          <p:cNvGrpSpPr/>
          <p:nvPr/>
        </p:nvGrpSpPr>
        <p:grpSpPr>
          <a:xfrm>
            <a:off x="4132253" y="2490909"/>
            <a:ext cx="942270" cy="952874"/>
            <a:chOff x="3389745" y="2660073"/>
            <a:chExt cx="1200728" cy="1265382"/>
          </a:xfrm>
        </p:grpSpPr>
        <p:sp>
          <p:nvSpPr>
            <p:cNvPr id="35" name="Flowchart: Connector 34">
              <a:extLst>
                <a:ext uri="{FF2B5EF4-FFF2-40B4-BE49-F238E27FC236}">
                  <a16:creationId xmlns:a16="http://schemas.microsoft.com/office/drawing/2014/main" id="{B353C1B9-E518-4766-B236-9D92E452201E}"/>
                </a:ext>
              </a:extLst>
            </p:cNvPr>
            <p:cNvSpPr/>
            <p:nvPr/>
          </p:nvSpPr>
          <p:spPr>
            <a:xfrm>
              <a:off x="3389745" y="2660073"/>
              <a:ext cx="1200728" cy="1265382"/>
            </a:xfrm>
            <a:prstGeom prst="flowChartConnector">
              <a:avLst/>
            </a:prstGeom>
            <a:noFill/>
            <a:ln w="15875">
              <a:solidFill>
                <a:srgbClr val="7030A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D4E5D95E-3B8E-D0F0-176A-E7A3DA203BFB}"/>
                </a:ext>
              </a:extLst>
            </p:cNvPr>
            <p:cNvSpPr txBox="1"/>
            <p:nvPr/>
          </p:nvSpPr>
          <p:spPr>
            <a:xfrm>
              <a:off x="3537746" y="2876060"/>
              <a:ext cx="868219" cy="858304"/>
            </a:xfrm>
            <a:prstGeom prst="rect">
              <a:avLst/>
            </a:prstGeom>
            <a:noFill/>
          </p:spPr>
          <p:txBody>
            <a:bodyPr wrap="square" rtlCol="0">
              <a:spAutoFit/>
            </a:bodyPr>
            <a:lstStyle/>
            <a:p>
              <a:pPr algn="ctr"/>
              <a:r>
                <a:rPr lang="en-GB" sz="1200" b="1">
                  <a:solidFill>
                    <a:schemeClr val="accent1">
                      <a:lumMod val="75000"/>
                    </a:schemeClr>
                  </a:solidFill>
                </a:rPr>
                <a:t>Mon</a:t>
              </a:r>
            </a:p>
            <a:p>
              <a:pPr algn="ctr"/>
              <a:r>
                <a:rPr lang="en-GB" sz="2400" baseline="30000">
                  <a:solidFill>
                    <a:schemeClr val="accent1">
                      <a:lumMod val="75000"/>
                    </a:schemeClr>
                  </a:solidFill>
                </a:rPr>
                <a:t>10th</a:t>
              </a:r>
              <a:r>
                <a:rPr lang="en-GB" sz="2400">
                  <a:solidFill>
                    <a:schemeClr val="accent1">
                      <a:lumMod val="75000"/>
                    </a:schemeClr>
                  </a:solidFill>
                </a:rPr>
                <a:t> </a:t>
              </a:r>
            </a:p>
          </p:txBody>
        </p:sp>
      </p:grpSp>
      <p:sp>
        <p:nvSpPr>
          <p:cNvPr id="41" name="Rectangle: Rounded Corners 40">
            <a:extLst>
              <a:ext uri="{FF2B5EF4-FFF2-40B4-BE49-F238E27FC236}">
                <a16:creationId xmlns:a16="http://schemas.microsoft.com/office/drawing/2014/main" id="{4EBC52FE-555F-7646-F8DE-78AB123B45D2}"/>
              </a:ext>
            </a:extLst>
          </p:cNvPr>
          <p:cNvSpPr/>
          <p:nvPr/>
        </p:nvSpPr>
        <p:spPr>
          <a:xfrm rot="16200000">
            <a:off x="7960414" y="-206512"/>
            <a:ext cx="894496" cy="6363336"/>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chorCtr="0">
            <a:normAutofit/>
          </a:bodyPr>
          <a:lstStyle/>
          <a:p>
            <a:pPr algn="ctr"/>
            <a:r>
              <a:rPr lang="en-GB" sz="1200">
                <a:solidFill>
                  <a:schemeClr val="tx1"/>
                </a:solidFill>
              </a:rPr>
              <a:t> </a:t>
            </a:r>
          </a:p>
          <a:p>
            <a:endParaRPr lang="en-GB" sz="1200">
              <a:solidFill>
                <a:schemeClr val="tx1"/>
              </a:solidFill>
            </a:endParaRPr>
          </a:p>
        </p:txBody>
      </p:sp>
      <p:sp>
        <p:nvSpPr>
          <p:cNvPr id="42" name="TextBox 41">
            <a:extLst>
              <a:ext uri="{FF2B5EF4-FFF2-40B4-BE49-F238E27FC236}">
                <a16:creationId xmlns:a16="http://schemas.microsoft.com/office/drawing/2014/main" id="{652E9A3D-53F0-091B-B779-158D0E7D1265}"/>
              </a:ext>
            </a:extLst>
          </p:cNvPr>
          <p:cNvSpPr txBox="1"/>
          <p:nvPr/>
        </p:nvSpPr>
        <p:spPr>
          <a:xfrm>
            <a:off x="5277265" y="2556582"/>
            <a:ext cx="6303360" cy="830997"/>
          </a:xfrm>
          <a:prstGeom prst="rect">
            <a:avLst/>
          </a:prstGeom>
          <a:noFill/>
        </p:spPr>
        <p:txBody>
          <a:bodyPr wrap="square" rtlCol="0">
            <a:spAutoFit/>
          </a:bodyPr>
          <a:lstStyle/>
          <a:p>
            <a:r>
              <a:rPr lang="en-GB" sz="1200" b="1"/>
              <a:t>Time: 10.00am</a:t>
            </a:r>
            <a:endParaRPr lang="en-GB" sz="1200" b="1">
              <a:highlight>
                <a:srgbClr val="FFFF00"/>
              </a:highlight>
            </a:endParaRPr>
          </a:p>
          <a:p>
            <a:r>
              <a:rPr lang="en-GB" sz="1200" b="1"/>
              <a:t>Venue: Shropshire Hills Discovery Centre, Market Street, Craven Arms SY7 9RS</a:t>
            </a:r>
            <a:endParaRPr lang="en-GB" sz="1200" b="1">
              <a:cs typeface="Calibri"/>
            </a:endParaRPr>
          </a:p>
          <a:p>
            <a:r>
              <a:rPr lang="en-GB" sz="1200" b="1">
                <a:cs typeface="Calibri"/>
              </a:rPr>
              <a:t>Event: Meet their mammoth, enjoy the exhibition and explore their 30-acre meadow</a:t>
            </a:r>
          </a:p>
          <a:p>
            <a:r>
              <a:rPr lang="en-GB" sz="1200" b="1">
                <a:cs typeface="Calibri"/>
              </a:rPr>
              <a:t>Cost: £4.50  (10 tickets available)</a:t>
            </a:r>
            <a:endParaRPr lang="en-GB" sz="1200"/>
          </a:p>
        </p:txBody>
      </p:sp>
      <p:pic>
        <p:nvPicPr>
          <p:cNvPr id="7" name="Picture 12" descr="Diagram&#10;&#10;Description automatically generated">
            <a:extLst>
              <a:ext uri="{FF2B5EF4-FFF2-40B4-BE49-F238E27FC236}">
                <a16:creationId xmlns:a16="http://schemas.microsoft.com/office/drawing/2014/main" id="{04E8BCFA-B368-FF77-F7BC-22B8B140E016}"/>
              </a:ext>
            </a:extLst>
          </p:cNvPr>
          <p:cNvPicPr>
            <a:picLocks noChangeAspect="1"/>
          </p:cNvPicPr>
          <p:nvPr/>
        </p:nvPicPr>
        <p:blipFill>
          <a:blip r:embed="rId5"/>
          <a:stretch>
            <a:fillRect/>
          </a:stretch>
        </p:blipFill>
        <p:spPr>
          <a:xfrm>
            <a:off x="213064" y="231555"/>
            <a:ext cx="1056442" cy="973951"/>
          </a:xfrm>
          <a:prstGeom prst="rect">
            <a:avLst/>
          </a:prstGeom>
        </p:spPr>
      </p:pic>
      <p:pic>
        <p:nvPicPr>
          <p:cNvPr id="8" name="Picture 7">
            <a:extLst>
              <a:ext uri="{FF2B5EF4-FFF2-40B4-BE49-F238E27FC236}">
                <a16:creationId xmlns:a16="http://schemas.microsoft.com/office/drawing/2014/main" id="{ABEF2D83-93EA-4C22-4288-E2F17232C7C0}"/>
              </a:ext>
            </a:extLst>
          </p:cNvPr>
          <p:cNvPicPr>
            <a:picLocks noChangeAspect="1"/>
          </p:cNvPicPr>
          <p:nvPr/>
        </p:nvPicPr>
        <p:blipFill>
          <a:blip r:embed="rId6"/>
          <a:stretch>
            <a:fillRect/>
          </a:stretch>
        </p:blipFill>
        <p:spPr>
          <a:xfrm>
            <a:off x="11107376" y="6066212"/>
            <a:ext cx="732355" cy="536953"/>
          </a:xfrm>
          <a:prstGeom prst="rect">
            <a:avLst/>
          </a:prstGeom>
        </p:spPr>
      </p:pic>
    </p:spTree>
    <p:extLst>
      <p:ext uri="{BB962C8B-B14F-4D97-AF65-F5344CB8AC3E}">
        <p14:creationId xmlns:p14="http://schemas.microsoft.com/office/powerpoint/2010/main" val="2192937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F99D6041-DC5B-3229-DC03-60DAC6BB95DF}"/>
              </a:ext>
            </a:extLst>
          </p:cNvPr>
          <p:cNvSpPr txBox="1"/>
          <p:nvPr/>
        </p:nvSpPr>
        <p:spPr>
          <a:xfrm>
            <a:off x="410546" y="513252"/>
            <a:ext cx="3704558" cy="5839997"/>
          </a:xfrm>
          <a:prstGeom prst="rect">
            <a:avLst/>
          </a:prstGeom>
          <a:noFill/>
        </p:spPr>
        <p:txBody>
          <a:bodyPr wrap="square" rtlCol="0">
            <a:spAutoFit/>
          </a:bodyPr>
          <a:lstStyle/>
          <a:p>
            <a:endParaRPr lang="en-GB"/>
          </a:p>
          <a:p>
            <a:endParaRPr lang="en-GB"/>
          </a:p>
          <a:p>
            <a:r>
              <a:rPr lang="en-GB"/>
              <a:t>To celebrate Carers Week, we invite our registered carers to join us for various… </a:t>
            </a:r>
          </a:p>
          <a:p>
            <a:pPr algn="ctr">
              <a:lnSpc>
                <a:spcPct val="107000"/>
              </a:lnSpc>
              <a:spcAft>
                <a:spcPts val="800"/>
              </a:spcAft>
            </a:pPr>
            <a:endParaRPr lang="en-GB" sz="4400" b="1" kern="1200">
              <a:ln w="6731" cap="flat" cmpd="sng" algn="ctr">
                <a:solidFill>
                  <a:srgbClr val="FFFFFF"/>
                </a:solidFill>
                <a:prstDash val="solid"/>
                <a:round/>
              </a:ln>
              <a:solidFill>
                <a:srgbClr val="7030A0"/>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4400" b="1" kern="1200">
                <a:ln w="6731" cap="flat" cmpd="sng" algn="ctr">
                  <a:solidFill>
                    <a:srgbClr val="FFFFFF"/>
                  </a:solidFill>
                  <a:prstDash val="solid"/>
                  <a:round/>
                </a:ln>
                <a:solidFill>
                  <a:srgbClr val="7030A0"/>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CARERS WEEK EVENTS</a:t>
            </a:r>
            <a:endParaRPr lang="en-GB">
              <a:solidFill>
                <a:srgbClr val="000000"/>
              </a:solidFill>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GB"/>
          </a:p>
          <a:p>
            <a:pPr algn="ctr"/>
            <a:endParaRPr lang="en-GB" sz="1800">
              <a:cs typeface="Arial"/>
            </a:endParaRPr>
          </a:p>
          <a:p>
            <a:pPr algn="ctr"/>
            <a:r>
              <a:rPr lang="en-GB" sz="1700">
                <a:cs typeface="Arial"/>
              </a:rPr>
              <a:t>To book a place </a:t>
            </a:r>
            <a:r>
              <a:rPr lang="en-GB" sz="1700" b="1">
                <a:cs typeface="Arial"/>
              </a:rPr>
              <a:t>for any </a:t>
            </a:r>
            <a:r>
              <a:rPr lang="en-GB" sz="1700">
                <a:cs typeface="Arial"/>
              </a:rPr>
              <a:t>of the activities on this programme or to find our more, please email: </a:t>
            </a:r>
            <a:r>
              <a:rPr lang="en-GB" sz="1700" b="1">
                <a:solidFill>
                  <a:srgbClr val="00B0F0"/>
                </a:solidFill>
                <a:cs typeface="Arial"/>
                <a:hlinkClick r:id="rId2">
                  <a:extLst>
                    <a:ext uri="{A12FA001-AC4F-418D-AE19-62706E023703}">
                      <ahyp:hlinkClr xmlns:ahyp="http://schemas.microsoft.com/office/drawing/2018/hyperlinkcolor" val="tx"/>
                    </a:ext>
                  </a:extLst>
                </a:hlinkClick>
              </a:rPr>
              <a:t>shropshire.carers@shropshire.gov.uk</a:t>
            </a:r>
            <a:r>
              <a:rPr lang="en-GB" sz="1700" b="1">
                <a:solidFill>
                  <a:srgbClr val="00B0F0"/>
                </a:solidFill>
                <a:cs typeface="Arial"/>
              </a:rPr>
              <a:t> </a:t>
            </a:r>
            <a:endParaRPr lang="en-US" sz="1700" b="1">
              <a:solidFill>
                <a:srgbClr val="00B0F0"/>
              </a:solidFill>
            </a:endParaRPr>
          </a:p>
          <a:p>
            <a:pPr algn="ctr"/>
            <a:r>
              <a:rPr lang="en-GB" sz="1700" b="1">
                <a:cs typeface="Arial"/>
              </a:rPr>
              <a:t>or telephone 01743 341995</a:t>
            </a:r>
            <a:endParaRPr lang="en-GB" sz="1700" b="1"/>
          </a:p>
        </p:txBody>
      </p:sp>
      <p:pic>
        <p:nvPicPr>
          <p:cNvPr id="38" name="Picture 37">
            <a:extLst>
              <a:ext uri="{FF2B5EF4-FFF2-40B4-BE49-F238E27FC236}">
                <a16:creationId xmlns:a16="http://schemas.microsoft.com/office/drawing/2014/main" id="{D51C974E-D254-484C-7975-87A269E5C408}"/>
              </a:ext>
            </a:extLst>
          </p:cNvPr>
          <p:cNvPicPr>
            <a:picLocks noChangeAspect="1"/>
          </p:cNvPicPr>
          <p:nvPr/>
        </p:nvPicPr>
        <p:blipFill>
          <a:blip r:embed="rId3"/>
          <a:stretch>
            <a:fillRect/>
          </a:stretch>
        </p:blipFill>
        <p:spPr>
          <a:xfrm>
            <a:off x="9877424" y="55562"/>
            <a:ext cx="2266541" cy="742226"/>
          </a:xfrm>
          <a:prstGeom prst="rect">
            <a:avLst/>
          </a:prstGeom>
        </p:spPr>
      </p:pic>
      <p:sp>
        <p:nvSpPr>
          <p:cNvPr id="59" name="Star: 5 Points 58">
            <a:extLst>
              <a:ext uri="{FF2B5EF4-FFF2-40B4-BE49-F238E27FC236}">
                <a16:creationId xmlns:a16="http://schemas.microsoft.com/office/drawing/2014/main" id="{93954144-C2D3-F4FD-1039-84EE22BEA312}"/>
              </a:ext>
            </a:extLst>
          </p:cNvPr>
          <p:cNvSpPr/>
          <p:nvPr/>
        </p:nvSpPr>
        <p:spPr>
          <a:xfrm>
            <a:off x="866223" y="2041815"/>
            <a:ext cx="616348" cy="719140"/>
          </a:xfrm>
          <a:prstGeom prst="star5">
            <a:avLst/>
          </a:prstGeom>
          <a:solidFill>
            <a:srgbClr val="70AD47"/>
          </a:solidFill>
          <a:ln w="12700" cap="flat" cmpd="sng" algn="ctr">
            <a:solidFill>
              <a:srgbClr val="70AD47">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61" name="Picture 60">
            <a:extLst>
              <a:ext uri="{FF2B5EF4-FFF2-40B4-BE49-F238E27FC236}">
                <a16:creationId xmlns:a16="http://schemas.microsoft.com/office/drawing/2014/main" id="{78917647-0E2B-F101-FD48-2AD27178D430}"/>
              </a:ext>
            </a:extLst>
          </p:cNvPr>
          <p:cNvPicPr>
            <a:picLocks noChangeAspect="1"/>
          </p:cNvPicPr>
          <p:nvPr/>
        </p:nvPicPr>
        <p:blipFill>
          <a:blip r:embed="rId4"/>
          <a:stretch>
            <a:fillRect/>
          </a:stretch>
        </p:blipFill>
        <p:spPr>
          <a:xfrm>
            <a:off x="3031457" y="4104258"/>
            <a:ext cx="667119" cy="809372"/>
          </a:xfrm>
          <a:prstGeom prst="rect">
            <a:avLst/>
          </a:prstGeom>
        </p:spPr>
      </p:pic>
      <p:sp>
        <p:nvSpPr>
          <p:cNvPr id="62" name="Rectangle: Rounded Corners 61">
            <a:extLst>
              <a:ext uri="{FF2B5EF4-FFF2-40B4-BE49-F238E27FC236}">
                <a16:creationId xmlns:a16="http://schemas.microsoft.com/office/drawing/2014/main" id="{0B2D4F3A-BAAE-8EE5-FB18-06AE693CAD25}"/>
              </a:ext>
            </a:extLst>
          </p:cNvPr>
          <p:cNvSpPr/>
          <p:nvPr/>
        </p:nvSpPr>
        <p:spPr>
          <a:xfrm rot="16200000">
            <a:off x="7329785" y="-644386"/>
            <a:ext cx="849351" cy="5113065"/>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chorCtr="0">
            <a:normAutofit/>
          </a:bodyPr>
          <a:lstStyle/>
          <a:p>
            <a:pPr algn="ctr"/>
            <a:r>
              <a:rPr lang="en-GB" sz="1200">
                <a:solidFill>
                  <a:schemeClr val="tx1"/>
                </a:solidFill>
              </a:rPr>
              <a:t> </a:t>
            </a:r>
          </a:p>
          <a:p>
            <a:endParaRPr lang="en-GB" sz="1200">
              <a:solidFill>
                <a:schemeClr val="tx1"/>
              </a:solidFill>
            </a:endParaRPr>
          </a:p>
        </p:txBody>
      </p:sp>
      <p:sp>
        <p:nvSpPr>
          <p:cNvPr id="68" name="Flowchart: Connector 67">
            <a:extLst>
              <a:ext uri="{FF2B5EF4-FFF2-40B4-BE49-F238E27FC236}">
                <a16:creationId xmlns:a16="http://schemas.microsoft.com/office/drawing/2014/main" id="{F8C8A5D7-213C-F1AE-82CF-04A155CB9262}"/>
              </a:ext>
            </a:extLst>
          </p:cNvPr>
          <p:cNvSpPr/>
          <p:nvPr/>
        </p:nvSpPr>
        <p:spPr>
          <a:xfrm>
            <a:off x="4115104" y="3452752"/>
            <a:ext cx="942270" cy="952874"/>
          </a:xfrm>
          <a:prstGeom prst="flowChartConnector">
            <a:avLst/>
          </a:prstGeom>
          <a:noFill/>
          <a:ln w="15875">
            <a:solidFill>
              <a:srgbClr val="7030A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Rounded Corners 71">
            <a:extLst>
              <a:ext uri="{FF2B5EF4-FFF2-40B4-BE49-F238E27FC236}">
                <a16:creationId xmlns:a16="http://schemas.microsoft.com/office/drawing/2014/main" id="{834CA47E-A023-3A65-A51E-ECBA73BEBA95}"/>
              </a:ext>
            </a:extLst>
          </p:cNvPr>
          <p:cNvSpPr/>
          <p:nvPr/>
        </p:nvSpPr>
        <p:spPr>
          <a:xfrm rot="16200000">
            <a:off x="7545537" y="1198857"/>
            <a:ext cx="905491" cy="5565204"/>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chorCtr="0">
            <a:normAutofit/>
          </a:bodyPr>
          <a:lstStyle/>
          <a:p>
            <a:pPr algn="ctr"/>
            <a:r>
              <a:rPr lang="en-GB" sz="1200">
                <a:solidFill>
                  <a:schemeClr val="tx1"/>
                </a:solidFill>
              </a:rPr>
              <a:t> </a:t>
            </a:r>
          </a:p>
          <a:p>
            <a:endParaRPr lang="en-GB" sz="1200">
              <a:solidFill>
                <a:schemeClr val="tx1"/>
              </a:solidFill>
            </a:endParaRPr>
          </a:p>
        </p:txBody>
      </p:sp>
      <p:sp>
        <p:nvSpPr>
          <p:cNvPr id="80" name="Rectangle: Rounded Corners 79">
            <a:extLst>
              <a:ext uri="{FF2B5EF4-FFF2-40B4-BE49-F238E27FC236}">
                <a16:creationId xmlns:a16="http://schemas.microsoft.com/office/drawing/2014/main" id="{8DBDFFEA-6D31-F709-CE98-C735F105915A}"/>
              </a:ext>
            </a:extLst>
          </p:cNvPr>
          <p:cNvSpPr/>
          <p:nvPr/>
        </p:nvSpPr>
        <p:spPr>
          <a:xfrm rot="16200000">
            <a:off x="7748644" y="3046376"/>
            <a:ext cx="849351" cy="5868115"/>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chorCtr="0">
            <a:normAutofit/>
          </a:bodyPr>
          <a:lstStyle/>
          <a:p>
            <a:pPr algn="ctr"/>
            <a:r>
              <a:rPr lang="en-GB" sz="1200">
                <a:solidFill>
                  <a:schemeClr val="tx1"/>
                </a:solidFill>
              </a:rPr>
              <a:t> </a:t>
            </a:r>
          </a:p>
          <a:p>
            <a:endParaRPr lang="en-GB" sz="1200">
              <a:solidFill>
                <a:schemeClr val="tx1"/>
              </a:solidFill>
            </a:endParaRPr>
          </a:p>
        </p:txBody>
      </p:sp>
      <p:sp>
        <p:nvSpPr>
          <p:cNvPr id="14" name="TextBox 13">
            <a:extLst>
              <a:ext uri="{FF2B5EF4-FFF2-40B4-BE49-F238E27FC236}">
                <a16:creationId xmlns:a16="http://schemas.microsoft.com/office/drawing/2014/main" id="{56932BA5-AB7A-F6D3-D7AD-7E449710682C}"/>
              </a:ext>
            </a:extLst>
          </p:cNvPr>
          <p:cNvSpPr txBox="1"/>
          <p:nvPr/>
        </p:nvSpPr>
        <p:spPr>
          <a:xfrm>
            <a:off x="5239261" y="1537336"/>
            <a:ext cx="4758435" cy="830997"/>
          </a:xfrm>
          <a:prstGeom prst="rect">
            <a:avLst/>
          </a:prstGeom>
          <a:noFill/>
        </p:spPr>
        <p:txBody>
          <a:bodyPr wrap="square">
            <a:spAutoFit/>
          </a:bodyPr>
          <a:lstStyle/>
          <a:p>
            <a:r>
              <a:rPr lang="en-GB" sz="1200" b="1">
                <a:solidFill>
                  <a:schemeClr val="tx1"/>
                </a:solidFill>
                <a:cs typeface="Calibri"/>
              </a:rPr>
              <a:t>Time: 10.00  – 12.00pm</a:t>
            </a:r>
          </a:p>
          <a:p>
            <a:r>
              <a:rPr lang="en-GB" sz="1200" b="1">
                <a:cs typeface="Calibri"/>
              </a:rPr>
              <a:t>Venue: </a:t>
            </a:r>
            <a:r>
              <a:rPr lang="en-GB" sz="1200" b="1" err="1">
                <a:cs typeface="Calibri"/>
              </a:rPr>
              <a:t>OsNosh</a:t>
            </a:r>
            <a:r>
              <a:rPr lang="en-GB" sz="1200" b="1">
                <a:cs typeface="Calibri"/>
              </a:rPr>
              <a:t>, The Centre, Oak Street, Oswestry, SY11 1LW</a:t>
            </a:r>
          </a:p>
          <a:p>
            <a:r>
              <a:rPr lang="en-GB" sz="1200" b="1">
                <a:solidFill>
                  <a:schemeClr val="tx1"/>
                </a:solidFill>
                <a:cs typeface="Calibri"/>
              </a:rPr>
              <a:t>Event: Gardening Club - learn how to grow</a:t>
            </a:r>
          </a:p>
          <a:p>
            <a:r>
              <a:rPr lang="en-GB" sz="1200" b="1">
                <a:cs typeface="Calibri"/>
              </a:rPr>
              <a:t>Cost: FREE (small donation appreciated)</a:t>
            </a:r>
            <a:endParaRPr lang="en-GB" sz="1200" b="1">
              <a:solidFill>
                <a:schemeClr val="tx1"/>
              </a:solidFill>
              <a:cs typeface="Calibri"/>
            </a:endParaRPr>
          </a:p>
        </p:txBody>
      </p:sp>
      <p:sp>
        <p:nvSpPr>
          <p:cNvPr id="5" name="Flowchart: Connector 4">
            <a:extLst>
              <a:ext uri="{FF2B5EF4-FFF2-40B4-BE49-F238E27FC236}">
                <a16:creationId xmlns:a16="http://schemas.microsoft.com/office/drawing/2014/main" id="{C2907EF4-6233-E401-4B95-306CD264D1FD}"/>
              </a:ext>
            </a:extLst>
          </p:cNvPr>
          <p:cNvSpPr/>
          <p:nvPr/>
        </p:nvSpPr>
        <p:spPr>
          <a:xfrm>
            <a:off x="4166525" y="5529940"/>
            <a:ext cx="942270" cy="952874"/>
          </a:xfrm>
          <a:prstGeom prst="flowChartConnector">
            <a:avLst/>
          </a:prstGeom>
          <a:noFill/>
          <a:ln w="15875">
            <a:solidFill>
              <a:srgbClr val="7030A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571B43D1-ED03-A966-7771-83166A1A69AF}"/>
              </a:ext>
            </a:extLst>
          </p:cNvPr>
          <p:cNvGrpSpPr/>
          <p:nvPr/>
        </p:nvGrpSpPr>
        <p:grpSpPr>
          <a:xfrm>
            <a:off x="4144476" y="4468753"/>
            <a:ext cx="942270" cy="952874"/>
            <a:chOff x="3389745" y="2660073"/>
            <a:chExt cx="1200728" cy="1265382"/>
          </a:xfrm>
        </p:grpSpPr>
        <p:sp>
          <p:nvSpPr>
            <p:cNvPr id="18" name="Flowchart: Connector 17">
              <a:extLst>
                <a:ext uri="{FF2B5EF4-FFF2-40B4-BE49-F238E27FC236}">
                  <a16:creationId xmlns:a16="http://schemas.microsoft.com/office/drawing/2014/main" id="{66B3AFAD-6B82-30A4-EB98-7ECBC16D6341}"/>
                </a:ext>
              </a:extLst>
            </p:cNvPr>
            <p:cNvSpPr/>
            <p:nvPr/>
          </p:nvSpPr>
          <p:spPr>
            <a:xfrm>
              <a:off x="3389745" y="2660073"/>
              <a:ext cx="1200728" cy="1265382"/>
            </a:xfrm>
            <a:prstGeom prst="flowChartConnector">
              <a:avLst/>
            </a:prstGeom>
            <a:noFill/>
            <a:ln w="15875">
              <a:solidFill>
                <a:srgbClr val="7030A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AFC5BC02-5107-C588-1259-4D4B8458C838}"/>
                </a:ext>
              </a:extLst>
            </p:cNvPr>
            <p:cNvSpPr txBox="1"/>
            <p:nvPr/>
          </p:nvSpPr>
          <p:spPr>
            <a:xfrm>
              <a:off x="3532626" y="2849818"/>
              <a:ext cx="868219" cy="858304"/>
            </a:xfrm>
            <a:prstGeom prst="rect">
              <a:avLst/>
            </a:prstGeom>
            <a:noFill/>
          </p:spPr>
          <p:txBody>
            <a:bodyPr wrap="square" rtlCol="0">
              <a:spAutoFit/>
            </a:bodyPr>
            <a:lstStyle/>
            <a:p>
              <a:pPr algn="ctr"/>
              <a:r>
                <a:rPr lang="en-GB" sz="1200" b="1">
                  <a:solidFill>
                    <a:srgbClr val="D05F12"/>
                  </a:solidFill>
                </a:rPr>
                <a:t>Thurs</a:t>
              </a:r>
              <a:r>
                <a:rPr lang="en-GB" sz="1200">
                  <a:solidFill>
                    <a:srgbClr val="D05F12"/>
                  </a:solidFill>
                </a:rPr>
                <a:t> </a:t>
              </a:r>
            </a:p>
            <a:p>
              <a:pPr algn="ctr"/>
              <a:r>
                <a:rPr lang="en-GB" sz="2400" baseline="30000">
                  <a:solidFill>
                    <a:srgbClr val="D05F12"/>
                  </a:solidFill>
                </a:rPr>
                <a:t>13th</a:t>
              </a:r>
              <a:r>
                <a:rPr lang="en-GB" sz="2400">
                  <a:solidFill>
                    <a:srgbClr val="D05F12"/>
                  </a:solidFill>
                </a:rPr>
                <a:t> </a:t>
              </a:r>
            </a:p>
          </p:txBody>
        </p:sp>
      </p:grpSp>
      <p:sp>
        <p:nvSpPr>
          <p:cNvPr id="21" name="Rectangle: Rounded Corners 20">
            <a:extLst>
              <a:ext uri="{FF2B5EF4-FFF2-40B4-BE49-F238E27FC236}">
                <a16:creationId xmlns:a16="http://schemas.microsoft.com/office/drawing/2014/main" id="{59BDB7D3-3138-4193-2646-E95D4559E8CB}"/>
              </a:ext>
            </a:extLst>
          </p:cNvPr>
          <p:cNvSpPr/>
          <p:nvPr/>
        </p:nvSpPr>
        <p:spPr>
          <a:xfrm rot="16200000">
            <a:off x="7748644" y="2097028"/>
            <a:ext cx="849351" cy="5868116"/>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chorCtr="0">
            <a:normAutofit/>
          </a:bodyPr>
          <a:lstStyle/>
          <a:p>
            <a:pPr algn="ctr"/>
            <a:r>
              <a:rPr lang="en-GB" sz="1200">
                <a:solidFill>
                  <a:schemeClr val="tx1"/>
                </a:solidFill>
              </a:rPr>
              <a:t> </a:t>
            </a:r>
          </a:p>
          <a:p>
            <a:endParaRPr lang="en-GB" sz="1200">
              <a:solidFill>
                <a:schemeClr val="tx1"/>
              </a:solidFill>
            </a:endParaRPr>
          </a:p>
        </p:txBody>
      </p:sp>
      <p:sp>
        <p:nvSpPr>
          <p:cNvPr id="22" name="TextBox 21">
            <a:extLst>
              <a:ext uri="{FF2B5EF4-FFF2-40B4-BE49-F238E27FC236}">
                <a16:creationId xmlns:a16="http://schemas.microsoft.com/office/drawing/2014/main" id="{013702C6-D1A2-46EE-A0E1-E92F60A5C6A5}"/>
              </a:ext>
            </a:extLst>
          </p:cNvPr>
          <p:cNvSpPr txBox="1"/>
          <p:nvPr/>
        </p:nvSpPr>
        <p:spPr>
          <a:xfrm>
            <a:off x="5299538" y="4640065"/>
            <a:ext cx="5807838" cy="830997"/>
          </a:xfrm>
          <a:prstGeom prst="rect">
            <a:avLst/>
          </a:prstGeom>
          <a:noFill/>
        </p:spPr>
        <p:txBody>
          <a:bodyPr wrap="square" lIns="91440" tIns="45720" rIns="91440" bIns="45720" rtlCol="0" anchor="t">
            <a:spAutoFit/>
          </a:bodyPr>
          <a:lstStyle/>
          <a:p>
            <a:r>
              <a:rPr lang="en-GB" sz="1200" b="1" dirty="0">
                <a:solidFill>
                  <a:schemeClr val="tx1"/>
                </a:solidFill>
                <a:cs typeface="Calibri"/>
              </a:rPr>
              <a:t>Time: 2.30 – 4.oopm</a:t>
            </a:r>
          </a:p>
          <a:p>
            <a:r>
              <a:rPr lang="en-GB" sz="1200" b="1" dirty="0">
                <a:cs typeface="Calibri"/>
              </a:rPr>
              <a:t>Venue: Shrewsbury Museum and Art Gallery, the Square, Shrewsbury SY1 1LH </a:t>
            </a:r>
          </a:p>
          <a:p>
            <a:r>
              <a:rPr lang="en-GB" sz="1200" b="1" dirty="0">
                <a:cs typeface="Calibri"/>
              </a:rPr>
              <a:t>Event: Music Care – enjoy, learn the health benefits of making music – suitable for all</a:t>
            </a:r>
          </a:p>
          <a:p>
            <a:r>
              <a:rPr lang="en-GB" sz="1200" b="1" dirty="0">
                <a:cs typeface="Calibri"/>
              </a:rPr>
              <a:t>Cost: FREE</a:t>
            </a:r>
            <a:endParaRPr lang="en-GB" sz="1200" b="1" dirty="0">
              <a:solidFill>
                <a:schemeClr val="tx1"/>
              </a:solidFill>
              <a:cs typeface="Calibri"/>
            </a:endParaRPr>
          </a:p>
        </p:txBody>
      </p:sp>
      <p:grpSp>
        <p:nvGrpSpPr>
          <p:cNvPr id="6" name="Group 5">
            <a:extLst>
              <a:ext uri="{FF2B5EF4-FFF2-40B4-BE49-F238E27FC236}">
                <a16:creationId xmlns:a16="http://schemas.microsoft.com/office/drawing/2014/main" id="{4E3138C0-FE1F-7E05-C467-A28FC745550C}"/>
              </a:ext>
            </a:extLst>
          </p:cNvPr>
          <p:cNvGrpSpPr/>
          <p:nvPr/>
        </p:nvGrpSpPr>
        <p:grpSpPr>
          <a:xfrm>
            <a:off x="4107375" y="1419568"/>
            <a:ext cx="942270" cy="952874"/>
            <a:chOff x="3389745" y="2660073"/>
            <a:chExt cx="1200728" cy="1265382"/>
          </a:xfrm>
        </p:grpSpPr>
        <p:sp>
          <p:nvSpPr>
            <p:cNvPr id="7" name="Flowchart: Connector 6">
              <a:extLst>
                <a:ext uri="{FF2B5EF4-FFF2-40B4-BE49-F238E27FC236}">
                  <a16:creationId xmlns:a16="http://schemas.microsoft.com/office/drawing/2014/main" id="{1198AAEA-2730-95A1-3104-78344948BF25}"/>
                </a:ext>
              </a:extLst>
            </p:cNvPr>
            <p:cNvSpPr/>
            <p:nvPr/>
          </p:nvSpPr>
          <p:spPr>
            <a:xfrm>
              <a:off x="3389745" y="2660073"/>
              <a:ext cx="1200728" cy="1265382"/>
            </a:xfrm>
            <a:prstGeom prst="flowChartConnector">
              <a:avLst/>
            </a:prstGeom>
            <a:noFill/>
            <a:ln w="15875">
              <a:solidFill>
                <a:srgbClr val="7030A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46750C7-24BB-A8EA-8E4A-051AC2AD59CB}"/>
                </a:ext>
              </a:extLst>
            </p:cNvPr>
            <p:cNvSpPr txBox="1"/>
            <p:nvPr/>
          </p:nvSpPr>
          <p:spPr>
            <a:xfrm>
              <a:off x="3532626" y="2849818"/>
              <a:ext cx="868219" cy="858304"/>
            </a:xfrm>
            <a:prstGeom prst="rect">
              <a:avLst/>
            </a:prstGeom>
            <a:noFill/>
          </p:spPr>
          <p:txBody>
            <a:bodyPr wrap="square" rtlCol="0">
              <a:spAutoFit/>
            </a:bodyPr>
            <a:lstStyle/>
            <a:p>
              <a:pPr algn="ctr"/>
              <a:r>
                <a:rPr lang="en-GB" sz="1200" b="1">
                  <a:solidFill>
                    <a:srgbClr val="D05F12"/>
                  </a:solidFill>
                </a:rPr>
                <a:t>Thurs</a:t>
              </a:r>
              <a:r>
                <a:rPr lang="en-GB" sz="1200">
                  <a:solidFill>
                    <a:srgbClr val="D05F12"/>
                  </a:solidFill>
                </a:rPr>
                <a:t> </a:t>
              </a:r>
            </a:p>
            <a:p>
              <a:pPr algn="ctr"/>
              <a:r>
                <a:rPr lang="en-GB" sz="2400" baseline="30000">
                  <a:solidFill>
                    <a:srgbClr val="D05F12"/>
                  </a:solidFill>
                </a:rPr>
                <a:t>13th</a:t>
              </a:r>
              <a:r>
                <a:rPr lang="en-GB" sz="2400">
                  <a:solidFill>
                    <a:srgbClr val="D05F12"/>
                  </a:solidFill>
                </a:rPr>
                <a:t> </a:t>
              </a:r>
            </a:p>
          </p:txBody>
        </p:sp>
      </p:grpSp>
      <p:sp>
        <p:nvSpPr>
          <p:cNvPr id="20" name="TextBox 19">
            <a:extLst>
              <a:ext uri="{FF2B5EF4-FFF2-40B4-BE49-F238E27FC236}">
                <a16:creationId xmlns:a16="http://schemas.microsoft.com/office/drawing/2014/main" id="{2CBDF3A3-D26A-1D3B-A1DE-CFD3868164EF}"/>
              </a:ext>
            </a:extLst>
          </p:cNvPr>
          <p:cNvSpPr txBox="1"/>
          <p:nvPr/>
        </p:nvSpPr>
        <p:spPr>
          <a:xfrm>
            <a:off x="4245572" y="3708244"/>
            <a:ext cx="681334" cy="646331"/>
          </a:xfrm>
          <a:prstGeom prst="rect">
            <a:avLst/>
          </a:prstGeom>
          <a:noFill/>
        </p:spPr>
        <p:txBody>
          <a:bodyPr wrap="square" rtlCol="0">
            <a:spAutoFit/>
          </a:bodyPr>
          <a:lstStyle/>
          <a:p>
            <a:pPr algn="ctr"/>
            <a:r>
              <a:rPr lang="en-GB" sz="1200" b="1">
                <a:solidFill>
                  <a:srgbClr val="D05F12"/>
                </a:solidFill>
              </a:rPr>
              <a:t>Thurs</a:t>
            </a:r>
            <a:r>
              <a:rPr lang="en-GB" sz="1200">
                <a:solidFill>
                  <a:srgbClr val="D05F12"/>
                </a:solidFill>
              </a:rPr>
              <a:t> </a:t>
            </a:r>
          </a:p>
          <a:p>
            <a:pPr algn="ctr"/>
            <a:r>
              <a:rPr lang="en-GB" sz="2400" baseline="30000">
                <a:solidFill>
                  <a:srgbClr val="D05F12"/>
                </a:solidFill>
              </a:rPr>
              <a:t>13th</a:t>
            </a:r>
            <a:r>
              <a:rPr lang="en-GB" sz="2400">
                <a:solidFill>
                  <a:srgbClr val="D05F12"/>
                </a:solidFill>
              </a:rPr>
              <a:t> </a:t>
            </a:r>
          </a:p>
        </p:txBody>
      </p:sp>
      <p:sp>
        <p:nvSpPr>
          <p:cNvPr id="27" name="TextBox 26">
            <a:extLst>
              <a:ext uri="{FF2B5EF4-FFF2-40B4-BE49-F238E27FC236}">
                <a16:creationId xmlns:a16="http://schemas.microsoft.com/office/drawing/2014/main" id="{68AFE2F2-5976-C511-0B71-F540A687DA18}"/>
              </a:ext>
            </a:extLst>
          </p:cNvPr>
          <p:cNvSpPr txBox="1"/>
          <p:nvPr/>
        </p:nvSpPr>
        <p:spPr>
          <a:xfrm>
            <a:off x="5277540" y="5561900"/>
            <a:ext cx="5371030" cy="830997"/>
          </a:xfrm>
          <a:prstGeom prst="rect">
            <a:avLst/>
          </a:prstGeom>
          <a:noFill/>
        </p:spPr>
        <p:txBody>
          <a:bodyPr wrap="square" lIns="91440" tIns="45720" rIns="91440" bIns="45720" rtlCol="0" anchor="t">
            <a:spAutoFit/>
          </a:bodyPr>
          <a:lstStyle/>
          <a:p>
            <a:r>
              <a:rPr lang="en-GB" sz="1200" b="1">
                <a:solidFill>
                  <a:schemeClr val="tx1"/>
                </a:solidFill>
                <a:cs typeface="Calibri"/>
              </a:rPr>
              <a:t>Time: 2.00pm – 4.00pm</a:t>
            </a:r>
          </a:p>
          <a:p>
            <a:r>
              <a:rPr lang="en-GB" sz="1200" b="1">
                <a:cs typeface="Calibri"/>
              </a:rPr>
              <a:t>Venue: Cavalier Centre, TF13 6PE</a:t>
            </a:r>
          </a:p>
          <a:p>
            <a:r>
              <a:rPr lang="en-GB" sz="1200" b="1">
                <a:cs typeface="Calibri"/>
              </a:rPr>
              <a:t>Event: Tea with a pony plus a gentle 'sit and be fit' class</a:t>
            </a:r>
          </a:p>
          <a:p>
            <a:r>
              <a:rPr lang="en-GB" sz="1200" b="1">
                <a:cs typeface="Calibri"/>
              </a:rPr>
              <a:t>Cost: £9 per person (12 spaces available)</a:t>
            </a:r>
            <a:endParaRPr lang="en-GB" sz="1200" b="1">
              <a:solidFill>
                <a:schemeClr val="tx1"/>
              </a:solidFill>
              <a:cs typeface="Calibri"/>
            </a:endParaRPr>
          </a:p>
        </p:txBody>
      </p:sp>
      <p:sp>
        <p:nvSpPr>
          <p:cNvPr id="29" name="TextBox 28">
            <a:extLst>
              <a:ext uri="{FF2B5EF4-FFF2-40B4-BE49-F238E27FC236}">
                <a16:creationId xmlns:a16="http://schemas.microsoft.com/office/drawing/2014/main" id="{9C987623-EAFB-AD1F-4FB6-30BB3F63A9BC}"/>
              </a:ext>
            </a:extLst>
          </p:cNvPr>
          <p:cNvSpPr txBox="1"/>
          <p:nvPr/>
        </p:nvSpPr>
        <p:spPr>
          <a:xfrm>
            <a:off x="4296993" y="5746566"/>
            <a:ext cx="681334" cy="646331"/>
          </a:xfrm>
          <a:prstGeom prst="rect">
            <a:avLst/>
          </a:prstGeom>
          <a:noFill/>
        </p:spPr>
        <p:txBody>
          <a:bodyPr wrap="square" rtlCol="0">
            <a:spAutoFit/>
          </a:bodyPr>
          <a:lstStyle/>
          <a:p>
            <a:pPr algn="ctr"/>
            <a:r>
              <a:rPr lang="en-GB" sz="1200" b="1">
                <a:solidFill>
                  <a:srgbClr val="D05F12"/>
                </a:solidFill>
              </a:rPr>
              <a:t>Thurs</a:t>
            </a:r>
            <a:r>
              <a:rPr lang="en-GB" sz="1200">
                <a:solidFill>
                  <a:srgbClr val="D05F12"/>
                </a:solidFill>
              </a:rPr>
              <a:t> </a:t>
            </a:r>
          </a:p>
          <a:p>
            <a:pPr algn="ctr"/>
            <a:r>
              <a:rPr lang="en-GB" sz="2400" baseline="30000">
                <a:solidFill>
                  <a:srgbClr val="D05F12"/>
                </a:solidFill>
              </a:rPr>
              <a:t>13th</a:t>
            </a:r>
            <a:r>
              <a:rPr lang="en-GB" sz="2400">
                <a:solidFill>
                  <a:srgbClr val="D05F12"/>
                </a:solidFill>
              </a:rPr>
              <a:t> </a:t>
            </a:r>
          </a:p>
        </p:txBody>
      </p:sp>
      <p:sp>
        <p:nvSpPr>
          <p:cNvPr id="30" name="TextBox 29">
            <a:extLst>
              <a:ext uri="{FF2B5EF4-FFF2-40B4-BE49-F238E27FC236}">
                <a16:creationId xmlns:a16="http://schemas.microsoft.com/office/drawing/2014/main" id="{B2862A72-D8E0-2305-59F4-C5B4389D4E28}"/>
              </a:ext>
            </a:extLst>
          </p:cNvPr>
          <p:cNvSpPr txBox="1"/>
          <p:nvPr/>
        </p:nvSpPr>
        <p:spPr>
          <a:xfrm>
            <a:off x="5277541" y="3526294"/>
            <a:ext cx="5371030" cy="830997"/>
          </a:xfrm>
          <a:prstGeom prst="rect">
            <a:avLst/>
          </a:prstGeom>
          <a:noFill/>
        </p:spPr>
        <p:txBody>
          <a:bodyPr wrap="square" lIns="91440" tIns="45720" rIns="91440" bIns="45720" rtlCol="0" anchor="t">
            <a:spAutoFit/>
          </a:bodyPr>
          <a:lstStyle/>
          <a:p>
            <a:r>
              <a:rPr lang="en-GB" sz="1200" b="1">
                <a:cs typeface="Calibri"/>
              </a:rPr>
              <a:t>Time: 11.00am – 1.00pm</a:t>
            </a:r>
          </a:p>
          <a:p>
            <a:r>
              <a:rPr lang="en-GB" sz="1200" b="1">
                <a:cs typeface="Calibri"/>
              </a:rPr>
              <a:t>Venue: Oswestry Library, Arthur Street, SY11 1JN</a:t>
            </a:r>
          </a:p>
          <a:p>
            <a:r>
              <a:rPr lang="en-GB" sz="1200" b="1">
                <a:solidFill>
                  <a:schemeClr val="tx1"/>
                </a:solidFill>
                <a:cs typeface="Calibri"/>
              </a:rPr>
              <a:t>Event: </a:t>
            </a:r>
            <a:r>
              <a:rPr lang="en-GB" sz="1200" b="1">
                <a:cs typeface="Calibri"/>
              </a:rPr>
              <a:t>Get crafty with Jayne</a:t>
            </a:r>
            <a:endParaRPr lang="en-GB" sz="1200" b="1">
              <a:solidFill>
                <a:schemeClr val="tx1"/>
              </a:solidFill>
              <a:cs typeface="Calibri"/>
            </a:endParaRPr>
          </a:p>
          <a:p>
            <a:r>
              <a:rPr lang="en-GB" sz="1200" b="1">
                <a:cs typeface="Calibri"/>
              </a:rPr>
              <a:t>Cost: £3 for material - payable on the day</a:t>
            </a:r>
            <a:endParaRPr lang="en-GB" sz="1200" b="1">
              <a:solidFill>
                <a:schemeClr val="tx1"/>
              </a:solidFill>
              <a:cs typeface="Calibri"/>
            </a:endParaRPr>
          </a:p>
        </p:txBody>
      </p:sp>
      <p:sp>
        <p:nvSpPr>
          <p:cNvPr id="54" name="Flowchart: Connector 53">
            <a:extLst>
              <a:ext uri="{FF2B5EF4-FFF2-40B4-BE49-F238E27FC236}">
                <a16:creationId xmlns:a16="http://schemas.microsoft.com/office/drawing/2014/main" id="{B1FA7243-097D-54B5-67EA-C94F0F341C1D}"/>
              </a:ext>
            </a:extLst>
          </p:cNvPr>
          <p:cNvSpPr/>
          <p:nvPr/>
        </p:nvSpPr>
        <p:spPr>
          <a:xfrm>
            <a:off x="4099646" y="299399"/>
            <a:ext cx="942270" cy="952874"/>
          </a:xfrm>
          <a:prstGeom prst="flowChartConnector">
            <a:avLst/>
          </a:prstGeom>
          <a:noFill/>
          <a:ln w="15875">
            <a:solidFill>
              <a:srgbClr val="7030A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C9A02130-7B53-8C07-C96D-4B7890D61E16}"/>
              </a:ext>
            </a:extLst>
          </p:cNvPr>
          <p:cNvSpPr txBox="1"/>
          <p:nvPr/>
        </p:nvSpPr>
        <p:spPr>
          <a:xfrm>
            <a:off x="4148773" y="610560"/>
            <a:ext cx="681334" cy="646331"/>
          </a:xfrm>
          <a:prstGeom prst="rect">
            <a:avLst/>
          </a:prstGeom>
          <a:noFill/>
        </p:spPr>
        <p:txBody>
          <a:bodyPr wrap="square" rtlCol="0">
            <a:spAutoFit/>
          </a:bodyPr>
          <a:lstStyle/>
          <a:p>
            <a:pPr algn="ctr"/>
            <a:r>
              <a:rPr lang="en-GB" sz="1200" b="1">
                <a:solidFill>
                  <a:srgbClr val="FF00FF"/>
                </a:solidFill>
              </a:rPr>
              <a:t>Wed</a:t>
            </a:r>
            <a:r>
              <a:rPr lang="en-GB" sz="1200">
                <a:solidFill>
                  <a:srgbClr val="FF00FF"/>
                </a:solidFill>
              </a:rPr>
              <a:t>  </a:t>
            </a:r>
          </a:p>
          <a:p>
            <a:pPr algn="ctr"/>
            <a:r>
              <a:rPr lang="en-GB" sz="2400" baseline="30000">
                <a:solidFill>
                  <a:srgbClr val="FF00FF"/>
                </a:solidFill>
              </a:rPr>
              <a:t>12th</a:t>
            </a:r>
            <a:r>
              <a:rPr lang="en-GB" sz="2400">
                <a:solidFill>
                  <a:srgbClr val="FF00FF"/>
                </a:solidFill>
              </a:rPr>
              <a:t> </a:t>
            </a:r>
          </a:p>
        </p:txBody>
      </p:sp>
      <p:sp>
        <p:nvSpPr>
          <p:cNvPr id="56" name="Rectangle: Rounded Corners 55">
            <a:extLst>
              <a:ext uri="{FF2B5EF4-FFF2-40B4-BE49-F238E27FC236}">
                <a16:creationId xmlns:a16="http://schemas.microsoft.com/office/drawing/2014/main" id="{A0D701DB-820A-2945-7A07-9F71EE7BF47B}"/>
              </a:ext>
            </a:extLst>
          </p:cNvPr>
          <p:cNvSpPr/>
          <p:nvPr/>
        </p:nvSpPr>
        <p:spPr>
          <a:xfrm rot="16200000">
            <a:off x="7090920" y="-1593991"/>
            <a:ext cx="952875" cy="4891231"/>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chorCtr="0">
            <a:normAutofit/>
          </a:bodyPr>
          <a:lstStyle/>
          <a:p>
            <a:pPr algn="ctr"/>
            <a:r>
              <a:rPr lang="en-GB" sz="1200">
                <a:solidFill>
                  <a:schemeClr val="tx1"/>
                </a:solidFill>
              </a:rPr>
              <a:t> </a:t>
            </a:r>
          </a:p>
          <a:p>
            <a:endParaRPr lang="en-GB" sz="1200">
              <a:solidFill>
                <a:schemeClr val="tx1"/>
              </a:solidFill>
            </a:endParaRPr>
          </a:p>
        </p:txBody>
      </p:sp>
      <p:sp>
        <p:nvSpPr>
          <p:cNvPr id="57" name="TextBox 56">
            <a:extLst>
              <a:ext uri="{FF2B5EF4-FFF2-40B4-BE49-F238E27FC236}">
                <a16:creationId xmlns:a16="http://schemas.microsoft.com/office/drawing/2014/main" id="{DCC92965-2008-61E4-EB51-6DFDAAE7EAC5}"/>
              </a:ext>
            </a:extLst>
          </p:cNvPr>
          <p:cNvSpPr txBox="1"/>
          <p:nvPr/>
        </p:nvSpPr>
        <p:spPr>
          <a:xfrm>
            <a:off x="5197929" y="465426"/>
            <a:ext cx="5113064" cy="830997"/>
          </a:xfrm>
          <a:prstGeom prst="rect">
            <a:avLst/>
          </a:prstGeom>
          <a:noFill/>
        </p:spPr>
        <p:txBody>
          <a:bodyPr wrap="square" lIns="91440" tIns="45720" rIns="91440" bIns="45720" rtlCol="0" anchor="t">
            <a:spAutoFit/>
          </a:bodyPr>
          <a:lstStyle/>
          <a:p>
            <a:r>
              <a:rPr lang="en-GB" sz="1200" b="1">
                <a:cs typeface="Calibri"/>
              </a:rPr>
              <a:t>Time: 11.00am – 12.00pm</a:t>
            </a:r>
          </a:p>
          <a:p>
            <a:r>
              <a:rPr lang="en-GB" sz="1200" b="1">
                <a:cs typeface="Calibri"/>
              </a:rPr>
              <a:t>Venue: 1 Bailey Head, Oswestry SY11 1PZ</a:t>
            </a:r>
          </a:p>
          <a:p>
            <a:r>
              <a:rPr lang="en-GB" sz="1200" b="1">
                <a:cs typeface="Calibri"/>
              </a:rPr>
              <a:t>Event: Oswestry Museum Visit /Tour and Talk</a:t>
            </a:r>
          </a:p>
          <a:p>
            <a:r>
              <a:rPr lang="en-GB" sz="1200" b="1">
                <a:cs typeface="Calibri"/>
              </a:rPr>
              <a:t>Cost: FREE (donations welcome)</a:t>
            </a:r>
            <a:endParaRPr lang="en-GB" sz="1200" b="1">
              <a:solidFill>
                <a:schemeClr val="tx1"/>
              </a:solidFill>
              <a:cs typeface="Calibri"/>
            </a:endParaRPr>
          </a:p>
        </p:txBody>
      </p:sp>
      <p:grpSp>
        <p:nvGrpSpPr>
          <p:cNvPr id="2" name="Group 1">
            <a:extLst>
              <a:ext uri="{FF2B5EF4-FFF2-40B4-BE49-F238E27FC236}">
                <a16:creationId xmlns:a16="http://schemas.microsoft.com/office/drawing/2014/main" id="{E4AACCCF-A554-D649-4276-264745D47A3F}"/>
              </a:ext>
            </a:extLst>
          </p:cNvPr>
          <p:cNvGrpSpPr/>
          <p:nvPr/>
        </p:nvGrpSpPr>
        <p:grpSpPr>
          <a:xfrm>
            <a:off x="4115104" y="2466667"/>
            <a:ext cx="942270" cy="952874"/>
            <a:chOff x="3389745" y="2660073"/>
            <a:chExt cx="1200728" cy="1265382"/>
          </a:xfrm>
        </p:grpSpPr>
        <p:sp>
          <p:nvSpPr>
            <p:cNvPr id="3" name="Flowchart: Connector 2">
              <a:extLst>
                <a:ext uri="{FF2B5EF4-FFF2-40B4-BE49-F238E27FC236}">
                  <a16:creationId xmlns:a16="http://schemas.microsoft.com/office/drawing/2014/main" id="{BF035E38-3920-B430-9EAD-414C4BD799B2}"/>
                </a:ext>
              </a:extLst>
            </p:cNvPr>
            <p:cNvSpPr/>
            <p:nvPr/>
          </p:nvSpPr>
          <p:spPr>
            <a:xfrm>
              <a:off x="3389745" y="2660073"/>
              <a:ext cx="1200728" cy="1265382"/>
            </a:xfrm>
            <a:prstGeom prst="flowChartConnector">
              <a:avLst/>
            </a:prstGeom>
            <a:noFill/>
            <a:ln w="15875">
              <a:solidFill>
                <a:srgbClr val="7030A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E4742BF9-097A-4C05-D307-4665C89FFFAE}"/>
                </a:ext>
              </a:extLst>
            </p:cNvPr>
            <p:cNvSpPr txBox="1"/>
            <p:nvPr/>
          </p:nvSpPr>
          <p:spPr>
            <a:xfrm>
              <a:off x="3532626" y="2849818"/>
              <a:ext cx="868219" cy="858304"/>
            </a:xfrm>
            <a:prstGeom prst="rect">
              <a:avLst/>
            </a:prstGeom>
            <a:noFill/>
          </p:spPr>
          <p:txBody>
            <a:bodyPr wrap="square" rtlCol="0">
              <a:spAutoFit/>
            </a:bodyPr>
            <a:lstStyle/>
            <a:p>
              <a:pPr algn="ctr"/>
              <a:r>
                <a:rPr lang="en-GB" sz="1200" b="1">
                  <a:solidFill>
                    <a:srgbClr val="D05F12"/>
                  </a:solidFill>
                </a:rPr>
                <a:t>Thurs</a:t>
              </a:r>
              <a:r>
                <a:rPr lang="en-GB" sz="1200">
                  <a:solidFill>
                    <a:srgbClr val="D05F12"/>
                  </a:solidFill>
                </a:rPr>
                <a:t> </a:t>
              </a:r>
            </a:p>
            <a:p>
              <a:pPr algn="ctr"/>
              <a:r>
                <a:rPr lang="en-GB" sz="2400" baseline="30000">
                  <a:solidFill>
                    <a:srgbClr val="D05F12"/>
                  </a:solidFill>
                </a:rPr>
                <a:t>13th</a:t>
              </a:r>
              <a:r>
                <a:rPr lang="en-GB" sz="2400">
                  <a:solidFill>
                    <a:srgbClr val="D05F12"/>
                  </a:solidFill>
                </a:rPr>
                <a:t> </a:t>
              </a:r>
            </a:p>
          </p:txBody>
        </p:sp>
      </p:grpSp>
      <p:sp>
        <p:nvSpPr>
          <p:cNvPr id="9" name="Rectangle: Rounded Corners 8">
            <a:extLst>
              <a:ext uri="{FF2B5EF4-FFF2-40B4-BE49-F238E27FC236}">
                <a16:creationId xmlns:a16="http://schemas.microsoft.com/office/drawing/2014/main" id="{4733C0BA-BB02-2F70-2532-B473FFD5B930}"/>
              </a:ext>
            </a:extLst>
          </p:cNvPr>
          <p:cNvSpPr/>
          <p:nvPr/>
        </p:nvSpPr>
        <p:spPr>
          <a:xfrm rot="16200000">
            <a:off x="7485598" y="249214"/>
            <a:ext cx="849351" cy="5371031"/>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chorCtr="0">
            <a:normAutofit/>
          </a:bodyPr>
          <a:lstStyle/>
          <a:p>
            <a:pPr algn="ctr"/>
            <a:r>
              <a:rPr lang="en-GB" sz="1200">
                <a:solidFill>
                  <a:schemeClr val="tx1"/>
                </a:solidFill>
              </a:rPr>
              <a:t> </a:t>
            </a:r>
          </a:p>
          <a:p>
            <a:endParaRPr lang="en-GB" sz="1200">
              <a:solidFill>
                <a:schemeClr val="tx1"/>
              </a:solidFill>
            </a:endParaRPr>
          </a:p>
        </p:txBody>
      </p:sp>
      <p:sp>
        <p:nvSpPr>
          <p:cNvPr id="10" name="TextBox 9">
            <a:extLst>
              <a:ext uri="{FF2B5EF4-FFF2-40B4-BE49-F238E27FC236}">
                <a16:creationId xmlns:a16="http://schemas.microsoft.com/office/drawing/2014/main" id="{861DC047-D689-05E3-3BFB-7600DD372570}"/>
              </a:ext>
            </a:extLst>
          </p:cNvPr>
          <p:cNvSpPr txBox="1"/>
          <p:nvPr/>
        </p:nvSpPr>
        <p:spPr>
          <a:xfrm>
            <a:off x="5268856" y="2552624"/>
            <a:ext cx="4758435" cy="830997"/>
          </a:xfrm>
          <a:prstGeom prst="rect">
            <a:avLst/>
          </a:prstGeom>
          <a:noFill/>
        </p:spPr>
        <p:txBody>
          <a:bodyPr wrap="square">
            <a:spAutoFit/>
          </a:bodyPr>
          <a:lstStyle/>
          <a:p>
            <a:r>
              <a:rPr lang="en-GB" sz="1200" b="1">
                <a:solidFill>
                  <a:schemeClr val="tx1"/>
                </a:solidFill>
                <a:cs typeface="Calibri"/>
              </a:rPr>
              <a:t>Time: 2.00pm – 3.30pm</a:t>
            </a:r>
          </a:p>
          <a:p>
            <a:r>
              <a:rPr lang="en-GB" sz="1200" b="1">
                <a:cs typeface="Calibri"/>
              </a:rPr>
              <a:t>Venue: Wem Town Hall, SY7 5DG</a:t>
            </a:r>
          </a:p>
          <a:p>
            <a:r>
              <a:rPr lang="en-GB" sz="1200" b="1">
                <a:solidFill>
                  <a:schemeClr val="tx1"/>
                </a:solidFill>
                <a:cs typeface="Calibri"/>
              </a:rPr>
              <a:t>Event: Wem Carers Support Group</a:t>
            </a:r>
          </a:p>
          <a:p>
            <a:r>
              <a:rPr lang="en-GB" sz="1200" b="1">
                <a:cs typeface="Calibri"/>
              </a:rPr>
              <a:t>Cost: FREE</a:t>
            </a:r>
            <a:endParaRPr lang="en-GB" sz="1200" b="1">
              <a:solidFill>
                <a:schemeClr val="tx1"/>
              </a:solidFill>
              <a:cs typeface="Calibri"/>
            </a:endParaRPr>
          </a:p>
        </p:txBody>
      </p:sp>
      <p:pic>
        <p:nvPicPr>
          <p:cNvPr id="11" name="Picture 12" descr="Diagram&#10;&#10;Description automatically generated">
            <a:extLst>
              <a:ext uri="{FF2B5EF4-FFF2-40B4-BE49-F238E27FC236}">
                <a16:creationId xmlns:a16="http://schemas.microsoft.com/office/drawing/2014/main" id="{6043D988-EE39-9E5A-2A67-9837A7919C56}"/>
              </a:ext>
            </a:extLst>
          </p:cNvPr>
          <p:cNvPicPr>
            <a:picLocks noChangeAspect="1"/>
          </p:cNvPicPr>
          <p:nvPr/>
        </p:nvPicPr>
        <p:blipFill>
          <a:blip r:embed="rId5"/>
          <a:stretch>
            <a:fillRect/>
          </a:stretch>
        </p:blipFill>
        <p:spPr>
          <a:xfrm>
            <a:off x="1087123" y="-1729474"/>
            <a:ext cx="1056442" cy="973951"/>
          </a:xfrm>
          <a:prstGeom prst="rect">
            <a:avLst/>
          </a:prstGeom>
        </p:spPr>
      </p:pic>
      <p:pic>
        <p:nvPicPr>
          <p:cNvPr id="12" name="Picture 11">
            <a:extLst>
              <a:ext uri="{FF2B5EF4-FFF2-40B4-BE49-F238E27FC236}">
                <a16:creationId xmlns:a16="http://schemas.microsoft.com/office/drawing/2014/main" id="{53C59648-C2A7-9139-D01C-BAE84F1451DF}"/>
              </a:ext>
            </a:extLst>
          </p:cNvPr>
          <p:cNvPicPr>
            <a:picLocks noChangeAspect="1"/>
          </p:cNvPicPr>
          <p:nvPr/>
        </p:nvPicPr>
        <p:blipFill>
          <a:blip r:embed="rId6"/>
          <a:stretch>
            <a:fillRect/>
          </a:stretch>
        </p:blipFill>
        <p:spPr>
          <a:xfrm>
            <a:off x="11107376" y="6066212"/>
            <a:ext cx="732355" cy="536953"/>
          </a:xfrm>
          <a:prstGeom prst="rect">
            <a:avLst/>
          </a:prstGeom>
        </p:spPr>
      </p:pic>
    </p:spTree>
    <p:extLst>
      <p:ext uri="{BB962C8B-B14F-4D97-AF65-F5344CB8AC3E}">
        <p14:creationId xmlns:p14="http://schemas.microsoft.com/office/powerpoint/2010/main" val="3678822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F99D6041-DC5B-3229-DC03-60DAC6BB95DF}"/>
              </a:ext>
            </a:extLst>
          </p:cNvPr>
          <p:cNvSpPr txBox="1"/>
          <p:nvPr/>
        </p:nvSpPr>
        <p:spPr>
          <a:xfrm>
            <a:off x="410546" y="513252"/>
            <a:ext cx="3704558" cy="5839997"/>
          </a:xfrm>
          <a:prstGeom prst="rect">
            <a:avLst/>
          </a:prstGeom>
          <a:noFill/>
        </p:spPr>
        <p:txBody>
          <a:bodyPr wrap="square" rtlCol="0">
            <a:spAutoFit/>
          </a:bodyPr>
          <a:lstStyle/>
          <a:p>
            <a:endParaRPr lang="en-GB"/>
          </a:p>
          <a:p>
            <a:endParaRPr lang="en-GB"/>
          </a:p>
          <a:p>
            <a:r>
              <a:rPr lang="en-GB"/>
              <a:t>To celebrate Carers Week, we invite our registered carers to join us for various…</a:t>
            </a:r>
          </a:p>
          <a:p>
            <a:pPr algn="ctr">
              <a:lnSpc>
                <a:spcPct val="107000"/>
              </a:lnSpc>
              <a:spcAft>
                <a:spcPts val="800"/>
              </a:spcAft>
            </a:pPr>
            <a:endParaRPr lang="en-GB" sz="4400" b="1" kern="1200">
              <a:ln w="6731" cap="flat" cmpd="sng" algn="ctr">
                <a:solidFill>
                  <a:srgbClr val="FFFFFF"/>
                </a:solidFill>
                <a:prstDash val="solid"/>
                <a:round/>
              </a:ln>
              <a:solidFill>
                <a:srgbClr val="7030A0"/>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4400" b="1" kern="1200">
                <a:ln w="6731" cap="flat" cmpd="sng" algn="ctr">
                  <a:solidFill>
                    <a:srgbClr val="FFFFFF"/>
                  </a:solidFill>
                  <a:prstDash val="solid"/>
                  <a:round/>
                </a:ln>
                <a:solidFill>
                  <a:srgbClr val="7030A0"/>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CARERS WEEK EVENTS</a:t>
            </a:r>
            <a:endParaRPr lang="en-GB">
              <a:solidFill>
                <a:srgbClr val="000000"/>
              </a:solidFill>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GB"/>
          </a:p>
          <a:p>
            <a:pPr algn="ctr"/>
            <a:endParaRPr lang="en-GB" sz="1800">
              <a:cs typeface="Arial"/>
            </a:endParaRPr>
          </a:p>
          <a:p>
            <a:pPr algn="ctr"/>
            <a:r>
              <a:rPr lang="en-GB" sz="1700">
                <a:cs typeface="Arial"/>
              </a:rPr>
              <a:t>To book a place </a:t>
            </a:r>
            <a:r>
              <a:rPr lang="en-GB" sz="1700" b="1">
                <a:cs typeface="Arial"/>
              </a:rPr>
              <a:t>for any </a:t>
            </a:r>
            <a:r>
              <a:rPr lang="en-GB" sz="1700">
                <a:cs typeface="Arial"/>
              </a:rPr>
              <a:t>of the activities on this programme or to find our more, please email: </a:t>
            </a:r>
            <a:r>
              <a:rPr lang="en-GB" sz="1700" b="1">
                <a:solidFill>
                  <a:srgbClr val="00B0F0"/>
                </a:solidFill>
                <a:cs typeface="Arial"/>
                <a:hlinkClick r:id="rId2">
                  <a:extLst>
                    <a:ext uri="{A12FA001-AC4F-418D-AE19-62706E023703}">
                      <ahyp:hlinkClr xmlns:ahyp="http://schemas.microsoft.com/office/drawing/2018/hyperlinkcolor" val="tx"/>
                    </a:ext>
                  </a:extLst>
                </a:hlinkClick>
              </a:rPr>
              <a:t>shropshire.carers@shropshire.gov.uk</a:t>
            </a:r>
            <a:r>
              <a:rPr lang="en-GB" sz="1700" b="1">
                <a:solidFill>
                  <a:srgbClr val="00B0F0"/>
                </a:solidFill>
                <a:cs typeface="Arial"/>
              </a:rPr>
              <a:t> </a:t>
            </a:r>
            <a:endParaRPr lang="en-US" sz="1700" b="1">
              <a:solidFill>
                <a:srgbClr val="00B0F0"/>
              </a:solidFill>
            </a:endParaRPr>
          </a:p>
          <a:p>
            <a:pPr algn="ctr"/>
            <a:r>
              <a:rPr lang="en-GB" sz="1700" b="1">
                <a:cs typeface="Arial"/>
              </a:rPr>
              <a:t>or telephone 01743 341995</a:t>
            </a:r>
            <a:endParaRPr lang="en-GB" sz="1700" b="1"/>
          </a:p>
        </p:txBody>
      </p:sp>
      <p:pic>
        <p:nvPicPr>
          <p:cNvPr id="38" name="Picture 37">
            <a:extLst>
              <a:ext uri="{FF2B5EF4-FFF2-40B4-BE49-F238E27FC236}">
                <a16:creationId xmlns:a16="http://schemas.microsoft.com/office/drawing/2014/main" id="{D51C974E-D254-484C-7975-87A269E5C408}"/>
              </a:ext>
            </a:extLst>
          </p:cNvPr>
          <p:cNvPicPr>
            <a:picLocks noChangeAspect="1"/>
          </p:cNvPicPr>
          <p:nvPr/>
        </p:nvPicPr>
        <p:blipFill>
          <a:blip r:embed="rId3"/>
          <a:stretch>
            <a:fillRect/>
          </a:stretch>
        </p:blipFill>
        <p:spPr>
          <a:xfrm>
            <a:off x="9877424" y="55562"/>
            <a:ext cx="2266541" cy="742226"/>
          </a:xfrm>
          <a:prstGeom prst="rect">
            <a:avLst/>
          </a:prstGeom>
        </p:spPr>
      </p:pic>
      <p:sp>
        <p:nvSpPr>
          <p:cNvPr id="59" name="Star: 5 Points 58">
            <a:extLst>
              <a:ext uri="{FF2B5EF4-FFF2-40B4-BE49-F238E27FC236}">
                <a16:creationId xmlns:a16="http://schemas.microsoft.com/office/drawing/2014/main" id="{93954144-C2D3-F4FD-1039-84EE22BEA312}"/>
              </a:ext>
            </a:extLst>
          </p:cNvPr>
          <p:cNvSpPr/>
          <p:nvPr/>
        </p:nvSpPr>
        <p:spPr>
          <a:xfrm>
            <a:off x="866223" y="2041815"/>
            <a:ext cx="607470" cy="719140"/>
          </a:xfrm>
          <a:prstGeom prst="star5">
            <a:avLst/>
          </a:prstGeom>
          <a:solidFill>
            <a:srgbClr val="70AD47"/>
          </a:solidFill>
          <a:ln w="12700" cap="flat" cmpd="sng" algn="ctr">
            <a:solidFill>
              <a:srgbClr val="70AD47">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61" name="Picture 60">
            <a:extLst>
              <a:ext uri="{FF2B5EF4-FFF2-40B4-BE49-F238E27FC236}">
                <a16:creationId xmlns:a16="http://schemas.microsoft.com/office/drawing/2014/main" id="{78917647-0E2B-F101-FD48-2AD27178D430}"/>
              </a:ext>
            </a:extLst>
          </p:cNvPr>
          <p:cNvPicPr>
            <a:picLocks noChangeAspect="1"/>
          </p:cNvPicPr>
          <p:nvPr/>
        </p:nvPicPr>
        <p:blipFill>
          <a:blip r:embed="rId4"/>
          <a:stretch>
            <a:fillRect/>
          </a:stretch>
        </p:blipFill>
        <p:spPr>
          <a:xfrm>
            <a:off x="3101120" y="4104258"/>
            <a:ext cx="597456" cy="724854"/>
          </a:xfrm>
          <a:prstGeom prst="rect">
            <a:avLst/>
          </a:prstGeom>
        </p:spPr>
      </p:pic>
      <p:sp>
        <p:nvSpPr>
          <p:cNvPr id="75" name="Rectangle: Rounded Corners 74">
            <a:extLst>
              <a:ext uri="{FF2B5EF4-FFF2-40B4-BE49-F238E27FC236}">
                <a16:creationId xmlns:a16="http://schemas.microsoft.com/office/drawing/2014/main" id="{5925B830-913F-E7BC-2D51-53D406B5EB67}"/>
              </a:ext>
            </a:extLst>
          </p:cNvPr>
          <p:cNvSpPr/>
          <p:nvPr/>
        </p:nvSpPr>
        <p:spPr>
          <a:xfrm rot="16200000">
            <a:off x="7585867" y="917443"/>
            <a:ext cx="1030205" cy="5957192"/>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chorCtr="0">
            <a:normAutofit/>
          </a:bodyPr>
          <a:lstStyle/>
          <a:p>
            <a:pPr algn="ctr"/>
            <a:r>
              <a:rPr lang="en-GB" sz="1200">
                <a:solidFill>
                  <a:schemeClr val="tx1"/>
                </a:solidFill>
              </a:rPr>
              <a:t> </a:t>
            </a:r>
          </a:p>
          <a:p>
            <a:endParaRPr lang="en-GB" sz="1200">
              <a:solidFill>
                <a:schemeClr val="tx1"/>
              </a:solidFill>
            </a:endParaRPr>
          </a:p>
        </p:txBody>
      </p:sp>
      <p:grpSp>
        <p:nvGrpSpPr>
          <p:cNvPr id="5" name="Group 4">
            <a:extLst>
              <a:ext uri="{FF2B5EF4-FFF2-40B4-BE49-F238E27FC236}">
                <a16:creationId xmlns:a16="http://schemas.microsoft.com/office/drawing/2014/main" id="{3F8F53C7-E659-41E9-3F21-3AC5A90548B6}"/>
              </a:ext>
            </a:extLst>
          </p:cNvPr>
          <p:cNvGrpSpPr/>
          <p:nvPr/>
        </p:nvGrpSpPr>
        <p:grpSpPr>
          <a:xfrm>
            <a:off x="4075092" y="3472016"/>
            <a:ext cx="942270" cy="952874"/>
            <a:chOff x="3389745" y="2660073"/>
            <a:chExt cx="1200728" cy="1265382"/>
          </a:xfrm>
        </p:grpSpPr>
        <p:sp>
          <p:nvSpPr>
            <p:cNvPr id="10" name="Flowchart: Connector 9">
              <a:extLst>
                <a:ext uri="{FF2B5EF4-FFF2-40B4-BE49-F238E27FC236}">
                  <a16:creationId xmlns:a16="http://schemas.microsoft.com/office/drawing/2014/main" id="{02BFD4EB-EEAA-BD72-6281-0AEE99BC192C}"/>
                </a:ext>
              </a:extLst>
            </p:cNvPr>
            <p:cNvSpPr/>
            <p:nvPr/>
          </p:nvSpPr>
          <p:spPr>
            <a:xfrm>
              <a:off x="3389745" y="2660073"/>
              <a:ext cx="1200728" cy="1265382"/>
            </a:xfrm>
            <a:prstGeom prst="flowChartConnector">
              <a:avLst/>
            </a:prstGeom>
            <a:noFill/>
            <a:ln w="15875">
              <a:solidFill>
                <a:srgbClr val="7030A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865DFA38-00BC-C1E0-9CB1-1A82E6CBF5D3}"/>
                </a:ext>
              </a:extLst>
            </p:cNvPr>
            <p:cNvSpPr txBox="1"/>
            <p:nvPr/>
          </p:nvSpPr>
          <p:spPr>
            <a:xfrm>
              <a:off x="3563059" y="2861854"/>
              <a:ext cx="868219" cy="858304"/>
            </a:xfrm>
            <a:prstGeom prst="rect">
              <a:avLst/>
            </a:prstGeom>
            <a:noFill/>
          </p:spPr>
          <p:txBody>
            <a:bodyPr wrap="square" rtlCol="0">
              <a:spAutoFit/>
            </a:bodyPr>
            <a:lstStyle/>
            <a:p>
              <a:pPr algn="ctr"/>
              <a:r>
                <a:rPr lang="en-GB" sz="1200" b="1">
                  <a:solidFill>
                    <a:schemeClr val="accent3">
                      <a:lumMod val="50000"/>
                    </a:schemeClr>
                  </a:solidFill>
                </a:rPr>
                <a:t>Fri</a:t>
              </a:r>
            </a:p>
            <a:p>
              <a:pPr algn="ctr"/>
              <a:r>
                <a:rPr lang="en-GB" sz="2400">
                  <a:solidFill>
                    <a:schemeClr val="accent3">
                      <a:lumMod val="50000"/>
                    </a:schemeClr>
                  </a:solidFill>
                </a:rPr>
                <a:t>14</a:t>
              </a:r>
              <a:r>
                <a:rPr lang="en-GB" sz="2400" baseline="30000">
                  <a:solidFill>
                    <a:schemeClr val="accent3">
                      <a:lumMod val="50000"/>
                    </a:schemeClr>
                  </a:solidFill>
                </a:rPr>
                <a:t>th</a:t>
              </a:r>
              <a:r>
                <a:rPr lang="en-GB" sz="2400">
                  <a:solidFill>
                    <a:schemeClr val="accent3">
                      <a:lumMod val="50000"/>
                    </a:schemeClr>
                  </a:solidFill>
                </a:rPr>
                <a:t> </a:t>
              </a:r>
            </a:p>
          </p:txBody>
        </p:sp>
      </p:grpSp>
      <p:grpSp>
        <p:nvGrpSpPr>
          <p:cNvPr id="46" name="Group 45">
            <a:extLst>
              <a:ext uri="{FF2B5EF4-FFF2-40B4-BE49-F238E27FC236}">
                <a16:creationId xmlns:a16="http://schemas.microsoft.com/office/drawing/2014/main" id="{9C115BE7-84C1-F454-D27F-1BB1589F5FB2}"/>
              </a:ext>
            </a:extLst>
          </p:cNvPr>
          <p:cNvGrpSpPr/>
          <p:nvPr/>
        </p:nvGrpSpPr>
        <p:grpSpPr>
          <a:xfrm>
            <a:off x="4093314" y="2387489"/>
            <a:ext cx="942270" cy="952874"/>
            <a:chOff x="3389745" y="2660073"/>
            <a:chExt cx="1200728" cy="1265382"/>
          </a:xfrm>
        </p:grpSpPr>
        <p:sp>
          <p:nvSpPr>
            <p:cNvPr id="47" name="Flowchart: Connector 46">
              <a:extLst>
                <a:ext uri="{FF2B5EF4-FFF2-40B4-BE49-F238E27FC236}">
                  <a16:creationId xmlns:a16="http://schemas.microsoft.com/office/drawing/2014/main" id="{C218F1C8-1C2A-02A3-071E-4F88DCEC170F}"/>
                </a:ext>
              </a:extLst>
            </p:cNvPr>
            <p:cNvSpPr/>
            <p:nvPr/>
          </p:nvSpPr>
          <p:spPr>
            <a:xfrm>
              <a:off x="3389745" y="2660073"/>
              <a:ext cx="1200728" cy="1265382"/>
            </a:xfrm>
            <a:prstGeom prst="flowChartConnector">
              <a:avLst/>
            </a:prstGeom>
            <a:noFill/>
            <a:ln w="15875">
              <a:solidFill>
                <a:srgbClr val="7030A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0B7A41AF-673B-1359-18D0-AA7DAC092D94}"/>
                </a:ext>
              </a:extLst>
            </p:cNvPr>
            <p:cNvSpPr txBox="1"/>
            <p:nvPr/>
          </p:nvSpPr>
          <p:spPr>
            <a:xfrm>
              <a:off x="3507551" y="2867898"/>
              <a:ext cx="868219" cy="858304"/>
            </a:xfrm>
            <a:prstGeom prst="rect">
              <a:avLst/>
            </a:prstGeom>
            <a:noFill/>
          </p:spPr>
          <p:txBody>
            <a:bodyPr wrap="square" rtlCol="0">
              <a:spAutoFit/>
            </a:bodyPr>
            <a:lstStyle/>
            <a:p>
              <a:pPr algn="ctr"/>
              <a:r>
                <a:rPr lang="en-GB" sz="1200" b="1">
                  <a:solidFill>
                    <a:schemeClr val="accent3">
                      <a:lumMod val="50000"/>
                    </a:schemeClr>
                  </a:solidFill>
                </a:rPr>
                <a:t>Fri</a:t>
              </a:r>
            </a:p>
            <a:p>
              <a:pPr algn="ctr"/>
              <a:r>
                <a:rPr lang="en-GB" sz="2400">
                  <a:solidFill>
                    <a:schemeClr val="accent3">
                      <a:lumMod val="50000"/>
                    </a:schemeClr>
                  </a:solidFill>
                </a:rPr>
                <a:t>14</a:t>
              </a:r>
              <a:r>
                <a:rPr lang="en-GB" sz="2400" baseline="30000">
                  <a:solidFill>
                    <a:schemeClr val="accent3">
                      <a:lumMod val="50000"/>
                    </a:schemeClr>
                  </a:solidFill>
                </a:rPr>
                <a:t>th</a:t>
              </a:r>
              <a:r>
                <a:rPr lang="en-GB" sz="2400">
                  <a:solidFill>
                    <a:schemeClr val="accent3">
                      <a:lumMod val="50000"/>
                    </a:schemeClr>
                  </a:solidFill>
                </a:rPr>
                <a:t> </a:t>
              </a:r>
            </a:p>
          </p:txBody>
        </p:sp>
      </p:grpSp>
      <p:sp>
        <p:nvSpPr>
          <p:cNvPr id="2" name="Rectangle: Rounded Corners 1">
            <a:extLst>
              <a:ext uri="{FF2B5EF4-FFF2-40B4-BE49-F238E27FC236}">
                <a16:creationId xmlns:a16="http://schemas.microsoft.com/office/drawing/2014/main" id="{05A59A52-866F-7EFB-4CDB-8642D2EF5CFA}"/>
              </a:ext>
            </a:extLst>
          </p:cNvPr>
          <p:cNvSpPr/>
          <p:nvPr/>
        </p:nvSpPr>
        <p:spPr>
          <a:xfrm rot="16200000">
            <a:off x="7637343" y="-193791"/>
            <a:ext cx="919689" cy="5964759"/>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chorCtr="0">
            <a:normAutofit/>
          </a:bodyPr>
          <a:lstStyle/>
          <a:p>
            <a:pPr algn="ctr"/>
            <a:r>
              <a:rPr lang="en-GB" sz="1200">
                <a:solidFill>
                  <a:schemeClr val="tx1"/>
                </a:solidFill>
              </a:rPr>
              <a:t> </a:t>
            </a:r>
          </a:p>
          <a:p>
            <a:endParaRPr lang="en-GB" sz="1200">
              <a:solidFill>
                <a:schemeClr val="tx1"/>
              </a:solidFill>
            </a:endParaRPr>
          </a:p>
        </p:txBody>
      </p:sp>
      <p:sp>
        <p:nvSpPr>
          <p:cNvPr id="3" name="TextBox 2">
            <a:extLst>
              <a:ext uri="{FF2B5EF4-FFF2-40B4-BE49-F238E27FC236}">
                <a16:creationId xmlns:a16="http://schemas.microsoft.com/office/drawing/2014/main" id="{C3DE122E-B8A5-A193-141B-9CBBAF9C2DF7}"/>
              </a:ext>
            </a:extLst>
          </p:cNvPr>
          <p:cNvSpPr txBox="1"/>
          <p:nvPr/>
        </p:nvSpPr>
        <p:spPr>
          <a:xfrm>
            <a:off x="5230138" y="3395479"/>
            <a:ext cx="5347568" cy="1015663"/>
          </a:xfrm>
          <a:prstGeom prst="rect">
            <a:avLst/>
          </a:prstGeom>
          <a:noFill/>
        </p:spPr>
        <p:txBody>
          <a:bodyPr wrap="square" lIns="91440" tIns="45720" rIns="91440" bIns="45720" rtlCol="0" anchor="t">
            <a:spAutoFit/>
          </a:bodyPr>
          <a:lstStyle/>
          <a:p>
            <a:r>
              <a:rPr lang="en-GB" sz="1200" b="1">
                <a:cs typeface="Calibri"/>
              </a:rPr>
              <a:t>Time: 2.00pm - 4.00pm</a:t>
            </a:r>
          </a:p>
          <a:p>
            <a:r>
              <a:rPr lang="en-GB" sz="1200" b="1">
                <a:cs typeface="Calibri"/>
              </a:rPr>
              <a:t>Venue: Ford Hall Farm, Market Drayton, TF9 3PS</a:t>
            </a:r>
          </a:p>
          <a:p>
            <a:r>
              <a:rPr lang="en-GB" sz="1200" b="1">
                <a:cs typeface="Calibri"/>
              </a:rPr>
              <a:t>Event: Farm walk OR art well-being session (create a guided painting on wood) complimentary tea/coffee and cake</a:t>
            </a:r>
          </a:p>
          <a:p>
            <a:r>
              <a:rPr lang="en-GB" sz="1200" b="1">
                <a:cs typeface="Calibri"/>
              </a:rPr>
              <a:t>Cost: £5 for materials - payable on the day</a:t>
            </a:r>
            <a:endParaRPr lang="en-GB" sz="1200" b="1">
              <a:solidFill>
                <a:schemeClr val="tx1"/>
              </a:solidFill>
              <a:cs typeface="Calibri"/>
            </a:endParaRPr>
          </a:p>
        </p:txBody>
      </p:sp>
      <p:grpSp>
        <p:nvGrpSpPr>
          <p:cNvPr id="4" name="Group 3">
            <a:extLst>
              <a:ext uri="{FF2B5EF4-FFF2-40B4-BE49-F238E27FC236}">
                <a16:creationId xmlns:a16="http://schemas.microsoft.com/office/drawing/2014/main" id="{ECC7CB8E-E614-DB73-C2CF-D01BB5FE81C5}"/>
              </a:ext>
            </a:extLst>
          </p:cNvPr>
          <p:cNvGrpSpPr/>
          <p:nvPr/>
        </p:nvGrpSpPr>
        <p:grpSpPr>
          <a:xfrm>
            <a:off x="4113112" y="4528589"/>
            <a:ext cx="942270" cy="952874"/>
            <a:chOff x="3389745" y="2660073"/>
            <a:chExt cx="1200728" cy="1265382"/>
          </a:xfrm>
        </p:grpSpPr>
        <p:sp>
          <p:nvSpPr>
            <p:cNvPr id="13" name="Flowchart: Connector 12">
              <a:extLst>
                <a:ext uri="{FF2B5EF4-FFF2-40B4-BE49-F238E27FC236}">
                  <a16:creationId xmlns:a16="http://schemas.microsoft.com/office/drawing/2014/main" id="{12BA9B40-DD51-B63E-CFFA-0EC0C7623AC9}"/>
                </a:ext>
              </a:extLst>
            </p:cNvPr>
            <p:cNvSpPr/>
            <p:nvPr/>
          </p:nvSpPr>
          <p:spPr>
            <a:xfrm>
              <a:off x="3389745" y="2660073"/>
              <a:ext cx="1200728" cy="1265382"/>
            </a:xfrm>
            <a:prstGeom prst="flowChartConnector">
              <a:avLst/>
            </a:prstGeom>
            <a:noFill/>
            <a:ln w="15875">
              <a:solidFill>
                <a:srgbClr val="7030A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C811F1B1-DC7E-CC30-5999-498B4FFB719A}"/>
                </a:ext>
              </a:extLst>
            </p:cNvPr>
            <p:cNvSpPr txBox="1"/>
            <p:nvPr/>
          </p:nvSpPr>
          <p:spPr>
            <a:xfrm>
              <a:off x="3507551" y="2867898"/>
              <a:ext cx="868219" cy="858304"/>
            </a:xfrm>
            <a:prstGeom prst="rect">
              <a:avLst/>
            </a:prstGeom>
            <a:noFill/>
          </p:spPr>
          <p:txBody>
            <a:bodyPr wrap="square" rtlCol="0">
              <a:spAutoFit/>
            </a:bodyPr>
            <a:lstStyle/>
            <a:p>
              <a:pPr algn="ctr"/>
              <a:r>
                <a:rPr lang="en-GB" sz="1200" b="1">
                  <a:solidFill>
                    <a:srgbClr val="7030A0"/>
                  </a:solidFill>
                </a:rPr>
                <a:t>Sat </a:t>
              </a:r>
            </a:p>
            <a:p>
              <a:pPr algn="ctr"/>
              <a:r>
                <a:rPr lang="en-GB" sz="2400">
                  <a:solidFill>
                    <a:srgbClr val="7030A0"/>
                  </a:solidFill>
                </a:rPr>
                <a:t>15</a:t>
              </a:r>
              <a:r>
                <a:rPr lang="en-GB" sz="2400" baseline="30000">
                  <a:solidFill>
                    <a:srgbClr val="7030A0"/>
                  </a:solidFill>
                </a:rPr>
                <a:t>th</a:t>
              </a:r>
              <a:r>
                <a:rPr lang="en-GB" sz="2400">
                  <a:solidFill>
                    <a:srgbClr val="7030A0"/>
                  </a:solidFill>
                </a:rPr>
                <a:t> </a:t>
              </a:r>
            </a:p>
          </p:txBody>
        </p:sp>
      </p:grpSp>
      <p:sp>
        <p:nvSpPr>
          <p:cNvPr id="16" name="Rectangle: Rounded Corners 15">
            <a:extLst>
              <a:ext uri="{FF2B5EF4-FFF2-40B4-BE49-F238E27FC236}">
                <a16:creationId xmlns:a16="http://schemas.microsoft.com/office/drawing/2014/main" id="{5E99E06D-CAA8-8E74-71DB-A8D32449B9AF}"/>
              </a:ext>
            </a:extLst>
          </p:cNvPr>
          <p:cNvSpPr/>
          <p:nvPr/>
        </p:nvSpPr>
        <p:spPr>
          <a:xfrm rot="16200000">
            <a:off x="7667317" y="1959345"/>
            <a:ext cx="907101" cy="5997869"/>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chorCtr="0">
            <a:normAutofit/>
          </a:bodyPr>
          <a:lstStyle/>
          <a:p>
            <a:pPr algn="ctr"/>
            <a:r>
              <a:rPr lang="en-GB" sz="1200">
                <a:solidFill>
                  <a:schemeClr val="tx1"/>
                </a:solidFill>
              </a:rPr>
              <a:t> </a:t>
            </a:r>
          </a:p>
          <a:p>
            <a:endParaRPr lang="en-GB" sz="1200">
              <a:solidFill>
                <a:schemeClr val="tx1"/>
              </a:solidFill>
            </a:endParaRPr>
          </a:p>
        </p:txBody>
      </p:sp>
      <p:sp>
        <p:nvSpPr>
          <p:cNvPr id="51" name="TextBox 50">
            <a:extLst>
              <a:ext uri="{FF2B5EF4-FFF2-40B4-BE49-F238E27FC236}">
                <a16:creationId xmlns:a16="http://schemas.microsoft.com/office/drawing/2014/main" id="{34B89C14-07A3-A165-AECC-AC3AF7F120FE}"/>
              </a:ext>
            </a:extLst>
          </p:cNvPr>
          <p:cNvSpPr txBox="1"/>
          <p:nvPr/>
        </p:nvSpPr>
        <p:spPr>
          <a:xfrm>
            <a:off x="5230138" y="2417437"/>
            <a:ext cx="5184779" cy="830997"/>
          </a:xfrm>
          <a:prstGeom prst="rect">
            <a:avLst/>
          </a:prstGeom>
          <a:noFill/>
        </p:spPr>
        <p:txBody>
          <a:bodyPr wrap="square" rtlCol="0">
            <a:spAutoFit/>
          </a:bodyPr>
          <a:lstStyle/>
          <a:p>
            <a:r>
              <a:rPr lang="en-GB" sz="1200" b="1">
                <a:solidFill>
                  <a:schemeClr val="tx1"/>
                </a:solidFill>
                <a:cs typeface="Calibri"/>
              </a:rPr>
              <a:t>Time: 12.00pm – 1.30pm</a:t>
            </a:r>
          </a:p>
          <a:p>
            <a:r>
              <a:rPr lang="en-GB" sz="1200" b="1">
                <a:cs typeface="Calibri"/>
              </a:rPr>
              <a:t>Venue: Ludlow Brewery,  The Railway Shed, Station Dr, Ludlow  SY8 2PQ</a:t>
            </a:r>
          </a:p>
          <a:p>
            <a:r>
              <a:rPr lang="en-GB" sz="1200" b="1">
                <a:solidFill>
                  <a:schemeClr val="tx1"/>
                </a:solidFill>
                <a:cs typeface="Calibri"/>
              </a:rPr>
              <a:t>Event: </a:t>
            </a:r>
            <a:r>
              <a:rPr lang="en-GB" sz="1200" b="1">
                <a:cs typeface="Calibri"/>
              </a:rPr>
              <a:t>Tour + Beer Tasting</a:t>
            </a:r>
          </a:p>
          <a:p>
            <a:r>
              <a:rPr lang="en-GB" sz="1200" b="1">
                <a:cs typeface="Calibri"/>
              </a:rPr>
              <a:t>Cost: FREE (14 tickets available)</a:t>
            </a:r>
            <a:endParaRPr lang="en-GB"/>
          </a:p>
        </p:txBody>
      </p:sp>
      <p:sp>
        <p:nvSpPr>
          <p:cNvPr id="55" name="Rectangle: Rounded Corners 54">
            <a:extLst>
              <a:ext uri="{FF2B5EF4-FFF2-40B4-BE49-F238E27FC236}">
                <a16:creationId xmlns:a16="http://schemas.microsoft.com/office/drawing/2014/main" id="{5F599492-6F7A-3D89-37E0-60FFDF56CC85}"/>
              </a:ext>
            </a:extLst>
          </p:cNvPr>
          <p:cNvSpPr/>
          <p:nvPr/>
        </p:nvSpPr>
        <p:spPr>
          <a:xfrm rot="16200000">
            <a:off x="7708145" y="2991525"/>
            <a:ext cx="849351" cy="5973965"/>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chorCtr="0">
            <a:normAutofit/>
          </a:bodyPr>
          <a:lstStyle/>
          <a:p>
            <a:pPr algn="ctr"/>
            <a:r>
              <a:rPr lang="en-GB" sz="1200">
                <a:solidFill>
                  <a:schemeClr val="tx1"/>
                </a:solidFill>
              </a:rPr>
              <a:t> </a:t>
            </a:r>
          </a:p>
          <a:p>
            <a:endParaRPr lang="en-GB" sz="1200">
              <a:solidFill>
                <a:schemeClr val="tx1"/>
              </a:solidFill>
            </a:endParaRPr>
          </a:p>
        </p:txBody>
      </p:sp>
      <p:sp>
        <p:nvSpPr>
          <p:cNvPr id="56" name="TextBox 55">
            <a:extLst>
              <a:ext uri="{FF2B5EF4-FFF2-40B4-BE49-F238E27FC236}">
                <a16:creationId xmlns:a16="http://schemas.microsoft.com/office/drawing/2014/main" id="{091AA85A-0A96-ADC7-25BE-3D6B92BC81E7}"/>
              </a:ext>
            </a:extLst>
          </p:cNvPr>
          <p:cNvSpPr txBox="1"/>
          <p:nvPr/>
        </p:nvSpPr>
        <p:spPr>
          <a:xfrm>
            <a:off x="5145838" y="4556449"/>
            <a:ext cx="5598696" cy="830997"/>
          </a:xfrm>
          <a:prstGeom prst="rect">
            <a:avLst/>
          </a:prstGeom>
          <a:noFill/>
        </p:spPr>
        <p:txBody>
          <a:bodyPr wrap="square" lIns="91440" tIns="45720" rIns="91440" bIns="45720" rtlCol="0" anchor="t">
            <a:spAutoFit/>
          </a:bodyPr>
          <a:lstStyle/>
          <a:p>
            <a:r>
              <a:rPr lang="en-GB" sz="1200" b="1" dirty="0">
                <a:cs typeface="Calibri"/>
              </a:rPr>
              <a:t>Time: 11.00am – 3.00pm</a:t>
            </a:r>
          </a:p>
          <a:p>
            <a:r>
              <a:rPr lang="en-GB" sz="1200" b="1" dirty="0">
                <a:cs typeface="Calibri"/>
              </a:rPr>
              <a:t>Venue: </a:t>
            </a:r>
            <a:r>
              <a:rPr lang="en-GB" sz="1200" b="1" dirty="0" err="1">
                <a:cs typeface="Calibri"/>
              </a:rPr>
              <a:t>Sunnycroft</a:t>
            </a:r>
            <a:r>
              <a:rPr lang="en-GB" sz="1200" b="1" dirty="0">
                <a:cs typeface="Calibri"/>
              </a:rPr>
              <a:t>, Holyhead Road, Wellington, Telford TF1 2DR</a:t>
            </a:r>
            <a:br>
              <a:rPr lang="en-GB" sz="1200" dirty="0"/>
            </a:br>
            <a:r>
              <a:rPr lang="en-GB" sz="1200" b="1" dirty="0">
                <a:cs typeface="Calibri"/>
              </a:rPr>
              <a:t>Event: Bring your own picnic and enjoy the house and grounds –tour available.</a:t>
            </a:r>
          </a:p>
          <a:p>
            <a:r>
              <a:rPr lang="en-GB" sz="1200" b="1" dirty="0">
                <a:cs typeface="Calibri"/>
              </a:rPr>
              <a:t>Cost: FREE</a:t>
            </a:r>
            <a:endParaRPr lang="en-GB" sz="1200" b="1" dirty="0">
              <a:solidFill>
                <a:schemeClr val="tx1"/>
              </a:solidFill>
              <a:cs typeface="Calibri"/>
            </a:endParaRPr>
          </a:p>
        </p:txBody>
      </p:sp>
      <p:grpSp>
        <p:nvGrpSpPr>
          <p:cNvPr id="57" name="Group 56">
            <a:extLst>
              <a:ext uri="{FF2B5EF4-FFF2-40B4-BE49-F238E27FC236}">
                <a16:creationId xmlns:a16="http://schemas.microsoft.com/office/drawing/2014/main" id="{D7759ED5-45A6-F5F9-DC31-558C2429B330}"/>
              </a:ext>
            </a:extLst>
          </p:cNvPr>
          <p:cNvGrpSpPr/>
          <p:nvPr/>
        </p:nvGrpSpPr>
        <p:grpSpPr>
          <a:xfrm>
            <a:off x="4093314" y="1296169"/>
            <a:ext cx="942270" cy="952874"/>
            <a:chOff x="3389745" y="2660073"/>
            <a:chExt cx="1200728" cy="1265382"/>
          </a:xfrm>
        </p:grpSpPr>
        <p:sp>
          <p:nvSpPr>
            <p:cNvPr id="58" name="Flowchart: Connector 57">
              <a:extLst>
                <a:ext uri="{FF2B5EF4-FFF2-40B4-BE49-F238E27FC236}">
                  <a16:creationId xmlns:a16="http://schemas.microsoft.com/office/drawing/2014/main" id="{8B8E3BB7-EB97-D221-A595-60F2163E03B5}"/>
                </a:ext>
              </a:extLst>
            </p:cNvPr>
            <p:cNvSpPr/>
            <p:nvPr/>
          </p:nvSpPr>
          <p:spPr>
            <a:xfrm>
              <a:off x="3389745" y="2660073"/>
              <a:ext cx="1200728" cy="1265382"/>
            </a:xfrm>
            <a:prstGeom prst="flowChartConnector">
              <a:avLst/>
            </a:prstGeom>
            <a:noFill/>
            <a:ln w="15875">
              <a:solidFill>
                <a:srgbClr val="7030A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a:extLst>
                <a:ext uri="{FF2B5EF4-FFF2-40B4-BE49-F238E27FC236}">
                  <a16:creationId xmlns:a16="http://schemas.microsoft.com/office/drawing/2014/main" id="{3A1E3981-7ECC-2D16-80B5-F4EEE8807A2D}"/>
                </a:ext>
              </a:extLst>
            </p:cNvPr>
            <p:cNvSpPr txBox="1"/>
            <p:nvPr/>
          </p:nvSpPr>
          <p:spPr>
            <a:xfrm>
              <a:off x="3566944" y="2863611"/>
              <a:ext cx="868219" cy="858304"/>
            </a:xfrm>
            <a:prstGeom prst="rect">
              <a:avLst/>
            </a:prstGeom>
            <a:noFill/>
          </p:spPr>
          <p:txBody>
            <a:bodyPr wrap="square" rtlCol="0">
              <a:spAutoFit/>
            </a:bodyPr>
            <a:lstStyle/>
            <a:p>
              <a:pPr algn="ctr"/>
              <a:r>
                <a:rPr lang="en-GB" sz="1200" b="1">
                  <a:solidFill>
                    <a:schemeClr val="accent3">
                      <a:lumMod val="50000"/>
                    </a:schemeClr>
                  </a:solidFill>
                </a:rPr>
                <a:t>Fri</a:t>
              </a:r>
            </a:p>
            <a:p>
              <a:pPr algn="ctr"/>
              <a:r>
                <a:rPr lang="en-GB" sz="2400">
                  <a:solidFill>
                    <a:schemeClr val="accent3">
                      <a:lumMod val="50000"/>
                    </a:schemeClr>
                  </a:solidFill>
                </a:rPr>
                <a:t>14</a:t>
              </a:r>
              <a:r>
                <a:rPr lang="en-GB" sz="2400" baseline="30000">
                  <a:solidFill>
                    <a:schemeClr val="accent3">
                      <a:lumMod val="50000"/>
                    </a:schemeClr>
                  </a:solidFill>
                </a:rPr>
                <a:t>th</a:t>
              </a:r>
              <a:r>
                <a:rPr lang="en-GB" sz="2400">
                  <a:solidFill>
                    <a:schemeClr val="accent3">
                      <a:lumMod val="50000"/>
                    </a:schemeClr>
                  </a:solidFill>
                </a:rPr>
                <a:t> </a:t>
              </a:r>
            </a:p>
          </p:txBody>
        </p:sp>
      </p:grpSp>
      <p:sp>
        <p:nvSpPr>
          <p:cNvPr id="63" name="Rectangle: Rounded Corners 62">
            <a:extLst>
              <a:ext uri="{FF2B5EF4-FFF2-40B4-BE49-F238E27FC236}">
                <a16:creationId xmlns:a16="http://schemas.microsoft.com/office/drawing/2014/main" id="{05245555-4538-9400-696D-E56A0E09AC02}"/>
              </a:ext>
            </a:extLst>
          </p:cNvPr>
          <p:cNvSpPr/>
          <p:nvPr/>
        </p:nvSpPr>
        <p:spPr>
          <a:xfrm rot="16200000">
            <a:off x="7645269" y="-1201437"/>
            <a:ext cx="907678" cy="6041393"/>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chorCtr="0">
            <a:normAutofit/>
          </a:bodyPr>
          <a:lstStyle/>
          <a:p>
            <a:pPr algn="ctr"/>
            <a:r>
              <a:rPr lang="en-GB" sz="1200">
                <a:solidFill>
                  <a:schemeClr val="tx1"/>
                </a:solidFill>
              </a:rPr>
              <a:t> </a:t>
            </a:r>
          </a:p>
          <a:p>
            <a:endParaRPr lang="en-GB" sz="1200">
              <a:solidFill>
                <a:schemeClr val="tx1"/>
              </a:solidFill>
            </a:endParaRPr>
          </a:p>
        </p:txBody>
      </p:sp>
      <p:sp>
        <p:nvSpPr>
          <p:cNvPr id="64" name="TextBox 63">
            <a:extLst>
              <a:ext uri="{FF2B5EF4-FFF2-40B4-BE49-F238E27FC236}">
                <a16:creationId xmlns:a16="http://schemas.microsoft.com/office/drawing/2014/main" id="{9AF54E12-8277-4E64-0F9D-AA201C2F9C32}"/>
              </a:ext>
            </a:extLst>
          </p:cNvPr>
          <p:cNvSpPr txBox="1"/>
          <p:nvPr/>
        </p:nvSpPr>
        <p:spPr>
          <a:xfrm>
            <a:off x="5195520" y="1386458"/>
            <a:ext cx="5924282" cy="830997"/>
          </a:xfrm>
          <a:prstGeom prst="rect">
            <a:avLst/>
          </a:prstGeom>
          <a:noFill/>
        </p:spPr>
        <p:txBody>
          <a:bodyPr wrap="square" lIns="91440" tIns="45720" rIns="91440" bIns="45720" rtlCol="0" anchor="t">
            <a:spAutoFit/>
          </a:bodyPr>
          <a:lstStyle/>
          <a:p>
            <a:r>
              <a:rPr lang="en-GB" sz="1200" b="1" dirty="0">
                <a:cs typeface="Calibri"/>
              </a:rPr>
              <a:t>Time: 2.00pm-4.00pm</a:t>
            </a:r>
          </a:p>
          <a:p>
            <a:r>
              <a:rPr lang="en-GB" sz="1200" b="1" dirty="0">
                <a:cs typeface="Calibri"/>
              </a:rPr>
              <a:t>Venue: Peace Hall, Upper Road, </a:t>
            </a:r>
            <a:r>
              <a:rPr lang="en-GB" sz="1200" b="1" dirty="0" err="1">
                <a:cs typeface="Calibri"/>
              </a:rPr>
              <a:t>Meole</a:t>
            </a:r>
            <a:r>
              <a:rPr lang="en-GB" sz="1200" b="1" dirty="0">
                <a:cs typeface="Calibri"/>
              </a:rPr>
              <a:t> Brace, Shrewsbury, SY3 9JP</a:t>
            </a:r>
          </a:p>
          <a:p>
            <a:r>
              <a:rPr lang="en-GB" sz="1200" b="1" dirty="0">
                <a:cs typeface="Calibri"/>
              </a:rPr>
              <a:t>Event: Djembe Drumming, learn African hand played rhythms – no experience needed.</a:t>
            </a:r>
          </a:p>
          <a:p>
            <a:r>
              <a:rPr lang="en-GB" sz="1200" b="1" dirty="0">
                <a:cs typeface="Calibri"/>
              </a:rPr>
              <a:t>Cost: FREE</a:t>
            </a:r>
            <a:endParaRPr lang="en-GB" sz="1200" b="1" dirty="0">
              <a:solidFill>
                <a:schemeClr val="tx1"/>
              </a:solidFill>
              <a:cs typeface="Calibri"/>
            </a:endParaRPr>
          </a:p>
        </p:txBody>
      </p:sp>
      <p:grpSp>
        <p:nvGrpSpPr>
          <p:cNvPr id="6" name="Group 5">
            <a:extLst>
              <a:ext uri="{FF2B5EF4-FFF2-40B4-BE49-F238E27FC236}">
                <a16:creationId xmlns:a16="http://schemas.microsoft.com/office/drawing/2014/main" id="{A41F10B3-EB5C-C47D-8FBF-495E655FC1B7}"/>
              </a:ext>
            </a:extLst>
          </p:cNvPr>
          <p:cNvGrpSpPr/>
          <p:nvPr/>
        </p:nvGrpSpPr>
        <p:grpSpPr>
          <a:xfrm>
            <a:off x="4115104" y="5553833"/>
            <a:ext cx="942270" cy="952874"/>
            <a:chOff x="3389745" y="2660073"/>
            <a:chExt cx="1200728" cy="1265382"/>
          </a:xfrm>
        </p:grpSpPr>
        <p:sp>
          <p:nvSpPr>
            <p:cNvPr id="7" name="Flowchart: Connector 6">
              <a:extLst>
                <a:ext uri="{FF2B5EF4-FFF2-40B4-BE49-F238E27FC236}">
                  <a16:creationId xmlns:a16="http://schemas.microsoft.com/office/drawing/2014/main" id="{E64EEF76-6552-F7DA-DD2E-8660FCA936CC}"/>
                </a:ext>
              </a:extLst>
            </p:cNvPr>
            <p:cNvSpPr/>
            <p:nvPr/>
          </p:nvSpPr>
          <p:spPr>
            <a:xfrm>
              <a:off x="3389745" y="2660073"/>
              <a:ext cx="1200728" cy="1265382"/>
            </a:xfrm>
            <a:prstGeom prst="flowChartConnector">
              <a:avLst/>
            </a:prstGeom>
            <a:noFill/>
            <a:ln w="15875">
              <a:solidFill>
                <a:srgbClr val="7030A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A58D473A-7613-479B-D7A3-250085A2A8DB}"/>
                </a:ext>
              </a:extLst>
            </p:cNvPr>
            <p:cNvSpPr txBox="1"/>
            <p:nvPr/>
          </p:nvSpPr>
          <p:spPr>
            <a:xfrm>
              <a:off x="3507551" y="2867898"/>
              <a:ext cx="868219" cy="858304"/>
            </a:xfrm>
            <a:prstGeom prst="rect">
              <a:avLst/>
            </a:prstGeom>
            <a:noFill/>
          </p:spPr>
          <p:txBody>
            <a:bodyPr wrap="square" rtlCol="0">
              <a:spAutoFit/>
            </a:bodyPr>
            <a:lstStyle/>
            <a:p>
              <a:pPr algn="ctr"/>
              <a:r>
                <a:rPr lang="en-GB" sz="1200" b="1">
                  <a:solidFill>
                    <a:srgbClr val="7030A0"/>
                  </a:solidFill>
                </a:rPr>
                <a:t>Sat </a:t>
              </a:r>
            </a:p>
            <a:p>
              <a:pPr algn="ctr"/>
              <a:r>
                <a:rPr lang="en-GB" sz="2400">
                  <a:solidFill>
                    <a:srgbClr val="7030A0"/>
                  </a:solidFill>
                </a:rPr>
                <a:t>15</a:t>
              </a:r>
              <a:r>
                <a:rPr lang="en-GB" sz="2400" baseline="30000">
                  <a:solidFill>
                    <a:srgbClr val="7030A0"/>
                  </a:solidFill>
                </a:rPr>
                <a:t>th</a:t>
              </a:r>
              <a:r>
                <a:rPr lang="en-GB" sz="2400">
                  <a:solidFill>
                    <a:srgbClr val="7030A0"/>
                  </a:solidFill>
                </a:rPr>
                <a:t> </a:t>
              </a:r>
            </a:p>
          </p:txBody>
        </p:sp>
      </p:grpSp>
      <p:sp>
        <p:nvSpPr>
          <p:cNvPr id="9" name="TextBox 8">
            <a:extLst>
              <a:ext uri="{FF2B5EF4-FFF2-40B4-BE49-F238E27FC236}">
                <a16:creationId xmlns:a16="http://schemas.microsoft.com/office/drawing/2014/main" id="{FB2373FB-5FCE-77A1-BCE7-EE61E447CB6E}"/>
              </a:ext>
            </a:extLst>
          </p:cNvPr>
          <p:cNvSpPr txBox="1"/>
          <p:nvPr/>
        </p:nvSpPr>
        <p:spPr>
          <a:xfrm>
            <a:off x="5219318" y="5572187"/>
            <a:ext cx="5533681" cy="830997"/>
          </a:xfrm>
          <a:prstGeom prst="rect">
            <a:avLst/>
          </a:prstGeom>
          <a:noFill/>
        </p:spPr>
        <p:txBody>
          <a:bodyPr wrap="square" lIns="91440" tIns="45720" rIns="91440" bIns="45720" rtlCol="0" anchor="t">
            <a:spAutoFit/>
          </a:bodyPr>
          <a:lstStyle/>
          <a:p>
            <a:r>
              <a:rPr lang="en-GB" sz="1200" b="1" dirty="0">
                <a:cs typeface="Calibri"/>
              </a:rPr>
              <a:t>Time: 11.00am – 1.00pm</a:t>
            </a:r>
          </a:p>
          <a:p>
            <a:r>
              <a:rPr lang="en-GB" sz="1200" b="1" dirty="0">
                <a:cs typeface="Calibri"/>
              </a:rPr>
              <a:t>Venue: </a:t>
            </a:r>
            <a:r>
              <a:rPr lang="en-GB" sz="1200" b="1" i="0" dirty="0">
                <a:effectLst/>
              </a:rPr>
              <a:t>Tourist Information Centre, Castle View, </a:t>
            </a:r>
            <a:r>
              <a:rPr lang="en-GB" sz="1200" b="1" dirty="0"/>
              <a:t>Oswestry SY11</a:t>
            </a:r>
            <a:r>
              <a:rPr lang="en-GB" sz="1200" b="1" i="0" dirty="0">
                <a:effectLst/>
              </a:rPr>
              <a:t> 1 JR</a:t>
            </a:r>
          </a:p>
          <a:p>
            <a:pPr algn="l" rtl="0" fontAlgn="base"/>
            <a:r>
              <a:rPr lang="en-GB" sz="1200" b="1" dirty="0">
                <a:cs typeface="Calibri"/>
              </a:rPr>
              <a:t>Event: Guided </a:t>
            </a:r>
            <a:r>
              <a:rPr lang="en-GB" sz="1200" b="1" i="0" dirty="0">
                <a:effectLst/>
              </a:rPr>
              <a:t>Walk –  Oswestry Town Trail, History Myths and Legend</a:t>
            </a:r>
          </a:p>
          <a:p>
            <a:r>
              <a:rPr lang="en-GB" sz="1200" b="1" dirty="0">
                <a:cs typeface="Calibri"/>
              </a:rPr>
              <a:t>Cost: FREE (charge of £5.00 for cared for)</a:t>
            </a:r>
            <a:endParaRPr lang="en-GB" dirty="0"/>
          </a:p>
        </p:txBody>
      </p:sp>
      <p:grpSp>
        <p:nvGrpSpPr>
          <p:cNvPr id="12" name="Group 11">
            <a:extLst>
              <a:ext uri="{FF2B5EF4-FFF2-40B4-BE49-F238E27FC236}">
                <a16:creationId xmlns:a16="http://schemas.microsoft.com/office/drawing/2014/main" id="{60990102-A709-9252-C5E6-811E862ED5C9}"/>
              </a:ext>
            </a:extLst>
          </p:cNvPr>
          <p:cNvGrpSpPr/>
          <p:nvPr/>
        </p:nvGrpSpPr>
        <p:grpSpPr>
          <a:xfrm>
            <a:off x="4054954" y="270515"/>
            <a:ext cx="942270" cy="952874"/>
            <a:chOff x="3389745" y="2660073"/>
            <a:chExt cx="1200728" cy="1265382"/>
          </a:xfrm>
        </p:grpSpPr>
        <p:sp>
          <p:nvSpPr>
            <p:cNvPr id="15" name="Flowchart: Connector 14">
              <a:extLst>
                <a:ext uri="{FF2B5EF4-FFF2-40B4-BE49-F238E27FC236}">
                  <a16:creationId xmlns:a16="http://schemas.microsoft.com/office/drawing/2014/main" id="{98903FF0-B195-F911-8CC1-586D1BD6C857}"/>
                </a:ext>
              </a:extLst>
            </p:cNvPr>
            <p:cNvSpPr/>
            <p:nvPr/>
          </p:nvSpPr>
          <p:spPr>
            <a:xfrm>
              <a:off x="3389745" y="2660073"/>
              <a:ext cx="1200728" cy="1265382"/>
            </a:xfrm>
            <a:prstGeom prst="flowChartConnector">
              <a:avLst/>
            </a:prstGeom>
            <a:noFill/>
            <a:ln w="15875">
              <a:solidFill>
                <a:srgbClr val="7030A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753795B4-6C36-2205-D4BB-F5BC72951482}"/>
                </a:ext>
              </a:extLst>
            </p:cNvPr>
            <p:cNvSpPr txBox="1"/>
            <p:nvPr/>
          </p:nvSpPr>
          <p:spPr>
            <a:xfrm>
              <a:off x="3543571" y="2863611"/>
              <a:ext cx="868219" cy="858304"/>
            </a:xfrm>
            <a:prstGeom prst="rect">
              <a:avLst/>
            </a:prstGeom>
            <a:noFill/>
          </p:spPr>
          <p:txBody>
            <a:bodyPr wrap="square" rtlCol="0">
              <a:spAutoFit/>
            </a:bodyPr>
            <a:lstStyle/>
            <a:p>
              <a:pPr algn="ctr"/>
              <a:r>
                <a:rPr lang="en-GB" sz="1200" b="1">
                  <a:solidFill>
                    <a:schemeClr val="accent3">
                      <a:lumMod val="50000"/>
                    </a:schemeClr>
                  </a:solidFill>
                </a:rPr>
                <a:t>Fri</a:t>
              </a:r>
            </a:p>
            <a:p>
              <a:pPr algn="ctr"/>
              <a:r>
                <a:rPr lang="en-GB" sz="2400">
                  <a:solidFill>
                    <a:schemeClr val="accent3">
                      <a:lumMod val="50000"/>
                    </a:schemeClr>
                  </a:solidFill>
                </a:rPr>
                <a:t>14</a:t>
              </a:r>
              <a:r>
                <a:rPr lang="en-GB" sz="2400" baseline="30000">
                  <a:solidFill>
                    <a:schemeClr val="accent3">
                      <a:lumMod val="50000"/>
                    </a:schemeClr>
                  </a:solidFill>
                </a:rPr>
                <a:t>th</a:t>
              </a:r>
              <a:r>
                <a:rPr lang="en-GB" sz="2400">
                  <a:solidFill>
                    <a:schemeClr val="accent3">
                      <a:lumMod val="50000"/>
                    </a:schemeClr>
                  </a:solidFill>
                </a:rPr>
                <a:t> </a:t>
              </a:r>
            </a:p>
          </p:txBody>
        </p:sp>
      </p:grpSp>
      <p:sp>
        <p:nvSpPr>
          <p:cNvPr id="19" name="Rectangle: Rounded Corners 18">
            <a:extLst>
              <a:ext uri="{FF2B5EF4-FFF2-40B4-BE49-F238E27FC236}">
                <a16:creationId xmlns:a16="http://schemas.microsoft.com/office/drawing/2014/main" id="{C6655DA7-3160-D51B-E526-59D3798F5CE3}"/>
              </a:ext>
            </a:extLst>
          </p:cNvPr>
          <p:cNvSpPr/>
          <p:nvPr/>
        </p:nvSpPr>
        <p:spPr>
          <a:xfrm rot="16200000">
            <a:off x="7032652" y="-1688933"/>
            <a:ext cx="1029769" cy="4984309"/>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chorCtr="0">
            <a:normAutofit/>
          </a:bodyPr>
          <a:lstStyle/>
          <a:p>
            <a:pPr algn="ctr"/>
            <a:r>
              <a:rPr lang="en-GB" sz="1200">
                <a:solidFill>
                  <a:schemeClr val="tx1"/>
                </a:solidFill>
              </a:rPr>
              <a:t> </a:t>
            </a:r>
          </a:p>
          <a:p>
            <a:endParaRPr lang="en-GB" sz="1200">
              <a:solidFill>
                <a:schemeClr val="tx1"/>
              </a:solidFill>
            </a:endParaRPr>
          </a:p>
        </p:txBody>
      </p:sp>
      <p:sp>
        <p:nvSpPr>
          <p:cNvPr id="20" name="TextBox 19">
            <a:extLst>
              <a:ext uri="{FF2B5EF4-FFF2-40B4-BE49-F238E27FC236}">
                <a16:creationId xmlns:a16="http://schemas.microsoft.com/office/drawing/2014/main" id="{28ECC728-5487-0291-105D-D2B9FE0CE48A}"/>
              </a:ext>
            </a:extLst>
          </p:cNvPr>
          <p:cNvSpPr txBox="1"/>
          <p:nvPr/>
        </p:nvSpPr>
        <p:spPr>
          <a:xfrm>
            <a:off x="5145838" y="299018"/>
            <a:ext cx="4615270" cy="1015663"/>
          </a:xfrm>
          <a:prstGeom prst="rect">
            <a:avLst/>
          </a:prstGeom>
          <a:noFill/>
        </p:spPr>
        <p:txBody>
          <a:bodyPr wrap="square" lIns="91440" tIns="45720" rIns="91440" bIns="45720" rtlCol="0" anchor="t">
            <a:spAutoFit/>
          </a:bodyPr>
          <a:lstStyle/>
          <a:p>
            <a:r>
              <a:rPr lang="en-GB" sz="1200" b="1" dirty="0">
                <a:cs typeface="Calibri"/>
              </a:rPr>
              <a:t>Time: 10.30am – 12.00</a:t>
            </a:r>
          </a:p>
          <a:p>
            <a:r>
              <a:rPr lang="en-GB" sz="1200" b="1" dirty="0">
                <a:cs typeface="Calibri"/>
              </a:rPr>
              <a:t>Venue: Pontesbury Pavilion , Hall Bank, Pontesbury SY5 0RF</a:t>
            </a:r>
          </a:p>
          <a:p>
            <a:r>
              <a:rPr lang="en-GB" sz="1200" b="1" dirty="0">
                <a:cs typeface="Calibri"/>
              </a:rPr>
              <a:t>Event: Music and song from the 60’s – wide range from The Beatles to Country.  Why not dance along and show your moves!</a:t>
            </a:r>
          </a:p>
          <a:p>
            <a:r>
              <a:rPr lang="en-GB" sz="1200" b="1" dirty="0">
                <a:cs typeface="Calibri"/>
              </a:rPr>
              <a:t>Cost: Free – refreshments included</a:t>
            </a:r>
            <a:endParaRPr lang="en-GB" dirty="0"/>
          </a:p>
        </p:txBody>
      </p:sp>
      <p:pic>
        <p:nvPicPr>
          <p:cNvPr id="21" name="Picture 12" descr="Diagram&#10;&#10;Description automatically generated">
            <a:extLst>
              <a:ext uri="{FF2B5EF4-FFF2-40B4-BE49-F238E27FC236}">
                <a16:creationId xmlns:a16="http://schemas.microsoft.com/office/drawing/2014/main" id="{74D4031D-C131-7488-B2BA-1CFB689DEE8E}"/>
              </a:ext>
            </a:extLst>
          </p:cNvPr>
          <p:cNvPicPr>
            <a:picLocks noChangeAspect="1"/>
          </p:cNvPicPr>
          <p:nvPr/>
        </p:nvPicPr>
        <p:blipFill>
          <a:blip r:embed="rId5"/>
          <a:stretch>
            <a:fillRect/>
          </a:stretch>
        </p:blipFill>
        <p:spPr>
          <a:xfrm>
            <a:off x="213064" y="231555"/>
            <a:ext cx="1056442" cy="973951"/>
          </a:xfrm>
          <a:prstGeom prst="rect">
            <a:avLst/>
          </a:prstGeom>
        </p:spPr>
      </p:pic>
      <p:pic>
        <p:nvPicPr>
          <p:cNvPr id="25" name="Picture 24">
            <a:extLst>
              <a:ext uri="{FF2B5EF4-FFF2-40B4-BE49-F238E27FC236}">
                <a16:creationId xmlns:a16="http://schemas.microsoft.com/office/drawing/2014/main" id="{F7C205BB-2399-6633-0826-4A3B9C2D0528}"/>
              </a:ext>
            </a:extLst>
          </p:cNvPr>
          <p:cNvPicPr>
            <a:picLocks noChangeAspect="1"/>
          </p:cNvPicPr>
          <p:nvPr/>
        </p:nvPicPr>
        <p:blipFill>
          <a:blip r:embed="rId6"/>
          <a:stretch>
            <a:fillRect/>
          </a:stretch>
        </p:blipFill>
        <p:spPr>
          <a:xfrm>
            <a:off x="11107376" y="6066212"/>
            <a:ext cx="732355" cy="536953"/>
          </a:xfrm>
          <a:prstGeom prst="rect">
            <a:avLst/>
          </a:prstGeom>
        </p:spPr>
      </p:pic>
    </p:spTree>
    <p:extLst>
      <p:ext uri="{BB962C8B-B14F-4D97-AF65-F5344CB8AC3E}">
        <p14:creationId xmlns:p14="http://schemas.microsoft.com/office/powerpoint/2010/main" val="896207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F99D6041-DC5B-3229-DC03-60DAC6BB95DF}"/>
              </a:ext>
            </a:extLst>
          </p:cNvPr>
          <p:cNvSpPr txBox="1"/>
          <p:nvPr/>
        </p:nvSpPr>
        <p:spPr>
          <a:xfrm>
            <a:off x="306625" y="513252"/>
            <a:ext cx="3860437" cy="5839997"/>
          </a:xfrm>
          <a:prstGeom prst="rect">
            <a:avLst/>
          </a:prstGeom>
          <a:noFill/>
        </p:spPr>
        <p:txBody>
          <a:bodyPr wrap="square" rtlCol="0">
            <a:spAutoFit/>
          </a:bodyPr>
          <a:lstStyle/>
          <a:p>
            <a:endParaRPr lang="en-GB" dirty="0"/>
          </a:p>
          <a:p>
            <a:endParaRPr lang="en-GB" dirty="0"/>
          </a:p>
          <a:p>
            <a:r>
              <a:rPr lang="en-GB" dirty="0"/>
              <a:t>To celebrate Carers Week, we invite </a:t>
            </a:r>
          </a:p>
          <a:p>
            <a:r>
              <a:rPr lang="en-GB" dirty="0"/>
              <a:t>our registered carers to join us for</a:t>
            </a:r>
          </a:p>
          <a:p>
            <a:r>
              <a:rPr lang="en-GB" dirty="0"/>
              <a:t>Various… </a:t>
            </a:r>
          </a:p>
          <a:p>
            <a:pPr algn="ctr">
              <a:lnSpc>
                <a:spcPct val="107000"/>
              </a:lnSpc>
              <a:spcAft>
                <a:spcPts val="800"/>
              </a:spcAft>
            </a:pPr>
            <a:endParaRPr lang="en-GB" sz="4400" b="1" kern="1200" dirty="0">
              <a:ln w="6731" cap="flat" cmpd="sng" algn="ctr">
                <a:solidFill>
                  <a:srgbClr val="FFFFFF"/>
                </a:solidFill>
                <a:prstDash val="solid"/>
                <a:round/>
              </a:ln>
              <a:solidFill>
                <a:srgbClr val="7030A0"/>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4400" b="1" kern="1200" dirty="0">
                <a:ln w="6731" cap="flat" cmpd="sng" algn="ctr">
                  <a:solidFill>
                    <a:srgbClr val="FFFFFF"/>
                  </a:solidFill>
                  <a:prstDash val="solid"/>
                  <a:round/>
                </a:ln>
                <a:solidFill>
                  <a:srgbClr val="7030A0"/>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CARERS WEEK EVENTS</a:t>
            </a:r>
            <a:endParaRPr lang="en-GB"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GB" dirty="0"/>
          </a:p>
          <a:p>
            <a:pPr algn="ctr"/>
            <a:endParaRPr lang="en-GB" sz="1800" dirty="0">
              <a:cs typeface="Arial"/>
            </a:endParaRPr>
          </a:p>
          <a:p>
            <a:pPr algn="ctr"/>
            <a:r>
              <a:rPr lang="en-GB" sz="1700" dirty="0">
                <a:cs typeface="Arial"/>
              </a:rPr>
              <a:t>To book a place</a:t>
            </a:r>
            <a:r>
              <a:rPr lang="en-GB" sz="1700" b="1" dirty="0">
                <a:cs typeface="Arial"/>
              </a:rPr>
              <a:t> for any </a:t>
            </a:r>
            <a:r>
              <a:rPr lang="en-GB" sz="1700" dirty="0">
                <a:cs typeface="Arial"/>
              </a:rPr>
              <a:t>of the activities on this programme or to find our more, please email: </a:t>
            </a:r>
            <a:r>
              <a:rPr lang="en-GB" sz="1700" b="1" dirty="0">
                <a:solidFill>
                  <a:srgbClr val="00B0F0"/>
                </a:solidFill>
                <a:cs typeface="Arial"/>
                <a:hlinkClick r:id="rId2">
                  <a:extLst>
                    <a:ext uri="{A12FA001-AC4F-418D-AE19-62706E023703}">
                      <ahyp:hlinkClr xmlns:ahyp="http://schemas.microsoft.com/office/drawing/2018/hyperlinkcolor" val="tx"/>
                    </a:ext>
                  </a:extLst>
                </a:hlinkClick>
              </a:rPr>
              <a:t>shropshire.carers@shropshire.gov.uk</a:t>
            </a:r>
            <a:r>
              <a:rPr lang="en-GB" sz="1700" b="1" dirty="0">
                <a:solidFill>
                  <a:srgbClr val="00B0F0"/>
                </a:solidFill>
                <a:cs typeface="Arial"/>
              </a:rPr>
              <a:t> </a:t>
            </a:r>
            <a:endParaRPr lang="en-US" sz="1700" b="1" dirty="0">
              <a:solidFill>
                <a:srgbClr val="00B0F0"/>
              </a:solidFill>
            </a:endParaRPr>
          </a:p>
          <a:p>
            <a:pPr algn="ctr"/>
            <a:r>
              <a:rPr lang="en-GB" sz="1700" b="1" dirty="0">
                <a:cs typeface="Arial"/>
              </a:rPr>
              <a:t>or telephone 01743 341995</a:t>
            </a:r>
            <a:endParaRPr lang="en-GB" sz="1700" b="1" dirty="0"/>
          </a:p>
        </p:txBody>
      </p:sp>
      <p:pic>
        <p:nvPicPr>
          <p:cNvPr id="38" name="Picture 37">
            <a:extLst>
              <a:ext uri="{FF2B5EF4-FFF2-40B4-BE49-F238E27FC236}">
                <a16:creationId xmlns:a16="http://schemas.microsoft.com/office/drawing/2014/main" id="{D51C974E-D254-484C-7975-87A269E5C408}"/>
              </a:ext>
            </a:extLst>
          </p:cNvPr>
          <p:cNvPicPr>
            <a:picLocks noChangeAspect="1"/>
          </p:cNvPicPr>
          <p:nvPr/>
        </p:nvPicPr>
        <p:blipFill>
          <a:blip r:embed="rId3"/>
          <a:stretch>
            <a:fillRect/>
          </a:stretch>
        </p:blipFill>
        <p:spPr>
          <a:xfrm>
            <a:off x="9877424" y="55562"/>
            <a:ext cx="2266541" cy="742226"/>
          </a:xfrm>
          <a:prstGeom prst="rect">
            <a:avLst/>
          </a:prstGeom>
        </p:spPr>
      </p:pic>
      <p:sp>
        <p:nvSpPr>
          <p:cNvPr id="59" name="Star: 5 Points 58">
            <a:extLst>
              <a:ext uri="{FF2B5EF4-FFF2-40B4-BE49-F238E27FC236}">
                <a16:creationId xmlns:a16="http://schemas.microsoft.com/office/drawing/2014/main" id="{93954144-C2D3-F4FD-1039-84EE22BEA312}"/>
              </a:ext>
            </a:extLst>
          </p:cNvPr>
          <p:cNvSpPr/>
          <p:nvPr/>
        </p:nvSpPr>
        <p:spPr>
          <a:xfrm>
            <a:off x="959306" y="2049313"/>
            <a:ext cx="607470" cy="719140"/>
          </a:xfrm>
          <a:prstGeom prst="star5">
            <a:avLst/>
          </a:prstGeom>
          <a:solidFill>
            <a:srgbClr val="70AD47"/>
          </a:solidFill>
          <a:ln w="12700" cap="flat" cmpd="sng" algn="ctr">
            <a:solidFill>
              <a:srgbClr val="70AD47">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61" name="Picture 60">
            <a:extLst>
              <a:ext uri="{FF2B5EF4-FFF2-40B4-BE49-F238E27FC236}">
                <a16:creationId xmlns:a16="http://schemas.microsoft.com/office/drawing/2014/main" id="{78917647-0E2B-F101-FD48-2AD27178D430}"/>
              </a:ext>
            </a:extLst>
          </p:cNvPr>
          <p:cNvPicPr>
            <a:picLocks noChangeAspect="1"/>
          </p:cNvPicPr>
          <p:nvPr/>
        </p:nvPicPr>
        <p:blipFill>
          <a:blip r:embed="rId4"/>
          <a:stretch>
            <a:fillRect/>
          </a:stretch>
        </p:blipFill>
        <p:spPr>
          <a:xfrm>
            <a:off x="3101120" y="4104258"/>
            <a:ext cx="597456" cy="724854"/>
          </a:xfrm>
          <a:prstGeom prst="rect">
            <a:avLst/>
          </a:prstGeom>
        </p:spPr>
      </p:pic>
      <p:sp>
        <p:nvSpPr>
          <p:cNvPr id="72" name="Rectangle: Rounded Corners 71">
            <a:extLst>
              <a:ext uri="{FF2B5EF4-FFF2-40B4-BE49-F238E27FC236}">
                <a16:creationId xmlns:a16="http://schemas.microsoft.com/office/drawing/2014/main" id="{834CA47E-A023-3A65-A51E-ECBA73BEBA95}"/>
              </a:ext>
            </a:extLst>
          </p:cNvPr>
          <p:cNvSpPr/>
          <p:nvPr/>
        </p:nvSpPr>
        <p:spPr>
          <a:xfrm rot="16200000">
            <a:off x="7651014" y="98071"/>
            <a:ext cx="849352" cy="5615579"/>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chorCtr="0">
            <a:normAutofit/>
          </a:bodyPr>
          <a:lstStyle/>
          <a:p>
            <a:pPr algn="ctr"/>
            <a:r>
              <a:rPr lang="en-GB" sz="1200">
                <a:solidFill>
                  <a:schemeClr val="tx1"/>
                </a:solidFill>
              </a:rPr>
              <a:t> </a:t>
            </a:r>
          </a:p>
          <a:p>
            <a:endParaRPr lang="en-GB" sz="1200">
              <a:solidFill>
                <a:schemeClr val="tx1"/>
              </a:solidFill>
            </a:endParaRPr>
          </a:p>
        </p:txBody>
      </p:sp>
      <p:grpSp>
        <p:nvGrpSpPr>
          <p:cNvPr id="2" name="Group 1">
            <a:extLst>
              <a:ext uri="{FF2B5EF4-FFF2-40B4-BE49-F238E27FC236}">
                <a16:creationId xmlns:a16="http://schemas.microsoft.com/office/drawing/2014/main" id="{9B7C6ACC-CE14-11CB-C5D3-3C5E8B46E7BB}"/>
              </a:ext>
            </a:extLst>
          </p:cNvPr>
          <p:cNvGrpSpPr/>
          <p:nvPr/>
        </p:nvGrpSpPr>
        <p:grpSpPr>
          <a:xfrm>
            <a:off x="4260623" y="2479611"/>
            <a:ext cx="942270" cy="952874"/>
            <a:chOff x="3389745" y="2660073"/>
            <a:chExt cx="1200728" cy="1265382"/>
          </a:xfrm>
        </p:grpSpPr>
        <p:sp>
          <p:nvSpPr>
            <p:cNvPr id="3" name="Flowchart: Connector 2">
              <a:extLst>
                <a:ext uri="{FF2B5EF4-FFF2-40B4-BE49-F238E27FC236}">
                  <a16:creationId xmlns:a16="http://schemas.microsoft.com/office/drawing/2014/main" id="{99074BA3-3DF9-671B-A37B-E0F5809426E0}"/>
                </a:ext>
              </a:extLst>
            </p:cNvPr>
            <p:cNvSpPr/>
            <p:nvPr/>
          </p:nvSpPr>
          <p:spPr>
            <a:xfrm>
              <a:off x="3389745" y="2660073"/>
              <a:ext cx="1200728" cy="1265382"/>
            </a:xfrm>
            <a:prstGeom prst="flowChartConnector">
              <a:avLst/>
            </a:prstGeom>
            <a:noFill/>
            <a:ln w="15875">
              <a:solidFill>
                <a:srgbClr val="7030A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DB1D266C-F6A7-28F4-36E1-AAA9134755DA}"/>
                </a:ext>
              </a:extLst>
            </p:cNvPr>
            <p:cNvSpPr txBox="1"/>
            <p:nvPr/>
          </p:nvSpPr>
          <p:spPr>
            <a:xfrm>
              <a:off x="3507551" y="2867898"/>
              <a:ext cx="868219" cy="858304"/>
            </a:xfrm>
            <a:prstGeom prst="rect">
              <a:avLst/>
            </a:prstGeom>
            <a:noFill/>
          </p:spPr>
          <p:txBody>
            <a:bodyPr wrap="square" rtlCol="0">
              <a:spAutoFit/>
            </a:bodyPr>
            <a:lstStyle/>
            <a:p>
              <a:pPr algn="ctr"/>
              <a:r>
                <a:rPr lang="en-GB" sz="1200" b="1">
                  <a:solidFill>
                    <a:srgbClr val="00B0F0"/>
                  </a:solidFill>
                </a:rPr>
                <a:t>Sun </a:t>
              </a:r>
            </a:p>
            <a:p>
              <a:pPr algn="ctr"/>
              <a:r>
                <a:rPr lang="en-GB" sz="2400">
                  <a:solidFill>
                    <a:srgbClr val="00B0F0"/>
                  </a:solidFill>
                </a:rPr>
                <a:t>16</a:t>
              </a:r>
              <a:r>
                <a:rPr lang="en-GB" sz="2400" baseline="30000">
                  <a:solidFill>
                    <a:srgbClr val="00B0F0"/>
                  </a:solidFill>
                </a:rPr>
                <a:t>th</a:t>
              </a:r>
              <a:r>
                <a:rPr lang="en-GB" sz="2400">
                  <a:solidFill>
                    <a:srgbClr val="00B0F0"/>
                  </a:solidFill>
                </a:rPr>
                <a:t> </a:t>
              </a:r>
            </a:p>
          </p:txBody>
        </p:sp>
      </p:grpSp>
      <p:sp>
        <p:nvSpPr>
          <p:cNvPr id="6" name="TextBox 5">
            <a:extLst>
              <a:ext uri="{FF2B5EF4-FFF2-40B4-BE49-F238E27FC236}">
                <a16:creationId xmlns:a16="http://schemas.microsoft.com/office/drawing/2014/main" id="{AEA88BC3-867B-3CE5-599E-BBA5C773F095}"/>
              </a:ext>
            </a:extLst>
          </p:cNvPr>
          <p:cNvSpPr txBox="1"/>
          <p:nvPr/>
        </p:nvSpPr>
        <p:spPr>
          <a:xfrm>
            <a:off x="5330843" y="2490361"/>
            <a:ext cx="4156364" cy="830997"/>
          </a:xfrm>
          <a:prstGeom prst="rect">
            <a:avLst/>
          </a:prstGeom>
          <a:noFill/>
        </p:spPr>
        <p:txBody>
          <a:bodyPr wrap="square" rtlCol="0">
            <a:spAutoFit/>
          </a:bodyPr>
          <a:lstStyle/>
          <a:p>
            <a:r>
              <a:rPr lang="en-GB" sz="1200" b="1" dirty="0">
                <a:solidFill>
                  <a:schemeClr val="tx1"/>
                </a:solidFill>
                <a:cs typeface="Calibri"/>
              </a:rPr>
              <a:t>Time: 2.00pm – 4.00pm</a:t>
            </a:r>
          </a:p>
          <a:p>
            <a:r>
              <a:rPr lang="en-GB" sz="1200" b="1" dirty="0">
                <a:cs typeface="Calibri"/>
              </a:rPr>
              <a:t>Venue: Hodnet Hall Gardens, Market Drayton, TF9 3NN</a:t>
            </a:r>
          </a:p>
          <a:p>
            <a:r>
              <a:rPr lang="en-GB" sz="1200" b="1" dirty="0">
                <a:solidFill>
                  <a:schemeClr val="tx1"/>
                </a:solidFill>
                <a:cs typeface="Calibri"/>
              </a:rPr>
              <a:t>Event: Outdoor Event</a:t>
            </a:r>
          </a:p>
          <a:p>
            <a:r>
              <a:rPr lang="en-GB" sz="1200" b="1" dirty="0">
                <a:cs typeface="Calibri"/>
              </a:rPr>
              <a:t>Cost: FREE (10 tickets)</a:t>
            </a:r>
            <a:endParaRPr lang="en-GB" sz="1200" b="1" dirty="0">
              <a:solidFill>
                <a:schemeClr val="tx1"/>
              </a:solidFill>
              <a:cs typeface="Calibri"/>
            </a:endParaRPr>
          </a:p>
        </p:txBody>
      </p:sp>
      <p:grpSp>
        <p:nvGrpSpPr>
          <p:cNvPr id="8" name="Group 7">
            <a:extLst>
              <a:ext uri="{FF2B5EF4-FFF2-40B4-BE49-F238E27FC236}">
                <a16:creationId xmlns:a16="http://schemas.microsoft.com/office/drawing/2014/main" id="{7E23B5C0-E86A-D9C4-F89C-1C0C2C41DDFB}"/>
              </a:ext>
            </a:extLst>
          </p:cNvPr>
          <p:cNvGrpSpPr/>
          <p:nvPr/>
        </p:nvGrpSpPr>
        <p:grpSpPr>
          <a:xfrm>
            <a:off x="4955282" y="4019861"/>
            <a:ext cx="5968239" cy="2492990"/>
            <a:chOff x="2336841" y="737911"/>
            <a:chExt cx="11201198" cy="3502874"/>
          </a:xfrm>
        </p:grpSpPr>
        <p:sp>
          <p:nvSpPr>
            <p:cNvPr id="9" name="Rectangle: Rounded Corners 8">
              <a:extLst>
                <a:ext uri="{FF2B5EF4-FFF2-40B4-BE49-F238E27FC236}">
                  <a16:creationId xmlns:a16="http://schemas.microsoft.com/office/drawing/2014/main" id="{389EB01E-4214-EC0F-CAB0-327C2152E4D7}"/>
                </a:ext>
              </a:extLst>
            </p:cNvPr>
            <p:cNvSpPr/>
            <p:nvPr/>
          </p:nvSpPr>
          <p:spPr>
            <a:xfrm rot="16200000">
              <a:off x="6186003" y="-3111251"/>
              <a:ext cx="3502874" cy="11201198"/>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chorCtr="0">
              <a:normAutofit/>
            </a:bodyPr>
            <a:lstStyle/>
            <a:p>
              <a:pPr algn="ctr"/>
              <a:r>
                <a:rPr lang="en-GB" sz="1200" dirty="0">
                  <a:solidFill>
                    <a:schemeClr val="tx1"/>
                  </a:solidFill>
                </a:rPr>
                <a:t> </a:t>
              </a:r>
            </a:p>
            <a:p>
              <a:endParaRPr lang="en-GB" sz="1200" dirty="0">
                <a:solidFill>
                  <a:schemeClr val="tx1"/>
                </a:solidFill>
              </a:endParaRPr>
            </a:p>
          </p:txBody>
        </p:sp>
        <p:sp>
          <p:nvSpPr>
            <p:cNvPr id="10" name="TextBox 9">
              <a:extLst>
                <a:ext uri="{FF2B5EF4-FFF2-40B4-BE49-F238E27FC236}">
                  <a16:creationId xmlns:a16="http://schemas.microsoft.com/office/drawing/2014/main" id="{1A0E298C-3499-98ED-98AD-2A544B53FEDF}"/>
                </a:ext>
              </a:extLst>
            </p:cNvPr>
            <p:cNvSpPr txBox="1"/>
            <p:nvPr/>
          </p:nvSpPr>
          <p:spPr>
            <a:xfrm>
              <a:off x="4980790" y="835456"/>
              <a:ext cx="8240455" cy="562574"/>
            </a:xfrm>
            <a:prstGeom prst="rect">
              <a:avLst/>
            </a:prstGeom>
            <a:noFill/>
          </p:spPr>
          <p:txBody>
            <a:bodyPr wrap="square" rtlCol="0">
              <a:spAutoFit/>
            </a:bodyPr>
            <a:lstStyle/>
            <a:p>
              <a:r>
                <a:rPr lang="en-GB" sz="1200" b="1"/>
                <a:t> </a:t>
              </a:r>
              <a:endParaRPr lang="en-GB" sz="1200" b="1">
                <a:highlight>
                  <a:srgbClr val="FFFF00"/>
                </a:highlight>
              </a:endParaRPr>
            </a:p>
            <a:p>
              <a:endParaRPr lang="en-GB" sz="1200" b="1">
                <a:cs typeface="Calibri"/>
              </a:endParaRPr>
            </a:p>
          </p:txBody>
        </p:sp>
      </p:grpSp>
      <p:sp>
        <p:nvSpPr>
          <p:cNvPr id="11" name="TextBox 10">
            <a:extLst>
              <a:ext uri="{FF2B5EF4-FFF2-40B4-BE49-F238E27FC236}">
                <a16:creationId xmlns:a16="http://schemas.microsoft.com/office/drawing/2014/main" id="{A62B94D4-AF11-6F69-5EC9-191EDD5DC2F6}"/>
              </a:ext>
            </a:extLst>
          </p:cNvPr>
          <p:cNvSpPr txBox="1"/>
          <p:nvPr/>
        </p:nvSpPr>
        <p:spPr>
          <a:xfrm>
            <a:off x="5065509" y="4144153"/>
            <a:ext cx="5794889" cy="2492990"/>
          </a:xfrm>
          <a:prstGeom prst="rect">
            <a:avLst/>
          </a:prstGeom>
          <a:noFill/>
        </p:spPr>
        <p:txBody>
          <a:bodyPr wrap="square">
            <a:spAutoFit/>
          </a:bodyPr>
          <a:lstStyle/>
          <a:p>
            <a:pPr algn="l"/>
            <a:r>
              <a:rPr lang="en-GB" sz="1200" b="0" i="0" dirty="0">
                <a:solidFill>
                  <a:srgbClr val="000000"/>
                </a:solidFill>
                <a:effectLst/>
                <a:latin typeface="Arial" panose="020B0604020202020204" pitchFamily="34" charset="0"/>
                <a:cs typeface="Arial" panose="020B0604020202020204" pitchFamily="34" charset="0"/>
              </a:rPr>
              <a:t>Based at The Centre in Oswestry, our community kitchen uses surplus food to create delicious, nutritious meals. Our wonderful volunteers collect good food from local stores and suppliers that would have otherwise gone to waste, we then share it with our local community.</a:t>
            </a:r>
          </a:p>
          <a:p>
            <a:pPr algn="l"/>
            <a:endParaRPr lang="en-GB" sz="1200" b="0" i="0" dirty="0">
              <a:solidFill>
                <a:srgbClr val="000000"/>
              </a:solidFill>
              <a:effectLst/>
              <a:latin typeface="Arial" panose="020B0604020202020204" pitchFamily="34" charset="0"/>
              <a:cs typeface="Arial" panose="020B0604020202020204" pitchFamily="34" charset="0"/>
            </a:endParaRPr>
          </a:p>
          <a:p>
            <a:pPr algn="l"/>
            <a:r>
              <a:rPr lang="en-GB" sz="1200" b="0" i="0" dirty="0">
                <a:solidFill>
                  <a:srgbClr val="000000"/>
                </a:solidFill>
                <a:effectLst/>
                <a:latin typeface="Arial" panose="020B0604020202020204" pitchFamily="34" charset="0"/>
                <a:cs typeface="Arial" panose="020B0604020202020204" pitchFamily="34" charset="0"/>
              </a:rPr>
              <a:t>Everyone is welcome to join us, be it for tea and coffee, a delicious lunch or to pick up some bits and pieces from our food share table. It’s run on a pay as you feel basis, so donations are always welcome but not essential!</a:t>
            </a:r>
          </a:p>
          <a:p>
            <a:pPr algn="ctr"/>
            <a:r>
              <a:rPr lang="en-GB" sz="1200" b="1" i="0" dirty="0">
                <a:solidFill>
                  <a:srgbClr val="000000"/>
                </a:solidFill>
                <a:effectLst/>
                <a:latin typeface="Arial" panose="020B0604020202020204" pitchFamily="34" charset="0"/>
                <a:cs typeface="Arial" panose="020B0604020202020204" pitchFamily="34" charset="0"/>
              </a:rPr>
              <a:t>Opening hours</a:t>
            </a:r>
          </a:p>
          <a:p>
            <a:pPr algn="ctr"/>
            <a:r>
              <a:rPr lang="en-GB" sz="1200" b="1" i="0" dirty="0">
                <a:solidFill>
                  <a:srgbClr val="000000"/>
                </a:solidFill>
                <a:effectLst/>
                <a:latin typeface="Arial" panose="020B0604020202020204" pitchFamily="34" charset="0"/>
                <a:cs typeface="Arial" panose="020B0604020202020204" pitchFamily="34" charset="0"/>
              </a:rPr>
              <a:t>Wednesday: 10am - 1pm</a:t>
            </a:r>
          </a:p>
          <a:p>
            <a:pPr algn="ctr"/>
            <a:r>
              <a:rPr lang="en-GB" sz="1200" b="1" dirty="0">
                <a:solidFill>
                  <a:srgbClr val="000000"/>
                </a:solidFill>
                <a:latin typeface="Arial" panose="020B0604020202020204" pitchFamily="34" charset="0"/>
                <a:cs typeface="Arial" panose="020B0604020202020204" pitchFamily="34" charset="0"/>
              </a:rPr>
              <a:t>Friday 10am – 1pm (café not open but tea and coffee served, help out in the garden if you wish </a:t>
            </a:r>
            <a:r>
              <a:rPr lang="en-GB" sz="1200" b="1" dirty="0">
                <a:solidFill>
                  <a:srgbClr val="000000"/>
                </a:solidFill>
                <a:latin typeface="Arial" panose="020B0604020202020204" pitchFamily="34" charset="0"/>
                <a:cs typeface="Arial" panose="020B0604020202020204" pitchFamily="34" charset="0"/>
                <a:sym typeface="Wingdings" panose="05000000000000000000" pitchFamily="2" charset="2"/>
              </a:rPr>
              <a:t>)</a:t>
            </a:r>
            <a:endParaRPr lang="en-GB" sz="1200" b="1" i="0" dirty="0">
              <a:solidFill>
                <a:srgbClr val="000000"/>
              </a:solidFill>
              <a:effectLst/>
              <a:latin typeface="Arial" panose="020B0604020202020204" pitchFamily="34" charset="0"/>
              <a:cs typeface="Arial" panose="020B0604020202020204" pitchFamily="34" charset="0"/>
            </a:endParaRPr>
          </a:p>
          <a:p>
            <a:pPr algn="l"/>
            <a:r>
              <a:rPr lang="en-GB" sz="1200" b="0" i="0" dirty="0">
                <a:solidFill>
                  <a:srgbClr val="000000"/>
                </a:solidFill>
                <a:effectLst/>
                <a:latin typeface="Arial" panose="020B0604020202020204" pitchFamily="34" charset="0"/>
                <a:cs typeface="Arial" panose="020B0604020202020204" pitchFamily="34" charset="0"/>
              </a:rPr>
              <a:t> </a:t>
            </a:r>
          </a:p>
        </p:txBody>
      </p:sp>
      <p:grpSp>
        <p:nvGrpSpPr>
          <p:cNvPr id="5" name="Group 4">
            <a:extLst>
              <a:ext uri="{FF2B5EF4-FFF2-40B4-BE49-F238E27FC236}">
                <a16:creationId xmlns:a16="http://schemas.microsoft.com/office/drawing/2014/main" id="{A87C4753-6874-FF36-EBF3-62D4190608A0}"/>
              </a:ext>
            </a:extLst>
          </p:cNvPr>
          <p:cNvGrpSpPr/>
          <p:nvPr/>
        </p:nvGrpSpPr>
        <p:grpSpPr>
          <a:xfrm>
            <a:off x="4250326" y="1392314"/>
            <a:ext cx="942270" cy="952874"/>
            <a:chOff x="3389745" y="2660073"/>
            <a:chExt cx="1200728" cy="1265382"/>
          </a:xfrm>
        </p:grpSpPr>
        <p:sp>
          <p:nvSpPr>
            <p:cNvPr id="15" name="Flowchart: Connector 14">
              <a:extLst>
                <a:ext uri="{FF2B5EF4-FFF2-40B4-BE49-F238E27FC236}">
                  <a16:creationId xmlns:a16="http://schemas.microsoft.com/office/drawing/2014/main" id="{AADE8387-969A-D817-E4F1-9C92A298C3C1}"/>
                </a:ext>
              </a:extLst>
            </p:cNvPr>
            <p:cNvSpPr/>
            <p:nvPr/>
          </p:nvSpPr>
          <p:spPr>
            <a:xfrm>
              <a:off x="3389745" y="2660073"/>
              <a:ext cx="1200728" cy="1265382"/>
            </a:xfrm>
            <a:prstGeom prst="flowChartConnector">
              <a:avLst/>
            </a:prstGeom>
            <a:noFill/>
            <a:ln w="15875">
              <a:solidFill>
                <a:srgbClr val="7030A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2F44E3F6-398B-01A9-46F1-26022ECE03F9}"/>
                </a:ext>
              </a:extLst>
            </p:cNvPr>
            <p:cNvSpPr txBox="1"/>
            <p:nvPr/>
          </p:nvSpPr>
          <p:spPr>
            <a:xfrm>
              <a:off x="3507551" y="2867898"/>
              <a:ext cx="868219" cy="858304"/>
            </a:xfrm>
            <a:prstGeom prst="rect">
              <a:avLst/>
            </a:prstGeom>
            <a:noFill/>
          </p:spPr>
          <p:txBody>
            <a:bodyPr wrap="square" rtlCol="0">
              <a:spAutoFit/>
            </a:bodyPr>
            <a:lstStyle/>
            <a:p>
              <a:pPr algn="ctr"/>
              <a:r>
                <a:rPr lang="en-GB" sz="1200">
                  <a:solidFill>
                    <a:srgbClr val="00B0F0"/>
                  </a:solidFill>
                </a:rPr>
                <a:t>Sun</a:t>
              </a:r>
            </a:p>
            <a:p>
              <a:pPr algn="ctr"/>
              <a:r>
                <a:rPr lang="en-GB" sz="2400">
                  <a:solidFill>
                    <a:srgbClr val="00B0F0"/>
                  </a:solidFill>
                </a:rPr>
                <a:t>16</a:t>
              </a:r>
              <a:r>
                <a:rPr lang="en-GB" sz="2400" baseline="30000">
                  <a:solidFill>
                    <a:srgbClr val="00B0F0"/>
                  </a:solidFill>
                </a:rPr>
                <a:t>th</a:t>
              </a:r>
              <a:r>
                <a:rPr lang="en-GB" sz="2400">
                  <a:solidFill>
                    <a:srgbClr val="00B0F0"/>
                  </a:solidFill>
                </a:rPr>
                <a:t> </a:t>
              </a:r>
            </a:p>
          </p:txBody>
        </p:sp>
      </p:grpSp>
      <p:sp>
        <p:nvSpPr>
          <p:cNvPr id="18" name="Rectangle: Rounded Corners 17">
            <a:extLst>
              <a:ext uri="{FF2B5EF4-FFF2-40B4-BE49-F238E27FC236}">
                <a16:creationId xmlns:a16="http://schemas.microsoft.com/office/drawing/2014/main" id="{81F40B92-CAF1-C716-B417-7BA439F120CE}"/>
              </a:ext>
            </a:extLst>
          </p:cNvPr>
          <p:cNvSpPr/>
          <p:nvPr/>
        </p:nvSpPr>
        <p:spPr>
          <a:xfrm rot="16200000">
            <a:off x="7674682" y="-888590"/>
            <a:ext cx="849351" cy="5648329"/>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chorCtr="0">
            <a:normAutofit/>
          </a:bodyPr>
          <a:lstStyle/>
          <a:p>
            <a:pPr algn="ctr"/>
            <a:r>
              <a:rPr lang="en-GB" sz="1200">
                <a:solidFill>
                  <a:schemeClr val="tx1"/>
                </a:solidFill>
              </a:rPr>
              <a:t> </a:t>
            </a:r>
          </a:p>
          <a:p>
            <a:endParaRPr lang="en-GB" sz="1200">
              <a:solidFill>
                <a:schemeClr val="tx1"/>
              </a:solidFill>
            </a:endParaRPr>
          </a:p>
        </p:txBody>
      </p:sp>
      <p:sp>
        <p:nvSpPr>
          <p:cNvPr id="19" name="TextBox 18">
            <a:extLst>
              <a:ext uri="{FF2B5EF4-FFF2-40B4-BE49-F238E27FC236}">
                <a16:creationId xmlns:a16="http://schemas.microsoft.com/office/drawing/2014/main" id="{CB1C583B-B49B-4532-2981-927F4DA243EB}"/>
              </a:ext>
            </a:extLst>
          </p:cNvPr>
          <p:cNvSpPr txBox="1"/>
          <p:nvPr/>
        </p:nvSpPr>
        <p:spPr>
          <a:xfrm>
            <a:off x="5275193" y="1541696"/>
            <a:ext cx="5450801" cy="830997"/>
          </a:xfrm>
          <a:prstGeom prst="rect">
            <a:avLst/>
          </a:prstGeom>
          <a:noFill/>
        </p:spPr>
        <p:txBody>
          <a:bodyPr wrap="square" lIns="91440" tIns="45720" rIns="91440" bIns="45720" rtlCol="0" anchor="t">
            <a:spAutoFit/>
          </a:bodyPr>
          <a:lstStyle/>
          <a:p>
            <a:r>
              <a:rPr lang="en-GB" sz="1200" b="1" dirty="0">
                <a:solidFill>
                  <a:schemeClr val="tx1"/>
                </a:solidFill>
                <a:cs typeface="Calibri"/>
              </a:rPr>
              <a:t>Time: 11.00 am – 12.15 talk with the Chair, followed by all day train rover ticket</a:t>
            </a:r>
          </a:p>
          <a:p>
            <a:r>
              <a:rPr lang="en-GB" sz="1200" b="1" dirty="0">
                <a:cs typeface="Calibri"/>
              </a:rPr>
              <a:t>Venue: Cambrian Heritage Railway, Oswald Road, Oswestry, SY11 1RE</a:t>
            </a:r>
          </a:p>
          <a:p>
            <a:r>
              <a:rPr lang="en-GB" sz="1200" b="1" dirty="0">
                <a:solidFill>
                  <a:schemeClr val="tx1"/>
                </a:solidFill>
                <a:cs typeface="Calibri"/>
              </a:rPr>
              <a:t>Event: Talk and Railway Trip</a:t>
            </a:r>
          </a:p>
          <a:p>
            <a:r>
              <a:rPr lang="en-GB" sz="1200" b="1" dirty="0">
                <a:cs typeface="Calibri"/>
              </a:rPr>
              <a:t>Cost: £3-50 for carer – </a:t>
            </a:r>
            <a:r>
              <a:rPr lang="en-GB" sz="1200" b="1">
                <a:cs typeface="Calibri"/>
              </a:rPr>
              <a:t>normal charge for </a:t>
            </a:r>
            <a:r>
              <a:rPr lang="en-GB" sz="1200" b="1" dirty="0">
                <a:cs typeface="Calibri"/>
              </a:rPr>
              <a:t>other attendees</a:t>
            </a:r>
            <a:endParaRPr lang="en-GB" sz="1200" b="1" dirty="0">
              <a:solidFill>
                <a:schemeClr val="tx1"/>
              </a:solidFill>
              <a:cs typeface="Calibri"/>
            </a:endParaRPr>
          </a:p>
        </p:txBody>
      </p:sp>
      <p:pic>
        <p:nvPicPr>
          <p:cNvPr id="20" name="Picture 12" descr="Diagram&#10;&#10;Description automatically generated">
            <a:extLst>
              <a:ext uri="{FF2B5EF4-FFF2-40B4-BE49-F238E27FC236}">
                <a16:creationId xmlns:a16="http://schemas.microsoft.com/office/drawing/2014/main" id="{0507D5F0-B947-E77E-34C3-7435165108E5}"/>
              </a:ext>
            </a:extLst>
          </p:cNvPr>
          <p:cNvPicPr>
            <a:picLocks noChangeAspect="1"/>
          </p:cNvPicPr>
          <p:nvPr/>
        </p:nvPicPr>
        <p:blipFill>
          <a:blip r:embed="rId5"/>
          <a:stretch>
            <a:fillRect/>
          </a:stretch>
        </p:blipFill>
        <p:spPr>
          <a:xfrm>
            <a:off x="213064" y="231555"/>
            <a:ext cx="1056442" cy="973951"/>
          </a:xfrm>
          <a:prstGeom prst="rect">
            <a:avLst/>
          </a:prstGeom>
        </p:spPr>
      </p:pic>
      <p:pic>
        <p:nvPicPr>
          <p:cNvPr id="21" name="Picture 20">
            <a:extLst>
              <a:ext uri="{FF2B5EF4-FFF2-40B4-BE49-F238E27FC236}">
                <a16:creationId xmlns:a16="http://schemas.microsoft.com/office/drawing/2014/main" id="{E7870BDE-9295-F65C-A29C-9E83C259FFDD}"/>
              </a:ext>
            </a:extLst>
          </p:cNvPr>
          <p:cNvPicPr>
            <a:picLocks noChangeAspect="1"/>
          </p:cNvPicPr>
          <p:nvPr/>
        </p:nvPicPr>
        <p:blipFill>
          <a:blip r:embed="rId6"/>
          <a:stretch>
            <a:fillRect/>
          </a:stretch>
        </p:blipFill>
        <p:spPr>
          <a:xfrm>
            <a:off x="11107376" y="6066212"/>
            <a:ext cx="732355" cy="536953"/>
          </a:xfrm>
          <a:prstGeom prst="rect">
            <a:avLst/>
          </a:prstGeom>
        </p:spPr>
      </p:pic>
      <p:sp>
        <p:nvSpPr>
          <p:cNvPr id="14" name="Rectangle: Rounded Corners 13">
            <a:extLst>
              <a:ext uri="{FF2B5EF4-FFF2-40B4-BE49-F238E27FC236}">
                <a16:creationId xmlns:a16="http://schemas.microsoft.com/office/drawing/2014/main" id="{92F8716B-D34E-9789-110C-81FDC09F53C9}"/>
              </a:ext>
            </a:extLst>
          </p:cNvPr>
          <p:cNvSpPr/>
          <p:nvPr/>
        </p:nvSpPr>
        <p:spPr>
          <a:xfrm rot="16200000">
            <a:off x="7233850" y="-1510021"/>
            <a:ext cx="849352" cy="4754466"/>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chorCtr="0">
            <a:normAutofit/>
          </a:bodyPr>
          <a:lstStyle/>
          <a:p>
            <a:pPr algn="ctr"/>
            <a:r>
              <a:rPr lang="en-GB" sz="1200" dirty="0">
                <a:solidFill>
                  <a:schemeClr val="tx1"/>
                </a:solidFill>
              </a:rPr>
              <a:t> </a:t>
            </a:r>
          </a:p>
          <a:p>
            <a:endParaRPr lang="en-GB" sz="1200" dirty="0">
              <a:solidFill>
                <a:schemeClr val="tx1"/>
              </a:solidFill>
            </a:endParaRPr>
          </a:p>
        </p:txBody>
      </p:sp>
      <p:sp>
        <p:nvSpPr>
          <p:cNvPr id="24" name="TextBox 23">
            <a:extLst>
              <a:ext uri="{FF2B5EF4-FFF2-40B4-BE49-F238E27FC236}">
                <a16:creationId xmlns:a16="http://schemas.microsoft.com/office/drawing/2014/main" id="{CA13363F-2774-6F85-5B7C-1BD331E2EE77}"/>
              </a:ext>
            </a:extLst>
          </p:cNvPr>
          <p:cNvSpPr txBox="1"/>
          <p:nvPr/>
        </p:nvSpPr>
        <p:spPr>
          <a:xfrm>
            <a:off x="5281293" y="442535"/>
            <a:ext cx="4754466" cy="830997"/>
          </a:xfrm>
          <a:prstGeom prst="rect">
            <a:avLst/>
          </a:prstGeom>
          <a:noFill/>
        </p:spPr>
        <p:txBody>
          <a:bodyPr wrap="square" rtlCol="0">
            <a:spAutoFit/>
          </a:bodyPr>
          <a:lstStyle/>
          <a:p>
            <a:r>
              <a:rPr lang="en-GB" sz="1200" b="1" dirty="0">
                <a:solidFill>
                  <a:schemeClr val="tx1"/>
                </a:solidFill>
                <a:cs typeface="Calibri"/>
              </a:rPr>
              <a:t>Time: 11.00 am – 12.30pm </a:t>
            </a:r>
          </a:p>
          <a:p>
            <a:r>
              <a:rPr lang="en-GB" sz="1200" b="1" dirty="0">
                <a:cs typeface="Calibri"/>
              </a:rPr>
              <a:t>Venue: Jenna Blair Yoga, 143A Belle Vue Road, Shrewsbury SY3 7NN</a:t>
            </a:r>
          </a:p>
          <a:p>
            <a:r>
              <a:rPr lang="en-GB" sz="1200" b="1" dirty="0">
                <a:solidFill>
                  <a:schemeClr val="tx1"/>
                </a:solidFill>
                <a:cs typeface="Calibri"/>
              </a:rPr>
              <a:t>Event: Mindful stitching by hand experiment with colours/texture.</a:t>
            </a:r>
          </a:p>
          <a:p>
            <a:r>
              <a:rPr lang="en-GB" sz="1200" b="1" dirty="0">
                <a:cs typeface="Calibri"/>
              </a:rPr>
              <a:t>Cost: FREE –  material and refreshments included - booking essential</a:t>
            </a:r>
            <a:endParaRPr lang="en-GB" sz="1200" b="1" dirty="0">
              <a:solidFill>
                <a:schemeClr val="tx1"/>
              </a:solidFill>
              <a:cs typeface="Calibri"/>
            </a:endParaRPr>
          </a:p>
        </p:txBody>
      </p:sp>
      <p:sp>
        <p:nvSpPr>
          <p:cNvPr id="25" name="TextBox 24">
            <a:extLst>
              <a:ext uri="{FF2B5EF4-FFF2-40B4-BE49-F238E27FC236}">
                <a16:creationId xmlns:a16="http://schemas.microsoft.com/office/drawing/2014/main" id="{94DDA0E8-24ED-5413-895C-42FB0302C466}"/>
              </a:ext>
            </a:extLst>
          </p:cNvPr>
          <p:cNvSpPr txBox="1"/>
          <p:nvPr/>
        </p:nvSpPr>
        <p:spPr>
          <a:xfrm>
            <a:off x="6391597" y="3657806"/>
            <a:ext cx="3095610" cy="369332"/>
          </a:xfrm>
          <a:prstGeom prst="rect">
            <a:avLst/>
          </a:prstGeom>
          <a:solidFill>
            <a:srgbClr val="66FFFF"/>
          </a:solidFill>
          <a:ln>
            <a:solidFill>
              <a:srgbClr val="0070C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b="1" dirty="0" err="1"/>
              <a:t>OsNosh</a:t>
            </a:r>
            <a:r>
              <a:rPr lang="en-GB" b="1" dirty="0"/>
              <a:t> Community Café </a:t>
            </a:r>
            <a:endParaRPr lang="en-GB" dirty="0"/>
          </a:p>
        </p:txBody>
      </p:sp>
      <p:grpSp>
        <p:nvGrpSpPr>
          <p:cNvPr id="7" name="Group 6">
            <a:extLst>
              <a:ext uri="{FF2B5EF4-FFF2-40B4-BE49-F238E27FC236}">
                <a16:creationId xmlns:a16="http://schemas.microsoft.com/office/drawing/2014/main" id="{1EBD1FA9-4E53-D615-2141-70C4E65DD76D}"/>
              </a:ext>
            </a:extLst>
          </p:cNvPr>
          <p:cNvGrpSpPr/>
          <p:nvPr/>
        </p:nvGrpSpPr>
        <p:grpSpPr>
          <a:xfrm>
            <a:off x="4246576" y="345149"/>
            <a:ext cx="942269" cy="952874"/>
            <a:chOff x="3389745" y="2660073"/>
            <a:chExt cx="1200728" cy="1265382"/>
          </a:xfrm>
        </p:grpSpPr>
        <p:sp>
          <p:nvSpPr>
            <p:cNvPr id="12" name="Flowchart: Connector 11">
              <a:extLst>
                <a:ext uri="{FF2B5EF4-FFF2-40B4-BE49-F238E27FC236}">
                  <a16:creationId xmlns:a16="http://schemas.microsoft.com/office/drawing/2014/main" id="{51EB874B-02C4-C53A-C754-6000067B9109}"/>
                </a:ext>
              </a:extLst>
            </p:cNvPr>
            <p:cNvSpPr/>
            <p:nvPr/>
          </p:nvSpPr>
          <p:spPr>
            <a:xfrm>
              <a:off x="3389745" y="2660073"/>
              <a:ext cx="1200728" cy="1265382"/>
            </a:xfrm>
            <a:prstGeom prst="flowChartConnector">
              <a:avLst/>
            </a:prstGeom>
            <a:noFill/>
            <a:ln w="15875">
              <a:solidFill>
                <a:srgbClr val="7030A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2C3BF5B-6C98-3177-9915-B99F6229385D}"/>
                </a:ext>
              </a:extLst>
            </p:cNvPr>
            <p:cNvSpPr txBox="1"/>
            <p:nvPr/>
          </p:nvSpPr>
          <p:spPr>
            <a:xfrm>
              <a:off x="3507551" y="2867898"/>
              <a:ext cx="868219" cy="858304"/>
            </a:xfrm>
            <a:prstGeom prst="rect">
              <a:avLst/>
            </a:prstGeom>
            <a:noFill/>
          </p:spPr>
          <p:txBody>
            <a:bodyPr wrap="square" rtlCol="0">
              <a:spAutoFit/>
            </a:bodyPr>
            <a:lstStyle/>
            <a:p>
              <a:pPr algn="ctr"/>
              <a:r>
                <a:rPr lang="en-GB" sz="1200" b="1">
                  <a:solidFill>
                    <a:srgbClr val="7030A0"/>
                  </a:solidFill>
                </a:rPr>
                <a:t>Sat </a:t>
              </a:r>
            </a:p>
            <a:p>
              <a:pPr algn="ctr"/>
              <a:r>
                <a:rPr lang="en-GB" sz="2400">
                  <a:solidFill>
                    <a:srgbClr val="7030A0"/>
                  </a:solidFill>
                </a:rPr>
                <a:t>15</a:t>
              </a:r>
              <a:r>
                <a:rPr lang="en-GB" sz="2400" baseline="30000">
                  <a:solidFill>
                    <a:srgbClr val="7030A0"/>
                  </a:solidFill>
                </a:rPr>
                <a:t>th</a:t>
              </a:r>
              <a:r>
                <a:rPr lang="en-GB" sz="2400">
                  <a:solidFill>
                    <a:srgbClr val="7030A0"/>
                  </a:solidFill>
                </a:rPr>
                <a:t> </a:t>
              </a:r>
            </a:p>
          </p:txBody>
        </p:sp>
      </p:grpSp>
    </p:spTree>
    <p:extLst>
      <p:ext uri="{BB962C8B-B14F-4D97-AF65-F5344CB8AC3E}">
        <p14:creationId xmlns:p14="http://schemas.microsoft.com/office/powerpoint/2010/main" val="502652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13106C90-3B9D-421F-BBE8-1C7385227C36}"/>
              </a:ext>
            </a:extLst>
          </p:cNvPr>
          <p:cNvGrpSpPr/>
          <p:nvPr/>
        </p:nvGrpSpPr>
        <p:grpSpPr>
          <a:xfrm>
            <a:off x="6881039" y="377279"/>
            <a:ext cx="2314437" cy="992988"/>
            <a:chOff x="3268615" y="253899"/>
            <a:chExt cx="2685351" cy="1145388"/>
          </a:xfrm>
        </p:grpSpPr>
        <p:pic>
          <p:nvPicPr>
            <p:cNvPr id="45" name="Picture 44">
              <a:extLst>
                <a:ext uri="{FF2B5EF4-FFF2-40B4-BE49-F238E27FC236}">
                  <a16:creationId xmlns:a16="http://schemas.microsoft.com/office/drawing/2014/main" id="{FAC13C8C-A1B2-40E6-A8F8-414E284BDA5E}"/>
                </a:ext>
              </a:extLst>
            </p:cNvPr>
            <p:cNvPicPr>
              <a:picLocks noChangeAspect="1"/>
            </p:cNvPicPr>
            <p:nvPr/>
          </p:nvPicPr>
          <p:blipFill>
            <a:blip r:embed="rId2"/>
            <a:stretch>
              <a:fillRect/>
            </a:stretch>
          </p:blipFill>
          <p:spPr>
            <a:xfrm>
              <a:off x="3967556" y="253899"/>
              <a:ext cx="804742" cy="804742"/>
            </a:xfrm>
            <a:prstGeom prst="rect">
              <a:avLst/>
            </a:prstGeom>
          </p:spPr>
        </p:pic>
        <p:sp>
          <p:nvSpPr>
            <p:cNvPr id="46" name="Rectangle 45">
              <a:extLst>
                <a:ext uri="{FF2B5EF4-FFF2-40B4-BE49-F238E27FC236}">
                  <a16:creationId xmlns:a16="http://schemas.microsoft.com/office/drawing/2014/main" id="{E1B4CCB4-A7B4-474B-A5CA-B67005E058C8}"/>
                </a:ext>
              </a:extLst>
            </p:cNvPr>
            <p:cNvSpPr/>
            <p:nvPr/>
          </p:nvSpPr>
          <p:spPr>
            <a:xfrm>
              <a:off x="3268615" y="999177"/>
              <a:ext cx="2685351" cy="400110"/>
            </a:xfrm>
            <a:prstGeom prst="rect">
              <a:avLst/>
            </a:prstGeom>
          </p:spPr>
          <p:txBody>
            <a:bodyPr wrap="none">
              <a:spAutoFit/>
            </a:bodyPr>
            <a:lstStyle/>
            <a:p>
              <a:r>
                <a:rPr lang="en-GB" sz="1000">
                  <a:hlinkClick r:id="rId3"/>
                </a:rPr>
                <a:t>https://www.shropshiremuseums.org.uk/smag/</a:t>
              </a:r>
              <a:endParaRPr lang="en-GB" sz="1000"/>
            </a:p>
            <a:p>
              <a:endParaRPr lang="en-GB" sz="1000"/>
            </a:p>
          </p:txBody>
        </p:sp>
      </p:grpSp>
      <p:grpSp>
        <p:nvGrpSpPr>
          <p:cNvPr id="57" name="Group 56">
            <a:extLst>
              <a:ext uri="{FF2B5EF4-FFF2-40B4-BE49-F238E27FC236}">
                <a16:creationId xmlns:a16="http://schemas.microsoft.com/office/drawing/2014/main" id="{3F1F053D-0C40-43A7-8F2E-07955526158D}"/>
              </a:ext>
            </a:extLst>
          </p:cNvPr>
          <p:cNvGrpSpPr/>
          <p:nvPr/>
        </p:nvGrpSpPr>
        <p:grpSpPr>
          <a:xfrm>
            <a:off x="269451" y="1750546"/>
            <a:ext cx="1772157" cy="1262264"/>
            <a:chOff x="3269931" y="296757"/>
            <a:chExt cx="1723549" cy="1315400"/>
          </a:xfrm>
        </p:grpSpPr>
        <p:pic>
          <p:nvPicPr>
            <p:cNvPr id="16" name="Picture 15">
              <a:extLst>
                <a:ext uri="{FF2B5EF4-FFF2-40B4-BE49-F238E27FC236}">
                  <a16:creationId xmlns:a16="http://schemas.microsoft.com/office/drawing/2014/main" id="{BFA13A1D-0A51-470B-B0AE-95E09559EB71}"/>
                </a:ext>
              </a:extLst>
            </p:cNvPr>
            <p:cNvPicPr>
              <a:picLocks noChangeAspect="1"/>
            </p:cNvPicPr>
            <p:nvPr/>
          </p:nvPicPr>
          <p:blipFill>
            <a:blip r:embed="rId4"/>
            <a:stretch>
              <a:fillRect/>
            </a:stretch>
          </p:blipFill>
          <p:spPr>
            <a:xfrm>
              <a:off x="3372156" y="296757"/>
              <a:ext cx="1529940" cy="1019161"/>
            </a:xfrm>
            <a:prstGeom prst="rect">
              <a:avLst/>
            </a:prstGeom>
          </p:spPr>
        </p:pic>
        <p:sp>
          <p:nvSpPr>
            <p:cNvPr id="56" name="Rectangle 55">
              <a:extLst>
                <a:ext uri="{FF2B5EF4-FFF2-40B4-BE49-F238E27FC236}">
                  <a16:creationId xmlns:a16="http://schemas.microsoft.com/office/drawing/2014/main" id="{CC64630C-6864-48BA-9AAF-56902702342D}"/>
                </a:ext>
              </a:extLst>
            </p:cNvPr>
            <p:cNvSpPr/>
            <p:nvPr/>
          </p:nvSpPr>
          <p:spPr>
            <a:xfrm>
              <a:off x="3269931" y="1212047"/>
              <a:ext cx="1723549" cy="400110"/>
            </a:xfrm>
            <a:prstGeom prst="rect">
              <a:avLst/>
            </a:prstGeom>
          </p:spPr>
          <p:txBody>
            <a:bodyPr wrap="none">
              <a:spAutoFit/>
            </a:bodyPr>
            <a:lstStyle/>
            <a:p>
              <a:r>
                <a:rPr lang="en-GB" sz="1000">
                  <a:hlinkClick r:id="rId5"/>
                </a:rPr>
                <a:t>www.hodnethallgardens.org/</a:t>
              </a:r>
              <a:endParaRPr lang="en-GB" sz="1000"/>
            </a:p>
            <a:p>
              <a:endParaRPr lang="en-GB" sz="1000"/>
            </a:p>
          </p:txBody>
        </p:sp>
      </p:grpSp>
      <p:grpSp>
        <p:nvGrpSpPr>
          <p:cNvPr id="59" name="Group 58">
            <a:extLst>
              <a:ext uri="{FF2B5EF4-FFF2-40B4-BE49-F238E27FC236}">
                <a16:creationId xmlns:a16="http://schemas.microsoft.com/office/drawing/2014/main" id="{E49A2195-EDA9-4336-87E4-B86E814F07AA}"/>
              </a:ext>
            </a:extLst>
          </p:cNvPr>
          <p:cNvGrpSpPr/>
          <p:nvPr/>
        </p:nvGrpSpPr>
        <p:grpSpPr>
          <a:xfrm>
            <a:off x="10467263" y="1899861"/>
            <a:ext cx="1447832" cy="823052"/>
            <a:chOff x="233270" y="208494"/>
            <a:chExt cx="1447832" cy="823052"/>
          </a:xfrm>
        </p:grpSpPr>
        <p:pic>
          <p:nvPicPr>
            <p:cNvPr id="12" name="Picture 11">
              <a:extLst>
                <a:ext uri="{FF2B5EF4-FFF2-40B4-BE49-F238E27FC236}">
                  <a16:creationId xmlns:a16="http://schemas.microsoft.com/office/drawing/2014/main" id="{13F97358-F78C-4191-A5C6-1C910BC6D8D5}"/>
                </a:ext>
              </a:extLst>
            </p:cNvPr>
            <p:cNvPicPr>
              <a:picLocks noChangeAspect="1"/>
            </p:cNvPicPr>
            <p:nvPr/>
          </p:nvPicPr>
          <p:blipFill>
            <a:blip r:embed="rId6"/>
            <a:stretch>
              <a:fillRect/>
            </a:stretch>
          </p:blipFill>
          <p:spPr>
            <a:xfrm>
              <a:off x="334210" y="208494"/>
              <a:ext cx="1302206" cy="448005"/>
            </a:xfrm>
            <a:prstGeom prst="rect">
              <a:avLst/>
            </a:prstGeom>
          </p:spPr>
        </p:pic>
        <p:sp>
          <p:nvSpPr>
            <p:cNvPr id="58" name="Rectangle 57">
              <a:extLst>
                <a:ext uri="{FF2B5EF4-FFF2-40B4-BE49-F238E27FC236}">
                  <a16:creationId xmlns:a16="http://schemas.microsoft.com/office/drawing/2014/main" id="{DD8841B5-C281-42D0-84F0-28778F0685E1}"/>
                </a:ext>
              </a:extLst>
            </p:cNvPr>
            <p:cNvSpPr/>
            <p:nvPr/>
          </p:nvSpPr>
          <p:spPr>
            <a:xfrm>
              <a:off x="233270" y="631436"/>
              <a:ext cx="1447832" cy="400110"/>
            </a:xfrm>
            <a:prstGeom prst="rect">
              <a:avLst/>
            </a:prstGeom>
          </p:spPr>
          <p:txBody>
            <a:bodyPr wrap="none">
              <a:spAutoFit/>
            </a:bodyPr>
            <a:lstStyle/>
            <a:p>
              <a:r>
                <a:rPr lang="en-GB" sz="1000">
                  <a:hlinkClick r:id="rId7"/>
                </a:rPr>
                <a:t>www.fordhallfarm.com/</a:t>
              </a:r>
              <a:endParaRPr lang="en-GB" sz="1000"/>
            </a:p>
            <a:p>
              <a:endParaRPr lang="en-GB" sz="1000"/>
            </a:p>
          </p:txBody>
        </p:sp>
      </p:grpSp>
      <p:sp>
        <p:nvSpPr>
          <p:cNvPr id="63" name="Rectangle: Rounded Corners 62">
            <a:extLst>
              <a:ext uri="{FF2B5EF4-FFF2-40B4-BE49-F238E27FC236}">
                <a16:creationId xmlns:a16="http://schemas.microsoft.com/office/drawing/2014/main" id="{49C41CD3-C869-4CD2-BD0F-3D511B86C2B5}"/>
              </a:ext>
            </a:extLst>
          </p:cNvPr>
          <p:cNvSpPr/>
          <p:nvPr/>
        </p:nvSpPr>
        <p:spPr>
          <a:xfrm>
            <a:off x="2025261" y="2173072"/>
            <a:ext cx="8382996" cy="1961809"/>
          </a:xfrm>
          <a:prstGeom prst="roundRect">
            <a:avLst/>
          </a:prstGeom>
          <a:solidFill>
            <a:srgbClr val="CCFFFF"/>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en-GB" sz="3200">
                <a:solidFill>
                  <a:schemeClr val="tx1"/>
                </a:solidFill>
                <a:latin typeface="Freestyle Script"/>
                <a:ea typeface="Segoe UI"/>
                <a:cs typeface="Segoe UI"/>
              </a:rPr>
              <a:t>Thank you to everyone that has generously donated gifts for Carers Week</a:t>
            </a:r>
            <a:r>
              <a:rPr lang="en-US" sz="3200">
                <a:solidFill>
                  <a:schemeClr val="tx1"/>
                </a:solidFill>
                <a:latin typeface="Freestyle Script"/>
                <a:ea typeface="Segoe UI"/>
                <a:cs typeface="Segoe UI"/>
              </a:rPr>
              <a:t>​</a:t>
            </a:r>
          </a:p>
          <a:p>
            <a:pPr algn="ctr" rtl="0"/>
            <a:r>
              <a:rPr lang="en-GB" sz="3200">
                <a:solidFill>
                  <a:schemeClr val="tx1"/>
                </a:solidFill>
                <a:latin typeface="Freestyle Script"/>
                <a:ea typeface="Segoe UI"/>
                <a:cs typeface="Segoe UI"/>
              </a:rPr>
              <a:t>And</a:t>
            </a:r>
            <a:r>
              <a:rPr lang="en-US" sz="3200">
                <a:solidFill>
                  <a:schemeClr val="tx1"/>
                </a:solidFill>
                <a:latin typeface="Freestyle Script"/>
                <a:ea typeface="Segoe UI"/>
                <a:cs typeface="Segoe UI"/>
              </a:rPr>
              <a:t>​</a:t>
            </a:r>
          </a:p>
          <a:p>
            <a:pPr algn="ctr"/>
            <a:r>
              <a:rPr lang="en-GB" sz="3200">
                <a:solidFill>
                  <a:schemeClr val="tx1"/>
                </a:solidFill>
                <a:latin typeface="Freestyle Script"/>
                <a:ea typeface="Segoe UI"/>
                <a:cs typeface="Segoe UI"/>
              </a:rPr>
              <a:t>To all that have given their time to present activities and talks – it is very much appreciated!</a:t>
            </a:r>
            <a:endParaRPr lang="en-GB" sz="3200">
              <a:solidFill>
                <a:schemeClr val="tx1"/>
              </a:solidFill>
              <a:latin typeface="Freestyle Script"/>
              <a:cs typeface="Calibri"/>
            </a:endParaRPr>
          </a:p>
        </p:txBody>
      </p:sp>
      <p:pic>
        <p:nvPicPr>
          <p:cNvPr id="66" name="Picture 65" descr="Graphical user interface&#10;&#10;Description automatically generated with low confidence">
            <a:extLst>
              <a:ext uri="{FF2B5EF4-FFF2-40B4-BE49-F238E27FC236}">
                <a16:creationId xmlns:a16="http://schemas.microsoft.com/office/drawing/2014/main" id="{836334B1-9D98-43EE-A857-8930041913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5176" y="5832797"/>
            <a:ext cx="1889943" cy="553123"/>
          </a:xfrm>
          <a:prstGeom prst="rect">
            <a:avLst/>
          </a:prstGeom>
        </p:spPr>
      </p:pic>
      <p:pic>
        <p:nvPicPr>
          <p:cNvPr id="68" name="Picture 67" descr="Logo&#10;&#10;Description automatically generated with medium confidence">
            <a:extLst>
              <a:ext uri="{FF2B5EF4-FFF2-40B4-BE49-F238E27FC236}">
                <a16:creationId xmlns:a16="http://schemas.microsoft.com/office/drawing/2014/main" id="{66573704-2F83-470B-9D87-A8EB5E002F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4336" y="3753827"/>
            <a:ext cx="1485472" cy="701512"/>
          </a:xfrm>
          <a:prstGeom prst="rect">
            <a:avLst/>
          </a:prstGeom>
        </p:spPr>
      </p:pic>
      <p:pic>
        <p:nvPicPr>
          <p:cNvPr id="5" name="Picture 5">
            <a:extLst>
              <a:ext uri="{FF2B5EF4-FFF2-40B4-BE49-F238E27FC236}">
                <a16:creationId xmlns:a16="http://schemas.microsoft.com/office/drawing/2014/main" id="{36C3CA24-6B82-0AF5-37C4-34BFA2F37C4B}"/>
              </a:ext>
            </a:extLst>
          </p:cNvPr>
          <p:cNvPicPr>
            <a:picLocks noChangeAspect="1"/>
          </p:cNvPicPr>
          <p:nvPr/>
        </p:nvPicPr>
        <p:blipFill>
          <a:blip r:embed="rId10"/>
          <a:stretch>
            <a:fillRect/>
          </a:stretch>
        </p:blipFill>
        <p:spPr>
          <a:xfrm>
            <a:off x="4785458" y="847403"/>
            <a:ext cx="870585" cy="993140"/>
          </a:xfrm>
          <a:prstGeom prst="rect">
            <a:avLst/>
          </a:prstGeom>
        </p:spPr>
      </p:pic>
      <p:sp>
        <p:nvSpPr>
          <p:cNvPr id="34" name="Rectangle 33">
            <a:extLst>
              <a:ext uri="{FF2B5EF4-FFF2-40B4-BE49-F238E27FC236}">
                <a16:creationId xmlns:a16="http://schemas.microsoft.com/office/drawing/2014/main" id="{153B5812-B60E-754F-C19C-483851810866}"/>
              </a:ext>
            </a:extLst>
          </p:cNvPr>
          <p:cNvSpPr/>
          <p:nvPr/>
        </p:nvSpPr>
        <p:spPr>
          <a:xfrm>
            <a:off x="4528759" y="1816014"/>
            <a:ext cx="1394934" cy="246221"/>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hlinkClick r:id="rId11"/>
              </a:rPr>
              <a:t>ludlowfarmshop.co.uk/</a:t>
            </a:r>
            <a:endParaRPr lang="en-GB" sz="1000"/>
          </a:p>
        </p:txBody>
      </p:sp>
      <p:sp>
        <p:nvSpPr>
          <p:cNvPr id="24" name="TextBox 23">
            <a:extLst>
              <a:ext uri="{FF2B5EF4-FFF2-40B4-BE49-F238E27FC236}">
                <a16:creationId xmlns:a16="http://schemas.microsoft.com/office/drawing/2014/main" id="{93B4299C-ED19-E3A7-ED6E-75FEFDDD654E}"/>
              </a:ext>
            </a:extLst>
          </p:cNvPr>
          <p:cNvSpPr txBox="1"/>
          <p:nvPr/>
        </p:nvSpPr>
        <p:spPr>
          <a:xfrm>
            <a:off x="269451" y="4350012"/>
            <a:ext cx="224139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900">
                <a:hlinkClick r:id="rId12"/>
              </a:rPr>
              <a:t>https://www.rafmuseum.org.uk/midlands/</a:t>
            </a:r>
            <a:endParaRPr lang="en-US"/>
          </a:p>
          <a:p>
            <a:endParaRPr lang="en-GB" sz="900">
              <a:ea typeface="Calibri"/>
              <a:cs typeface="Calibri"/>
            </a:endParaRPr>
          </a:p>
        </p:txBody>
      </p:sp>
      <p:sp>
        <p:nvSpPr>
          <p:cNvPr id="27" name="TextBox 26">
            <a:extLst>
              <a:ext uri="{FF2B5EF4-FFF2-40B4-BE49-F238E27FC236}">
                <a16:creationId xmlns:a16="http://schemas.microsoft.com/office/drawing/2014/main" id="{986D0CD9-1626-02E1-D2E2-43C86B8EBF57}"/>
              </a:ext>
            </a:extLst>
          </p:cNvPr>
          <p:cNvSpPr txBox="1"/>
          <p:nvPr/>
        </p:nvSpPr>
        <p:spPr>
          <a:xfrm>
            <a:off x="445176" y="6348179"/>
            <a:ext cx="1892135"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900">
                <a:ea typeface="Calibri"/>
                <a:cs typeface="Calibri"/>
                <a:hlinkClick r:id="rId13"/>
              </a:rPr>
              <a:t>https://www</a:t>
            </a:r>
            <a:r>
              <a:rPr lang="en-GB" sz="900">
                <a:hlinkClick r:id="rId13"/>
              </a:rPr>
              <a:t>.shrewsburytown.com/</a:t>
            </a:r>
            <a:endParaRPr lang="en-US">
              <a:ea typeface="Calibri"/>
              <a:cs typeface="Calibri"/>
            </a:endParaRPr>
          </a:p>
        </p:txBody>
      </p:sp>
      <p:pic>
        <p:nvPicPr>
          <p:cNvPr id="52" name="Picture 52" descr="Graphical user interface, text&#10;&#10;Description automatically generated">
            <a:extLst>
              <a:ext uri="{FF2B5EF4-FFF2-40B4-BE49-F238E27FC236}">
                <a16:creationId xmlns:a16="http://schemas.microsoft.com/office/drawing/2014/main" id="{1BF99A98-38C4-3614-F8F4-E8724BDC1D2B}"/>
              </a:ext>
            </a:extLst>
          </p:cNvPr>
          <p:cNvPicPr>
            <a:picLocks noChangeAspect="1"/>
          </p:cNvPicPr>
          <p:nvPr/>
        </p:nvPicPr>
        <p:blipFill>
          <a:blip r:embed="rId14"/>
          <a:stretch>
            <a:fillRect/>
          </a:stretch>
        </p:blipFill>
        <p:spPr>
          <a:xfrm>
            <a:off x="346125" y="4765198"/>
            <a:ext cx="1379370" cy="476332"/>
          </a:xfrm>
          <a:prstGeom prst="rect">
            <a:avLst/>
          </a:prstGeom>
        </p:spPr>
      </p:pic>
      <p:sp>
        <p:nvSpPr>
          <p:cNvPr id="53" name="Rectangle 52">
            <a:extLst>
              <a:ext uri="{FF2B5EF4-FFF2-40B4-BE49-F238E27FC236}">
                <a16:creationId xmlns:a16="http://schemas.microsoft.com/office/drawing/2014/main" id="{6A86092C-F9D8-9B68-15B3-3032B25DA99E}"/>
              </a:ext>
            </a:extLst>
          </p:cNvPr>
          <p:cNvSpPr/>
          <p:nvPr/>
        </p:nvSpPr>
        <p:spPr>
          <a:xfrm>
            <a:off x="240560" y="5327220"/>
            <a:ext cx="1590500" cy="246221"/>
          </a:xfrm>
          <a:prstGeom prst="rect">
            <a:avLst/>
          </a:prstGeom>
        </p:spPr>
        <p:txBody>
          <a:bodyPr wrap="non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000000"/>
                </a:solidFill>
                <a:cs typeface="Calibri"/>
                <a:hlinkClick r:id="rId15"/>
              </a:rPr>
              <a:t>www.theatresevern.co.uk/</a:t>
            </a:r>
            <a:endParaRPr lang="en-US" sz="1000">
              <a:cs typeface="Calibri"/>
            </a:endParaRPr>
          </a:p>
        </p:txBody>
      </p:sp>
      <p:pic>
        <p:nvPicPr>
          <p:cNvPr id="62" name="Picture 63" descr="Logo&#10;&#10;Description automatically generated">
            <a:extLst>
              <a:ext uri="{FF2B5EF4-FFF2-40B4-BE49-F238E27FC236}">
                <a16:creationId xmlns:a16="http://schemas.microsoft.com/office/drawing/2014/main" id="{8D699AF2-C5EC-22B5-DB2C-026721E69091}"/>
              </a:ext>
            </a:extLst>
          </p:cNvPr>
          <p:cNvPicPr>
            <a:picLocks noChangeAspect="1"/>
          </p:cNvPicPr>
          <p:nvPr/>
        </p:nvPicPr>
        <p:blipFill>
          <a:blip r:embed="rId16"/>
          <a:stretch>
            <a:fillRect/>
          </a:stretch>
        </p:blipFill>
        <p:spPr>
          <a:xfrm>
            <a:off x="7168757" y="4284730"/>
            <a:ext cx="980850" cy="992114"/>
          </a:xfrm>
          <a:prstGeom prst="rect">
            <a:avLst/>
          </a:prstGeom>
        </p:spPr>
      </p:pic>
      <p:sp>
        <p:nvSpPr>
          <p:cNvPr id="64" name="TextBox 63">
            <a:extLst>
              <a:ext uri="{FF2B5EF4-FFF2-40B4-BE49-F238E27FC236}">
                <a16:creationId xmlns:a16="http://schemas.microsoft.com/office/drawing/2014/main" id="{D63434F1-4978-2671-9A12-93061E5261A5}"/>
              </a:ext>
            </a:extLst>
          </p:cNvPr>
          <p:cNvSpPr txBox="1"/>
          <p:nvPr/>
        </p:nvSpPr>
        <p:spPr>
          <a:xfrm>
            <a:off x="6799179" y="5163188"/>
            <a:ext cx="233746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hlinkClick r:id="rId17"/>
              </a:rPr>
              <a:t>http://www.festivaldraytoncentre.com/</a:t>
            </a:r>
            <a:endParaRPr lang="en-US" sz="1000"/>
          </a:p>
        </p:txBody>
      </p:sp>
      <p:sp>
        <p:nvSpPr>
          <p:cNvPr id="65" name="TextBox 64">
            <a:extLst>
              <a:ext uri="{FF2B5EF4-FFF2-40B4-BE49-F238E27FC236}">
                <a16:creationId xmlns:a16="http://schemas.microsoft.com/office/drawing/2014/main" id="{15B96BEB-3C38-A95B-0AC3-2855A8DD88CC}"/>
              </a:ext>
            </a:extLst>
          </p:cNvPr>
          <p:cNvSpPr txBox="1"/>
          <p:nvPr/>
        </p:nvSpPr>
        <p:spPr>
          <a:xfrm>
            <a:off x="10857853" y="1274425"/>
            <a:ext cx="119940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hlinkClick r:id="rId18"/>
              </a:rPr>
              <a:t>https://ngs.org.uk/</a:t>
            </a:r>
            <a:endParaRPr lang="en-US" sz="1000"/>
          </a:p>
        </p:txBody>
      </p:sp>
      <p:pic>
        <p:nvPicPr>
          <p:cNvPr id="67" name="Picture 68">
            <a:extLst>
              <a:ext uri="{FF2B5EF4-FFF2-40B4-BE49-F238E27FC236}">
                <a16:creationId xmlns:a16="http://schemas.microsoft.com/office/drawing/2014/main" id="{73CFB90A-1EA7-7D31-5ADA-C2219AAF266C}"/>
              </a:ext>
            </a:extLst>
          </p:cNvPr>
          <p:cNvPicPr>
            <a:picLocks noChangeAspect="1"/>
          </p:cNvPicPr>
          <p:nvPr/>
        </p:nvPicPr>
        <p:blipFill>
          <a:blip r:embed="rId19"/>
          <a:stretch>
            <a:fillRect/>
          </a:stretch>
        </p:blipFill>
        <p:spPr>
          <a:xfrm>
            <a:off x="11141228" y="331127"/>
            <a:ext cx="768356" cy="931381"/>
          </a:xfrm>
          <a:prstGeom prst="rect">
            <a:avLst/>
          </a:prstGeom>
        </p:spPr>
      </p:pic>
      <p:sp>
        <p:nvSpPr>
          <p:cNvPr id="3" name="TextBox 2">
            <a:extLst>
              <a:ext uri="{FF2B5EF4-FFF2-40B4-BE49-F238E27FC236}">
                <a16:creationId xmlns:a16="http://schemas.microsoft.com/office/drawing/2014/main" id="{5062DFB2-D923-C28E-9BBB-BE357D98C6FF}"/>
              </a:ext>
            </a:extLst>
          </p:cNvPr>
          <p:cNvSpPr txBox="1"/>
          <p:nvPr/>
        </p:nvSpPr>
        <p:spPr>
          <a:xfrm>
            <a:off x="2391929" y="846539"/>
            <a:ext cx="2000122"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rPr>
              <a:t>Adrian Plant </a:t>
            </a:r>
          </a:p>
          <a:p>
            <a:r>
              <a:rPr lang="en-US" sz="1200" i="1">
                <a:ea typeface="+mn-lt"/>
                <a:cs typeface="+mn-lt"/>
              </a:rPr>
              <a:t>Musician, Musicologist and Arts Mentor</a:t>
            </a:r>
            <a:endParaRPr lang="en-US">
              <a:ea typeface="+mn-lt"/>
              <a:cs typeface="+mn-lt"/>
            </a:endParaRPr>
          </a:p>
          <a:p>
            <a:r>
              <a:rPr lang="en-US" sz="1000">
                <a:ea typeface="+mn-lt"/>
                <a:cs typeface="+mn-lt"/>
                <a:hlinkClick r:id="rId20"/>
              </a:rPr>
              <a:t>adrianjamesplant@hotmail.co.uk</a:t>
            </a:r>
            <a:endParaRPr lang="en-US" sz="1000">
              <a:ea typeface="Calibri" panose="020F0502020204030204"/>
              <a:cs typeface="Calibri" panose="020F0502020204030204"/>
            </a:endParaRPr>
          </a:p>
        </p:txBody>
      </p:sp>
      <p:pic>
        <p:nvPicPr>
          <p:cNvPr id="7" name="Picture 7" descr="Logo&#10;&#10;Description automatically generated">
            <a:extLst>
              <a:ext uri="{FF2B5EF4-FFF2-40B4-BE49-F238E27FC236}">
                <a16:creationId xmlns:a16="http://schemas.microsoft.com/office/drawing/2014/main" id="{D883CA80-58CA-3715-BF98-0B0225638B36}"/>
              </a:ext>
            </a:extLst>
          </p:cNvPr>
          <p:cNvPicPr>
            <a:picLocks noChangeAspect="1"/>
          </p:cNvPicPr>
          <p:nvPr/>
        </p:nvPicPr>
        <p:blipFill>
          <a:blip r:embed="rId21"/>
          <a:stretch>
            <a:fillRect/>
          </a:stretch>
        </p:blipFill>
        <p:spPr>
          <a:xfrm>
            <a:off x="3602979" y="4188343"/>
            <a:ext cx="923925" cy="923925"/>
          </a:xfrm>
          <a:prstGeom prst="rect">
            <a:avLst/>
          </a:prstGeom>
        </p:spPr>
      </p:pic>
      <p:pic>
        <p:nvPicPr>
          <p:cNvPr id="21" name="Picture 21">
            <a:extLst>
              <a:ext uri="{FF2B5EF4-FFF2-40B4-BE49-F238E27FC236}">
                <a16:creationId xmlns:a16="http://schemas.microsoft.com/office/drawing/2014/main" id="{CAC76C63-3D63-1E00-3C05-1FC1DBECCC03}"/>
              </a:ext>
            </a:extLst>
          </p:cNvPr>
          <p:cNvPicPr>
            <a:picLocks noChangeAspect="1"/>
          </p:cNvPicPr>
          <p:nvPr/>
        </p:nvPicPr>
        <p:blipFill>
          <a:blip r:embed="rId22"/>
          <a:stretch>
            <a:fillRect/>
          </a:stretch>
        </p:blipFill>
        <p:spPr>
          <a:xfrm>
            <a:off x="10275319" y="5767410"/>
            <a:ext cx="1061225" cy="592613"/>
          </a:xfrm>
          <a:prstGeom prst="rect">
            <a:avLst/>
          </a:prstGeom>
        </p:spPr>
      </p:pic>
      <p:sp>
        <p:nvSpPr>
          <p:cNvPr id="22" name="TextBox 21">
            <a:extLst>
              <a:ext uri="{FF2B5EF4-FFF2-40B4-BE49-F238E27FC236}">
                <a16:creationId xmlns:a16="http://schemas.microsoft.com/office/drawing/2014/main" id="{ECDF1F99-723D-E69D-1338-174C63B2BF65}"/>
              </a:ext>
            </a:extLst>
          </p:cNvPr>
          <p:cNvSpPr txBox="1"/>
          <p:nvPr/>
        </p:nvSpPr>
        <p:spPr>
          <a:xfrm>
            <a:off x="9652317" y="6359678"/>
            <a:ext cx="2371493"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hlinkClick r:id="rId23"/>
              </a:rPr>
              <a:t>https://theludlowbrewingcompany.co.uk/</a:t>
            </a:r>
            <a:endParaRPr lang="en-US" sz="1000"/>
          </a:p>
        </p:txBody>
      </p:sp>
      <p:pic>
        <p:nvPicPr>
          <p:cNvPr id="20" name="Picture 24" descr="A picture containing logo&#10;&#10;Description automatically generated">
            <a:extLst>
              <a:ext uri="{FF2B5EF4-FFF2-40B4-BE49-F238E27FC236}">
                <a16:creationId xmlns:a16="http://schemas.microsoft.com/office/drawing/2014/main" id="{53815003-C054-908D-96C9-73940C1CAA78}"/>
              </a:ext>
            </a:extLst>
          </p:cNvPr>
          <p:cNvPicPr>
            <a:picLocks noChangeAspect="1"/>
          </p:cNvPicPr>
          <p:nvPr/>
        </p:nvPicPr>
        <p:blipFill>
          <a:blip r:embed="rId24"/>
          <a:stretch>
            <a:fillRect/>
          </a:stretch>
        </p:blipFill>
        <p:spPr>
          <a:xfrm>
            <a:off x="10613303" y="4041483"/>
            <a:ext cx="1102810" cy="638873"/>
          </a:xfrm>
          <a:prstGeom prst="rect">
            <a:avLst/>
          </a:prstGeom>
        </p:spPr>
      </p:pic>
      <p:sp>
        <p:nvSpPr>
          <p:cNvPr id="25" name="TextBox 24">
            <a:extLst>
              <a:ext uri="{FF2B5EF4-FFF2-40B4-BE49-F238E27FC236}">
                <a16:creationId xmlns:a16="http://schemas.microsoft.com/office/drawing/2014/main" id="{DF01982F-D53F-EFEE-A430-E5E76079A549}"/>
              </a:ext>
            </a:extLst>
          </p:cNvPr>
          <p:cNvSpPr txBox="1"/>
          <p:nvPr/>
        </p:nvSpPr>
        <p:spPr>
          <a:xfrm>
            <a:off x="10424141" y="4565143"/>
            <a:ext cx="161878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hlinkClick r:id="rId25"/>
              </a:rPr>
              <a:t>https://cavaliercentre.org/</a:t>
            </a:r>
            <a:endParaRPr lang="en-US"/>
          </a:p>
          <a:p>
            <a:endParaRPr lang="en-US" sz="1000">
              <a:cs typeface="Calibri"/>
            </a:endParaRPr>
          </a:p>
        </p:txBody>
      </p:sp>
      <p:pic>
        <p:nvPicPr>
          <p:cNvPr id="1026" name="Picture 2" descr="OsNosh | Growing Community Through Food">
            <a:extLst>
              <a:ext uri="{FF2B5EF4-FFF2-40B4-BE49-F238E27FC236}">
                <a16:creationId xmlns:a16="http://schemas.microsoft.com/office/drawing/2014/main" id="{DA36E9A7-FC65-00E5-4E3F-4106F5551259}"/>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626969" y="2907936"/>
            <a:ext cx="659657" cy="6596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503D77D-B14F-6894-3ACE-648EC5404192}"/>
              </a:ext>
            </a:extLst>
          </p:cNvPr>
          <p:cNvSpPr txBox="1"/>
          <p:nvPr/>
        </p:nvSpPr>
        <p:spPr>
          <a:xfrm>
            <a:off x="3376552" y="593419"/>
            <a:ext cx="1862076" cy="246221"/>
          </a:xfrm>
          <a:prstGeom prst="rect">
            <a:avLst/>
          </a:prstGeom>
          <a:noFill/>
        </p:spPr>
        <p:txBody>
          <a:bodyPr wrap="square">
            <a:spAutoFit/>
          </a:bodyPr>
          <a:lstStyle/>
          <a:p>
            <a:r>
              <a:rPr lang="en-GB" sz="1000">
                <a:cs typeface="Arial" panose="020B0604020202020204" pitchFamily="34" charset="0"/>
                <a:hlinkClick r:id="rId27"/>
              </a:rPr>
              <a:t>https://cambrianrailways.com/</a:t>
            </a:r>
            <a:endParaRPr lang="en-GB" sz="1000">
              <a:cs typeface="Arial" panose="020B0604020202020204" pitchFamily="34" charset="0"/>
            </a:endParaRPr>
          </a:p>
        </p:txBody>
      </p:sp>
      <p:pic>
        <p:nvPicPr>
          <p:cNvPr id="1028" name="Picture 4" descr="Rotary Changes Lives 4000 miles away - Rotary Club of ...">
            <a:extLst>
              <a:ext uri="{FF2B5EF4-FFF2-40B4-BE49-F238E27FC236}">
                <a16:creationId xmlns:a16="http://schemas.microsoft.com/office/drawing/2014/main" id="{FDB29B2F-E55D-E678-71AF-E074D63337B9}"/>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071202" y="4266780"/>
            <a:ext cx="923925" cy="86957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FDC61A7-0E4C-33CF-87F1-960DC725704A}"/>
              </a:ext>
            </a:extLst>
          </p:cNvPr>
          <p:cNvSpPr txBox="1"/>
          <p:nvPr/>
        </p:nvSpPr>
        <p:spPr>
          <a:xfrm>
            <a:off x="4860224" y="5114572"/>
            <a:ext cx="1896589" cy="253916"/>
          </a:xfrm>
          <a:prstGeom prst="rect">
            <a:avLst/>
          </a:prstGeom>
          <a:noFill/>
        </p:spPr>
        <p:txBody>
          <a:bodyPr wrap="square">
            <a:spAutoFit/>
          </a:bodyPr>
          <a:lstStyle/>
          <a:p>
            <a:r>
              <a:rPr lang="en-GB" sz="1050">
                <a:hlinkClick r:id="rId29"/>
              </a:rPr>
              <a:t>www.whitchurchrotary.org.uk/</a:t>
            </a:r>
            <a:endParaRPr lang="en-GB" sz="1050"/>
          </a:p>
        </p:txBody>
      </p:sp>
      <p:sp>
        <p:nvSpPr>
          <p:cNvPr id="11" name="TextBox 10">
            <a:extLst>
              <a:ext uri="{FF2B5EF4-FFF2-40B4-BE49-F238E27FC236}">
                <a16:creationId xmlns:a16="http://schemas.microsoft.com/office/drawing/2014/main" id="{9CFEFE3C-0DB2-193E-EE7E-137860AA12B3}"/>
              </a:ext>
            </a:extLst>
          </p:cNvPr>
          <p:cNvSpPr txBox="1"/>
          <p:nvPr/>
        </p:nvSpPr>
        <p:spPr>
          <a:xfrm>
            <a:off x="3341075" y="5047540"/>
            <a:ext cx="1561918" cy="253916"/>
          </a:xfrm>
          <a:prstGeom prst="rect">
            <a:avLst/>
          </a:prstGeom>
          <a:noFill/>
        </p:spPr>
        <p:txBody>
          <a:bodyPr wrap="square">
            <a:spAutoFit/>
          </a:bodyPr>
          <a:lstStyle/>
          <a:p>
            <a:r>
              <a:rPr lang="en-GB" sz="1050">
                <a:hlinkClick r:id="rId30"/>
              </a:rPr>
              <a:t>https://rotarymd.co.uk/</a:t>
            </a:r>
            <a:endParaRPr lang="en-GB" sz="1050"/>
          </a:p>
        </p:txBody>
      </p:sp>
      <p:pic>
        <p:nvPicPr>
          <p:cNvPr id="15" name="Picture 14">
            <a:extLst>
              <a:ext uri="{FF2B5EF4-FFF2-40B4-BE49-F238E27FC236}">
                <a16:creationId xmlns:a16="http://schemas.microsoft.com/office/drawing/2014/main" id="{83552BD8-DF95-3B1B-E644-C6151E0BAE96}"/>
              </a:ext>
            </a:extLst>
          </p:cNvPr>
          <p:cNvPicPr>
            <a:picLocks noChangeAspect="1"/>
          </p:cNvPicPr>
          <p:nvPr/>
        </p:nvPicPr>
        <p:blipFill>
          <a:blip r:embed="rId31"/>
          <a:stretch>
            <a:fillRect/>
          </a:stretch>
        </p:blipFill>
        <p:spPr>
          <a:xfrm>
            <a:off x="4297407" y="5450331"/>
            <a:ext cx="1293162" cy="937074"/>
          </a:xfrm>
          <a:prstGeom prst="rect">
            <a:avLst/>
          </a:prstGeom>
        </p:spPr>
      </p:pic>
      <p:sp>
        <p:nvSpPr>
          <p:cNvPr id="18" name="TextBox 17">
            <a:extLst>
              <a:ext uri="{FF2B5EF4-FFF2-40B4-BE49-F238E27FC236}">
                <a16:creationId xmlns:a16="http://schemas.microsoft.com/office/drawing/2014/main" id="{E2BB700B-6599-75D0-B4F6-A056C6755996}"/>
              </a:ext>
            </a:extLst>
          </p:cNvPr>
          <p:cNvSpPr txBox="1"/>
          <p:nvPr/>
        </p:nvSpPr>
        <p:spPr>
          <a:xfrm>
            <a:off x="3725938" y="6329642"/>
            <a:ext cx="2708756" cy="415498"/>
          </a:xfrm>
          <a:prstGeom prst="rect">
            <a:avLst/>
          </a:prstGeom>
          <a:noFill/>
        </p:spPr>
        <p:txBody>
          <a:bodyPr wrap="square">
            <a:spAutoFit/>
          </a:bodyPr>
          <a:lstStyle/>
          <a:p>
            <a:r>
              <a:rPr lang="en-GB" sz="1000">
                <a:hlinkClick r:id="rId32"/>
              </a:rPr>
              <a:t>www.shropshirehillsdiscoverycentre.co.uk/</a:t>
            </a:r>
            <a:endParaRPr lang="en-GB" sz="1000"/>
          </a:p>
          <a:p>
            <a:endParaRPr lang="en-GB" sz="1050"/>
          </a:p>
        </p:txBody>
      </p:sp>
      <p:pic>
        <p:nvPicPr>
          <p:cNvPr id="19" name="Picture 18">
            <a:extLst>
              <a:ext uri="{FF2B5EF4-FFF2-40B4-BE49-F238E27FC236}">
                <a16:creationId xmlns:a16="http://schemas.microsoft.com/office/drawing/2014/main" id="{C01E6C67-7D76-E233-7062-03C8B000E87D}"/>
              </a:ext>
            </a:extLst>
          </p:cNvPr>
          <p:cNvPicPr>
            <a:picLocks noChangeAspect="1"/>
          </p:cNvPicPr>
          <p:nvPr/>
        </p:nvPicPr>
        <p:blipFill>
          <a:blip r:embed="rId33"/>
          <a:stretch>
            <a:fillRect/>
          </a:stretch>
        </p:blipFill>
        <p:spPr>
          <a:xfrm>
            <a:off x="7496704" y="1401391"/>
            <a:ext cx="1305806" cy="497561"/>
          </a:xfrm>
          <a:prstGeom prst="rect">
            <a:avLst/>
          </a:prstGeom>
        </p:spPr>
      </p:pic>
      <p:sp>
        <p:nvSpPr>
          <p:cNvPr id="26" name="TextBox 25">
            <a:extLst>
              <a:ext uri="{FF2B5EF4-FFF2-40B4-BE49-F238E27FC236}">
                <a16:creationId xmlns:a16="http://schemas.microsoft.com/office/drawing/2014/main" id="{0281C131-AE74-F2C0-F847-758FA67DCDDE}"/>
              </a:ext>
            </a:extLst>
          </p:cNvPr>
          <p:cNvSpPr txBox="1"/>
          <p:nvPr/>
        </p:nvSpPr>
        <p:spPr>
          <a:xfrm>
            <a:off x="7214589" y="1759669"/>
            <a:ext cx="1939923" cy="246221"/>
          </a:xfrm>
          <a:prstGeom prst="rect">
            <a:avLst/>
          </a:prstGeom>
          <a:noFill/>
        </p:spPr>
        <p:txBody>
          <a:bodyPr wrap="square">
            <a:spAutoFit/>
          </a:bodyPr>
          <a:lstStyle/>
          <a:p>
            <a:r>
              <a:rPr lang="en-GB" sz="1000">
                <a:hlinkClick r:id="rId34"/>
              </a:rPr>
              <a:t>www.crowsmillcraftcentre.co.uk/</a:t>
            </a:r>
            <a:endParaRPr lang="en-GB" sz="1000"/>
          </a:p>
        </p:txBody>
      </p:sp>
      <p:pic>
        <p:nvPicPr>
          <p:cNvPr id="1036" name="Picture 12" descr="Oswestry-Town-Council-sheild-150x150">
            <a:extLst>
              <a:ext uri="{FF2B5EF4-FFF2-40B4-BE49-F238E27FC236}">
                <a16:creationId xmlns:a16="http://schemas.microsoft.com/office/drawing/2014/main" id="{D508B330-D97A-8D7C-CC14-9345D2BF4F04}"/>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216122" y="4772993"/>
            <a:ext cx="937074" cy="937074"/>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33592F7F-03E5-E58C-156D-1283C6D4452E}"/>
              </a:ext>
            </a:extLst>
          </p:cNvPr>
          <p:cNvSpPr txBox="1"/>
          <p:nvPr/>
        </p:nvSpPr>
        <p:spPr>
          <a:xfrm>
            <a:off x="1849808" y="5598123"/>
            <a:ext cx="2088738" cy="246221"/>
          </a:xfrm>
          <a:prstGeom prst="rect">
            <a:avLst/>
          </a:prstGeom>
          <a:noFill/>
        </p:spPr>
        <p:txBody>
          <a:bodyPr wrap="square">
            <a:spAutoFit/>
          </a:bodyPr>
          <a:lstStyle/>
          <a:p>
            <a:r>
              <a:rPr lang="en-GB" sz="1000">
                <a:hlinkClick r:id="rId36"/>
              </a:rPr>
              <a:t>www.oswestrytownmuseum.co.uk/</a:t>
            </a:r>
            <a:endParaRPr lang="en-GB" sz="1000"/>
          </a:p>
        </p:txBody>
      </p:sp>
      <p:pic>
        <p:nvPicPr>
          <p:cNvPr id="30" name="Picture 29">
            <a:extLst>
              <a:ext uri="{FF2B5EF4-FFF2-40B4-BE49-F238E27FC236}">
                <a16:creationId xmlns:a16="http://schemas.microsoft.com/office/drawing/2014/main" id="{A9CB9953-4648-9206-03D5-81206312D1AD}"/>
              </a:ext>
            </a:extLst>
          </p:cNvPr>
          <p:cNvPicPr>
            <a:picLocks noChangeAspect="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223334" y="239800"/>
            <a:ext cx="2333625" cy="763905"/>
          </a:xfrm>
          <a:prstGeom prst="rect">
            <a:avLst/>
          </a:prstGeom>
          <a:noFill/>
        </p:spPr>
      </p:pic>
      <p:pic>
        <p:nvPicPr>
          <p:cNvPr id="1038" name="Picture 14" descr="Pontesbury Pavilion">
            <a:extLst>
              <a:ext uri="{FF2B5EF4-FFF2-40B4-BE49-F238E27FC236}">
                <a16:creationId xmlns:a16="http://schemas.microsoft.com/office/drawing/2014/main" id="{981ACC46-AF8A-99E7-A65C-D7812539441E}"/>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45176" y="1006433"/>
            <a:ext cx="1214242" cy="369332"/>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BB1797EB-60EE-9783-7C97-606B2A762C2B}"/>
              </a:ext>
            </a:extLst>
          </p:cNvPr>
          <p:cNvSpPr txBox="1"/>
          <p:nvPr/>
        </p:nvSpPr>
        <p:spPr>
          <a:xfrm>
            <a:off x="338694" y="1418099"/>
            <a:ext cx="1913094" cy="400110"/>
          </a:xfrm>
          <a:prstGeom prst="rect">
            <a:avLst/>
          </a:prstGeom>
          <a:noFill/>
        </p:spPr>
        <p:txBody>
          <a:bodyPr wrap="square">
            <a:spAutoFit/>
          </a:bodyPr>
          <a:lstStyle/>
          <a:p>
            <a:r>
              <a:rPr lang="en-GB" sz="1000">
                <a:hlinkClick r:id="rId39"/>
              </a:rPr>
              <a:t>www.pontesburypavilion.co.uk/</a:t>
            </a:r>
            <a:endParaRPr lang="en-GB" sz="1000"/>
          </a:p>
          <a:p>
            <a:endParaRPr lang="en-GB" sz="1000"/>
          </a:p>
        </p:txBody>
      </p:sp>
      <p:pic>
        <p:nvPicPr>
          <p:cNvPr id="35" name="Picture 34">
            <a:extLst>
              <a:ext uri="{FF2B5EF4-FFF2-40B4-BE49-F238E27FC236}">
                <a16:creationId xmlns:a16="http://schemas.microsoft.com/office/drawing/2014/main" id="{1B2E622B-250A-6638-D848-34B8ADC41B6B}"/>
              </a:ext>
            </a:extLst>
          </p:cNvPr>
          <p:cNvPicPr>
            <a:picLocks noChangeAspect="1"/>
          </p:cNvPicPr>
          <p:nvPr/>
        </p:nvPicPr>
        <p:blipFill>
          <a:blip r:embed="rId40"/>
          <a:stretch>
            <a:fillRect/>
          </a:stretch>
        </p:blipFill>
        <p:spPr>
          <a:xfrm>
            <a:off x="7469678" y="5509236"/>
            <a:ext cx="905001" cy="819264"/>
          </a:xfrm>
          <a:prstGeom prst="rect">
            <a:avLst/>
          </a:prstGeom>
        </p:spPr>
      </p:pic>
      <p:sp>
        <p:nvSpPr>
          <p:cNvPr id="37" name="TextBox 36">
            <a:extLst>
              <a:ext uri="{FF2B5EF4-FFF2-40B4-BE49-F238E27FC236}">
                <a16:creationId xmlns:a16="http://schemas.microsoft.com/office/drawing/2014/main" id="{304E7F47-D52F-3CAD-4076-53558160546A}"/>
              </a:ext>
            </a:extLst>
          </p:cNvPr>
          <p:cNvSpPr txBox="1"/>
          <p:nvPr/>
        </p:nvSpPr>
        <p:spPr>
          <a:xfrm>
            <a:off x="6601433" y="6150149"/>
            <a:ext cx="3121311" cy="553998"/>
          </a:xfrm>
          <a:prstGeom prst="rect">
            <a:avLst/>
          </a:prstGeom>
          <a:noFill/>
        </p:spPr>
        <p:txBody>
          <a:bodyPr wrap="square">
            <a:spAutoFit/>
          </a:bodyPr>
          <a:lstStyle/>
          <a:p>
            <a:r>
              <a:rPr lang="en-GB" sz="1000">
                <a:hlinkClick r:id="rId41"/>
              </a:rPr>
              <a:t>www.nationaltrust.org.uk/visit/shropshire-staffordshire/sunnycroft/the-garden-at-sunnycroft</a:t>
            </a:r>
            <a:endParaRPr lang="en-GB" sz="1000"/>
          </a:p>
          <a:p>
            <a:endParaRPr lang="en-GB" sz="1000"/>
          </a:p>
        </p:txBody>
      </p:sp>
      <p:pic>
        <p:nvPicPr>
          <p:cNvPr id="39" name="Picture 38">
            <a:extLst>
              <a:ext uri="{FF2B5EF4-FFF2-40B4-BE49-F238E27FC236}">
                <a16:creationId xmlns:a16="http://schemas.microsoft.com/office/drawing/2014/main" id="{6144081C-BB30-19B6-4F17-28742862567E}"/>
              </a:ext>
            </a:extLst>
          </p:cNvPr>
          <p:cNvPicPr>
            <a:picLocks noChangeAspect="1"/>
          </p:cNvPicPr>
          <p:nvPr/>
        </p:nvPicPr>
        <p:blipFill>
          <a:blip r:embed="rId42"/>
          <a:stretch>
            <a:fillRect/>
          </a:stretch>
        </p:blipFill>
        <p:spPr>
          <a:xfrm>
            <a:off x="3250135" y="334692"/>
            <a:ext cx="2028825" cy="284036"/>
          </a:xfrm>
          <a:prstGeom prst="rect">
            <a:avLst/>
          </a:prstGeom>
        </p:spPr>
      </p:pic>
      <p:pic>
        <p:nvPicPr>
          <p:cNvPr id="1042" name="Picture 18" descr="Shrewsbury Town F.C. - Wikipedia">
            <a:extLst>
              <a:ext uri="{FF2B5EF4-FFF2-40B4-BE49-F238E27FC236}">
                <a16:creationId xmlns:a16="http://schemas.microsoft.com/office/drawing/2014/main" id="{5547DE7F-A466-5CBF-BF1D-E8F0C0293C9A}"/>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9549645" y="580836"/>
            <a:ext cx="1077324" cy="1013952"/>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D168149D-825B-8DDD-C3B4-A78965318B69}"/>
              </a:ext>
            </a:extLst>
          </p:cNvPr>
          <p:cNvSpPr txBox="1"/>
          <p:nvPr/>
        </p:nvSpPr>
        <p:spPr>
          <a:xfrm>
            <a:off x="9228660" y="1505101"/>
            <a:ext cx="2509013" cy="246221"/>
          </a:xfrm>
          <a:prstGeom prst="rect">
            <a:avLst/>
          </a:prstGeom>
          <a:noFill/>
        </p:spPr>
        <p:txBody>
          <a:bodyPr wrap="square">
            <a:spAutoFit/>
          </a:bodyPr>
          <a:lstStyle/>
          <a:p>
            <a:r>
              <a:rPr lang="en-GB" sz="1000">
                <a:hlinkClick r:id="rId44"/>
              </a:rPr>
              <a:t>www.shrewsburytown.com/club/contact-us/</a:t>
            </a:r>
            <a:endParaRPr lang="en-GB" sz="1000"/>
          </a:p>
        </p:txBody>
      </p:sp>
      <p:sp>
        <p:nvSpPr>
          <p:cNvPr id="44" name="TextBox 43">
            <a:extLst>
              <a:ext uri="{FF2B5EF4-FFF2-40B4-BE49-F238E27FC236}">
                <a16:creationId xmlns:a16="http://schemas.microsoft.com/office/drawing/2014/main" id="{7372F97C-C087-FF8B-7785-B7970EBA8760}"/>
              </a:ext>
            </a:extLst>
          </p:cNvPr>
          <p:cNvSpPr txBox="1"/>
          <p:nvPr/>
        </p:nvSpPr>
        <p:spPr>
          <a:xfrm>
            <a:off x="8149607" y="4222726"/>
            <a:ext cx="2091562"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rPr>
              <a:t>The Drum Coach</a:t>
            </a:r>
            <a:endParaRPr lang="en-US" sz="1200" i="1">
              <a:ea typeface="+mn-lt"/>
              <a:cs typeface="+mn-lt"/>
            </a:endParaRPr>
          </a:p>
          <a:p>
            <a:r>
              <a:rPr lang="en-GB" sz="1000">
                <a:solidFill>
                  <a:srgbClr val="F59E00"/>
                </a:solidFill>
                <a:hlinkClick r:id="rId45">
                  <a:extLst>
                    <a:ext uri="{A12FA001-AC4F-418D-AE19-62706E023703}">
                      <ahyp:hlinkClr xmlns:ahyp="http://schemas.microsoft.com/office/drawing/2018/hyperlinkcolor" val="tx"/>
                    </a:ext>
                  </a:extLst>
                </a:hlinkClick>
              </a:rPr>
              <a:t>www.thedrumcoach.org</a:t>
            </a:r>
            <a:endParaRPr lang="en-GB" sz="1000"/>
          </a:p>
        </p:txBody>
      </p:sp>
      <p:sp>
        <p:nvSpPr>
          <p:cNvPr id="49" name="TextBox 48">
            <a:extLst>
              <a:ext uri="{FF2B5EF4-FFF2-40B4-BE49-F238E27FC236}">
                <a16:creationId xmlns:a16="http://schemas.microsoft.com/office/drawing/2014/main" id="{B02C76E8-C25A-5FD6-6332-87847E4EAC0F}"/>
              </a:ext>
            </a:extLst>
          </p:cNvPr>
          <p:cNvSpPr txBox="1"/>
          <p:nvPr/>
        </p:nvSpPr>
        <p:spPr>
          <a:xfrm>
            <a:off x="10459172" y="3505959"/>
            <a:ext cx="1364111" cy="246221"/>
          </a:xfrm>
          <a:prstGeom prst="rect">
            <a:avLst/>
          </a:prstGeom>
          <a:noFill/>
        </p:spPr>
        <p:txBody>
          <a:bodyPr wrap="square">
            <a:spAutoFit/>
          </a:bodyPr>
          <a:lstStyle/>
          <a:p>
            <a:r>
              <a:rPr lang="en-GB" sz="1000">
                <a:hlinkClick r:id="rId46"/>
              </a:rPr>
              <a:t>www.osnosh.co.uk/</a:t>
            </a:r>
            <a:endParaRPr lang="en-GB" sz="1000"/>
          </a:p>
        </p:txBody>
      </p:sp>
      <p:pic>
        <p:nvPicPr>
          <p:cNvPr id="6" name="Picture 4" descr="Visit Oswestry">
            <a:extLst>
              <a:ext uri="{FF2B5EF4-FFF2-40B4-BE49-F238E27FC236}">
                <a16:creationId xmlns:a16="http://schemas.microsoft.com/office/drawing/2014/main" id="{180BB1EE-98E7-1F6D-DDF6-20002BE1175A}"/>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9213272" y="4617048"/>
            <a:ext cx="1143000" cy="9810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62DE561-73EE-D134-5758-80F5F0569B93}"/>
              </a:ext>
            </a:extLst>
          </p:cNvPr>
          <p:cNvSpPr txBox="1"/>
          <p:nvPr/>
        </p:nvSpPr>
        <p:spPr>
          <a:xfrm>
            <a:off x="8727130" y="5531995"/>
            <a:ext cx="2722353" cy="246221"/>
          </a:xfrm>
          <a:prstGeom prst="rect">
            <a:avLst/>
          </a:prstGeom>
          <a:noFill/>
        </p:spPr>
        <p:txBody>
          <a:bodyPr wrap="square">
            <a:spAutoFit/>
          </a:bodyPr>
          <a:lstStyle/>
          <a:p>
            <a:r>
              <a:rPr lang="en-GB" sz="1000">
                <a:hlinkClick r:id="rId48"/>
              </a:rPr>
              <a:t>www.visitoswestry.co.uk/oswestry/guided-tour</a:t>
            </a:r>
            <a:endParaRPr lang="en-GB" sz="1000"/>
          </a:p>
        </p:txBody>
      </p:sp>
      <p:pic>
        <p:nvPicPr>
          <p:cNvPr id="2" name="Picture 1" descr="National-Trust-Logo">
            <a:extLst>
              <a:ext uri="{FF2B5EF4-FFF2-40B4-BE49-F238E27FC236}">
                <a16:creationId xmlns:a16="http://schemas.microsoft.com/office/drawing/2014/main" id="{3DC922CF-A716-F6C3-597C-F0289A3DF80D}"/>
              </a:ext>
            </a:extLst>
          </p:cNvPr>
          <p:cNvPicPr>
            <a:picLocks noChangeAspect="1"/>
          </p:cNvPicPr>
          <p:nvPr/>
        </p:nvPicPr>
        <p:blipFill>
          <a:blip r:embed="rId49"/>
          <a:stretch>
            <a:fillRect/>
          </a:stretch>
        </p:blipFill>
        <p:spPr>
          <a:xfrm>
            <a:off x="5985827" y="440055"/>
            <a:ext cx="809625" cy="857250"/>
          </a:xfrm>
          <a:prstGeom prst="rect">
            <a:avLst/>
          </a:prstGeom>
        </p:spPr>
      </p:pic>
      <p:sp>
        <p:nvSpPr>
          <p:cNvPr id="8" name="TextBox 25">
            <a:extLst>
              <a:ext uri="{FF2B5EF4-FFF2-40B4-BE49-F238E27FC236}">
                <a16:creationId xmlns:a16="http://schemas.microsoft.com/office/drawing/2014/main" id="{94E03819-B6A0-59C4-3A45-94B80D46EA52}"/>
              </a:ext>
            </a:extLst>
          </p:cNvPr>
          <p:cNvSpPr txBox="1"/>
          <p:nvPr/>
        </p:nvSpPr>
        <p:spPr>
          <a:xfrm>
            <a:off x="5722717" y="1304289"/>
            <a:ext cx="149273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900">
                <a:ea typeface="Calibri"/>
                <a:cs typeface="Calibri"/>
                <a:hlinkClick r:id="rId50"/>
              </a:rPr>
              <a:t>www.nationaltrust.org.uk</a:t>
            </a:r>
            <a:endParaRPr lang="en-GB" sz="900">
              <a:ea typeface="Calibri"/>
              <a:cs typeface="Calibri"/>
            </a:endParaRPr>
          </a:p>
          <a:p>
            <a:endParaRPr lang="en-GB" sz="900">
              <a:ea typeface="Calibri"/>
              <a:cs typeface="Calibri"/>
            </a:endParaRPr>
          </a:p>
        </p:txBody>
      </p:sp>
      <p:sp>
        <p:nvSpPr>
          <p:cNvPr id="14" name="TextBox 13">
            <a:extLst>
              <a:ext uri="{FF2B5EF4-FFF2-40B4-BE49-F238E27FC236}">
                <a16:creationId xmlns:a16="http://schemas.microsoft.com/office/drawing/2014/main" id="{B0970D23-9E1A-5F93-0CF4-F5C6DA2A1FD6}"/>
              </a:ext>
            </a:extLst>
          </p:cNvPr>
          <p:cNvSpPr txBox="1"/>
          <p:nvPr/>
        </p:nvSpPr>
        <p:spPr>
          <a:xfrm>
            <a:off x="2147520" y="1741610"/>
            <a:ext cx="2370288" cy="461665"/>
          </a:xfrm>
          <a:prstGeom prst="rect">
            <a:avLst/>
          </a:prstGeom>
          <a:noFill/>
        </p:spPr>
        <p:txBody>
          <a:bodyPr wrap="square">
            <a:spAutoFit/>
          </a:bodyPr>
          <a:lstStyle/>
          <a:p>
            <a:r>
              <a:rPr lang="en-GB" sz="1200" dirty="0">
                <a:hlinkClick r:id="rId51"/>
              </a:rPr>
              <a:t>https://www.jennablairyoga.co.uk/</a:t>
            </a:r>
            <a:endParaRPr lang="en-GB" sz="1200" dirty="0"/>
          </a:p>
          <a:p>
            <a:endParaRPr lang="en-GB" sz="1200" dirty="0"/>
          </a:p>
        </p:txBody>
      </p:sp>
    </p:spTree>
    <p:extLst>
      <p:ext uri="{BB962C8B-B14F-4D97-AF65-F5344CB8AC3E}">
        <p14:creationId xmlns:p14="http://schemas.microsoft.com/office/powerpoint/2010/main" val="2971066461"/>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5aae036-3dc5-4726-a759-e6bf75fc7f06">
      <UserInfo>
        <DisplayName>Julie Alanthwaite</DisplayName>
        <AccountId>40</AccountId>
        <AccountType/>
      </UserInfo>
      <UserInfo>
        <DisplayName>Michele Lee.Carers</DisplayName>
        <AccountId>77</AccountId>
        <AccountType/>
      </UserInfo>
      <UserInfo>
        <DisplayName>Celia MacIntyre</DisplayName>
        <AccountId>38</AccountId>
        <AccountType/>
      </UserInfo>
      <UserInfo>
        <DisplayName>Alison Barrett</DisplayName>
        <AccountId>93</AccountId>
        <AccountType/>
      </UserInfo>
      <UserInfo>
        <DisplayName>Margarete Davies</DisplayName>
        <AccountId>37</AccountId>
        <AccountType/>
      </UserInfo>
      <UserInfo>
        <DisplayName>Samantha Thompson.carers</DisplayName>
        <AccountId>349</AccountId>
        <AccountType/>
      </UserInfo>
      <UserInfo>
        <DisplayName>Jo Weaver-Jackson</DisplayName>
        <AccountId>344</AccountId>
        <AccountType/>
      </UserInfo>
      <UserInfo>
        <DisplayName>Trish Arthurs.Carers</DisplayName>
        <AccountId>463</AccountId>
        <AccountType/>
      </UserInfo>
    </SharedWithUsers>
    <lcf76f155ced4ddcb4097134ff3c332f xmlns="4d2b5424-6ab4-4ad1-807d-57a419e35793">
      <Terms xmlns="http://schemas.microsoft.com/office/infopath/2007/PartnerControls"/>
    </lcf76f155ced4ddcb4097134ff3c332f>
    <TaxCatchAll xmlns="85aae036-3dc5-4726-a759-e6bf75fc7f0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95C04CB03ABA24D9935726CD69E6A3F" ma:contentTypeVersion="17" ma:contentTypeDescription="Create a new document." ma:contentTypeScope="" ma:versionID="661e908d72adb15da20023f8210054ce">
  <xsd:schema xmlns:xsd="http://www.w3.org/2001/XMLSchema" xmlns:xs="http://www.w3.org/2001/XMLSchema" xmlns:p="http://schemas.microsoft.com/office/2006/metadata/properties" xmlns:ns2="4d2b5424-6ab4-4ad1-807d-57a419e35793" xmlns:ns3="85aae036-3dc5-4726-a759-e6bf75fc7f06" targetNamespace="http://schemas.microsoft.com/office/2006/metadata/properties" ma:root="true" ma:fieldsID="9a8a0f35bc7e7a13749c4b0641f88cf9" ns2:_="" ns3:_="">
    <xsd:import namespace="4d2b5424-6ab4-4ad1-807d-57a419e35793"/>
    <xsd:import namespace="85aae036-3dc5-4726-a759-e6bf75fc7f0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2b5424-6ab4-4ad1-807d-57a419e357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8547526-a6f0-4707-a276-51d9665081df"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aae036-3dc5-4726-a759-e6bf75fc7f0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70c1538-df52-490b-a38a-c34fc71f625e}" ma:internalName="TaxCatchAll" ma:showField="CatchAllData" ma:web="85aae036-3dc5-4726-a759-e6bf75fc7f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34A402-60D6-4062-AE19-EC0DCE8BDCBC}">
  <ds:schemaRefs>
    <ds:schemaRef ds:uri="85aae036-3dc5-4726-a759-e6bf75fc7f06"/>
    <ds:schemaRef ds:uri="http://www.w3.org/XML/1998/namespace"/>
    <ds:schemaRef ds:uri="http://schemas.microsoft.com/office/2006/metadata/properties"/>
    <ds:schemaRef ds:uri="http://schemas.microsoft.com/office/2006/documentManagement/types"/>
    <ds:schemaRef ds:uri="http://purl.org/dc/elements/1.1/"/>
    <ds:schemaRef ds:uri="http://purl.org/dc/dcmitype/"/>
    <ds:schemaRef ds:uri="http://purl.org/dc/terms/"/>
    <ds:schemaRef ds:uri="http://schemas.openxmlformats.org/package/2006/metadata/core-properties"/>
    <ds:schemaRef ds:uri="http://schemas.microsoft.com/office/infopath/2007/PartnerControls"/>
    <ds:schemaRef ds:uri="4d2b5424-6ab4-4ad1-807d-57a419e35793"/>
  </ds:schemaRefs>
</ds:datastoreItem>
</file>

<file path=customXml/itemProps2.xml><?xml version="1.0" encoding="utf-8"?>
<ds:datastoreItem xmlns:ds="http://schemas.openxmlformats.org/officeDocument/2006/customXml" ds:itemID="{3672C797-C12A-4C84-ADA2-9004B7585F6F}">
  <ds:schemaRefs>
    <ds:schemaRef ds:uri="4d2b5424-6ab4-4ad1-807d-57a419e35793"/>
    <ds:schemaRef ds:uri="85aae036-3dc5-4726-a759-e6bf75fc7f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1960E9D-5E8D-4903-A335-8B61FB9BA8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TM03457444[[fn=Basis]]</Template>
  <TotalTime>49</TotalTime>
  <Words>2004</Words>
  <Application>Microsoft Office PowerPoint</Application>
  <PresentationFormat>Widescreen</PresentationFormat>
  <Paragraphs>308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Corbel</vt:lpstr>
      <vt:lpstr>Freestyle Script</vt:lpstr>
      <vt:lpstr>Segoe UI Emoji</vt: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CC160412</dc:creator>
  <cp:lastModifiedBy>Margarete Davies</cp:lastModifiedBy>
  <cp:revision>21</cp:revision>
  <dcterms:created xsi:type="dcterms:W3CDTF">2021-04-06T09:27:06Z</dcterms:created>
  <dcterms:modified xsi:type="dcterms:W3CDTF">2024-05-17T16:24:08Z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0x010100F95C04CB03ABA24D9935726CD69E6A3F</vt:lpwstr>
  </property>
  <property fmtid="{D5CDD505-2E9C-101B-9397-08002B2CF9AE}" pid="3" name="MediaServiceImageTags">
    <vt:lpwstr/>
  </property>
</Properties>
</file>